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4"/>
  </p:notesMasterIdLst>
  <p:handoutMasterIdLst>
    <p:handoutMasterId r:id="rId15"/>
  </p:handoutMasterIdLst>
  <p:sldIdLst>
    <p:sldId id="275" r:id="rId3"/>
    <p:sldId id="286" r:id="rId4"/>
    <p:sldId id="294" r:id="rId5"/>
    <p:sldId id="287" r:id="rId6"/>
    <p:sldId id="282" r:id="rId7"/>
    <p:sldId id="284" r:id="rId8"/>
    <p:sldId id="300" r:id="rId9"/>
    <p:sldId id="296" r:id="rId10"/>
    <p:sldId id="298" r:id="rId11"/>
    <p:sldId id="299"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4" clrIdx="2">
    <p:extLst>
      <p:ext uri="{19B8F6BF-5375-455C-9EA6-DF929625EA0E}">
        <p15:presenceInfo xmlns:p15="http://schemas.microsoft.com/office/powerpoint/2012/main" userId="S::francesb@unicef.org.uk::dd36c30e-9d53-45de-a66b-9f7025672797" providerId="AD"/>
      </p:ext>
    </p:extLst>
  </p:cmAuthor>
  <p:cmAuthor id="4" name="Gerry McMurtrie" initials="GM" lastIdx="4" clrIdx="3">
    <p:extLst>
      <p:ext uri="{19B8F6BF-5375-455C-9EA6-DF929625EA0E}">
        <p15:presenceInfo xmlns:p15="http://schemas.microsoft.com/office/powerpoint/2012/main" userId="S::GerryM@unicef.org.uk::60beaec8-b4b2-4b10-9e7c-dbbf0e8519b9" providerId="AD"/>
      </p:ext>
    </p:extLst>
  </p:cmAuthor>
  <p:cmAuthor id="5" name="Samantha Bradey" initials="SB" lastIdx="1" clrIdx="4">
    <p:extLst>
      <p:ext uri="{19B8F6BF-5375-455C-9EA6-DF929625EA0E}">
        <p15:presenceInfo xmlns:p15="http://schemas.microsoft.com/office/powerpoint/2012/main" userId="S::SamanthaB@unicef.org.uk::41c99f15-9b87-403a-8456-1da8256f33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FFF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2591" autoAdjust="0"/>
  </p:normalViewPr>
  <p:slideViewPr>
    <p:cSldViewPr snapToGrid="0">
      <p:cViewPr varScale="1">
        <p:scale>
          <a:sx n="60" d="100"/>
          <a:sy n="60" d="100"/>
        </p:scale>
        <p:origin x="234" y="7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16-Sep-20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16-Sep-20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999999"/>
                </a:solidFill>
                <a:effectLst/>
                <a:latin typeface="Open Sans"/>
              </a:rPr>
              <a:t>On 1 September 2020, Kevin, 8 years old, left, with his mother </a:t>
            </a:r>
            <a:r>
              <a:rPr lang="en-GB" b="0" i="0" dirty="0" err="1">
                <a:solidFill>
                  <a:srgbClr val="999999"/>
                </a:solidFill>
                <a:effectLst/>
                <a:latin typeface="Open Sans"/>
              </a:rPr>
              <a:t>Nadida</a:t>
            </a:r>
            <a:r>
              <a:rPr lang="en-GB" b="0" i="0" dirty="0">
                <a:solidFill>
                  <a:srgbClr val="999999"/>
                </a:solidFill>
                <a:effectLst/>
                <a:latin typeface="Open Sans"/>
              </a:rPr>
              <a:t> </a:t>
            </a:r>
            <a:r>
              <a:rPr lang="en-GB" b="0" i="0" dirty="0" err="1">
                <a:solidFill>
                  <a:srgbClr val="999999"/>
                </a:solidFill>
                <a:effectLst/>
                <a:latin typeface="Open Sans"/>
              </a:rPr>
              <a:t>Kayyal</a:t>
            </a:r>
            <a:r>
              <a:rPr lang="en-GB" b="0" i="0" dirty="0">
                <a:solidFill>
                  <a:srgbClr val="999999"/>
                </a:solidFill>
                <a:effectLst/>
                <a:latin typeface="Open Sans"/>
              </a:rPr>
              <a:t> </a:t>
            </a:r>
            <a:r>
              <a:rPr lang="en-GB" b="0" i="0" dirty="0" err="1">
                <a:solidFill>
                  <a:srgbClr val="999999"/>
                </a:solidFill>
                <a:effectLst/>
                <a:latin typeface="Open Sans"/>
              </a:rPr>
              <a:t>Bakli</a:t>
            </a:r>
            <a:r>
              <a:rPr lang="en-GB" b="0" i="0" dirty="0">
                <a:solidFill>
                  <a:srgbClr val="999999"/>
                </a:solidFill>
                <a:effectLst/>
                <a:latin typeface="Open Sans"/>
              </a:rPr>
              <a:t> and brother at the UNICEF's children friendly space (CFS) at the </a:t>
            </a:r>
            <a:r>
              <a:rPr lang="en-GB" b="0" i="0" dirty="0" err="1">
                <a:solidFill>
                  <a:srgbClr val="999999"/>
                </a:solidFill>
                <a:effectLst/>
                <a:latin typeface="Open Sans"/>
              </a:rPr>
              <a:t>Karantina</a:t>
            </a:r>
            <a:r>
              <a:rPr lang="en-GB" b="0" i="0" dirty="0">
                <a:solidFill>
                  <a:srgbClr val="999999"/>
                </a:solidFill>
                <a:effectLst/>
                <a:latin typeface="Open Sans"/>
              </a:rPr>
              <a:t> public garden in Beirut, Lebanon.</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Unicef/</a:t>
            </a:r>
            <a:r>
              <a:rPr lang="en-GB" b="0" i="0" dirty="0" err="1">
                <a:solidFill>
                  <a:srgbClr val="999999"/>
                </a:solidFill>
                <a:effectLst/>
                <a:latin typeface="Open Sans"/>
              </a:rPr>
              <a:t>Choufany</a:t>
            </a:r>
            <a:endParaRPr lang="en-GB" baseline="0"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From left to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Unicef/</a:t>
            </a:r>
            <a:r>
              <a:rPr lang="en-GB" sz="1200" b="0" i="0" dirty="0">
                <a:effectLst/>
              </a:rPr>
              <a:t>Ijazah - </a:t>
            </a:r>
            <a:r>
              <a:rPr lang="en-GB" b="0" i="0" dirty="0" err="1">
                <a:solidFill>
                  <a:srgbClr val="999999"/>
                </a:solidFill>
                <a:effectLst/>
                <a:latin typeface="Open Sans"/>
              </a:rPr>
              <a:t>Syaiful</a:t>
            </a:r>
            <a:r>
              <a:rPr lang="en-GB" b="0" i="0" dirty="0">
                <a:solidFill>
                  <a:srgbClr val="999999"/>
                </a:solidFill>
                <a:effectLst/>
                <a:latin typeface="Open Sans"/>
              </a:rPr>
              <a:t> (left), 12, a child with a physical impairment, and his best friend Kevin </a:t>
            </a:r>
            <a:r>
              <a:rPr lang="en-GB" b="0" i="0" dirty="0" err="1">
                <a:solidFill>
                  <a:srgbClr val="999999"/>
                </a:solidFill>
                <a:effectLst/>
                <a:latin typeface="Open Sans"/>
              </a:rPr>
              <a:t>Saputra</a:t>
            </a:r>
            <a:r>
              <a:rPr lang="en-GB" b="0" i="0" dirty="0">
                <a:solidFill>
                  <a:srgbClr val="999999"/>
                </a:solidFill>
                <a:effectLst/>
                <a:latin typeface="Open Sans"/>
              </a:rPr>
              <a:t> (right), 9, a child with a visual impairment, play outside near </a:t>
            </a:r>
            <a:r>
              <a:rPr lang="en-GB" b="0" i="0" dirty="0" err="1">
                <a:solidFill>
                  <a:srgbClr val="999999"/>
                </a:solidFill>
                <a:effectLst/>
                <a:latin typeface="Open Sans"/>
              </a:rPr>
              <a:t>Syaiful's</a:t>
            </a:r>
            <a:r>
              <a:rPr lang="en-GB" b="0" i="0" dirty="0">
                <a:solidFill>
                  <a:srgbClr val="999999"/>
                </a:solidFill>
                <a:effectLst/>
                <a:latin typeface="Open Sans"/>
              </a:rPr>
              <a:t> house in </a:t>
            </a:r>
            <a:r>
              <a:rPr lang="en-GB" b="0" i="0" dirty="0" err="1">
                <a:solidFill>
                  <a:srgbClr val="999999"/>
                </a:solidFill>
                <a:effectLst/>
                <a:latin typeface="Open Sans"/>
              </a:rPr>
              <a:t>Banyumas</a:t>
            </a:r>
            <a:r>
              <a:rPr lang="en-GB" b="0" i="0" dirty="0">
                <a:solidFill>
                  <a:srgbClr val="999999"/>
                </a:solidFill>
                <a:effectLst/>
                <a:latin typeface="Open Sans"/>
              </a:rPr>
              <a:t>, Central Java, Indonesia. </a:t>
            </a:r>
            <a:r>
              <a:rPr lang="en-GB" b="0" i="0" dirty="0" err="1">
                <a:solidFill>
                  <a:srgbClr val="999999"/>
                </a:solidFill>
                <a:effectLst/>
                <a:latin typeface="Open Sans"/>
              </a:rPr>
              <a:t>Syaiful</a:t>
            </a:r>
            <a:r>
              <a:rPr lang="en-GB" b="0" i="0" dirty="0">
                <a:solidFill>
                  <a:srgbClr val="999999"/>
                </a:solidFill>
                <a:effectLst/>
                <a:latin typeface="Open Sans"/>
              </a:rPr>
              <a:t> cannot freely move his lower body or his right hand.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999999"/>
              </a:solidFill>
              <a:effectLst/>
              <a:latin typeface="Open Sans"/>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999999"/>
                </a:solidFill>
                <a:effectLst/>
                <a:latin typeface="Open Sans"/>
                <a:cs typeface="Arial" panose="020B0604020202020204" pitchFamily="34" charset="0"/>
              </a:rPr>
              <a:t>Unicef/Armando - </a:t>
            </a:r>
            <a:r>
              <a:rPr lang="en-GB" b="0" i="0" dirty="0">
                <a:solidFill>
                  <a:srgbClr val="999999"/>
                </a:solidFill>
                <a:effectLst/>
                <a:latin typeface="Open Sans"/>
              </a:rPr>
              <a:t> A Unicef member of staff demonstrated good handwashing practice with a child in Mexico.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999999"/>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999999"/>
                </a:solidFill>
                <a:effectLst/>
                <a:latin typeface="Open Sans"/>
              </a:rPr>
              <a:t>Unicef/Gilbertson - </a:t>
            </a:r>
            <a:r>
              <a:rPr lang="en-GB" b="0" i="0" dirty="0" err="1">
                <a:solidFill>
                  <a:srgbClr val="999999"/>
                </a:solidFill>
                <a:effectLst/>
                <a:latin typeface="Open Sans"/>
              </a:rPr>
              <a:t>Ramatou</a:t>
            </a:r>
            <a:r>
              <a:rPr lang="en-GB" b="0" i="0" dirty="0">
                <a:solidFill>
                  <a:srgbClr val="999999"/>
                </a:solidFill>
                <a:effectLst/>
                <a:latin typeface="Open Sans"/>
              </a:rPr>
              <a:t> (yellow veil), 12, an unaccompanied minor is returned to her father </a:t>
            </a:r>
            <a:r>
              <a:rPr lang="en-GB" b="0" i="0" dirty="0" err="1">
                <a:solidFill>
                  <a:srgbClr val="999999"/>
                </a:solidFill>
                <a:effectLst/>
                <a:latin typeface="Open Sans"/>
              </a:rPr>
              <a:t>Bahari</a:t>
            </a:r>
            <a:r>
              <a:rPr lang="en-GB" b="0" i="0" dirty="0">
                <a:solidFill>
                  <a:srgbClr val="999999"/>
                </a:solidFill>
                <a:effectLst/>
                <a:latin typeface="Open Sans"/>
              </a:rPr>
              <a:t> </a:t>
            </a:r>
            <a:r>
              <a:rPr lang="en-GB" b="0" i="0" dirty="0" err="1">
                <a:solidFill>
                  <a:srgbClr val="999999"/>
                </a:solidFill>
                <a:effectLst/>
                <a:latin typeface="Open Sans"/>
              </a:rPr>
              <a:t>Inoussa</a:t>
            </a:r>
            <a:r>
              <a:rPr lang="en-GB" b="0" i="0" dirty="0">
                <a:solidFill>
                  <a:srgbClr val="999999"/>
                </a:solidFill>
                <a:effectLst/>
                <a:latin typeface="Open Sans"/>
              </a:rPr>
              <a:t> (not pictured) and brothers and sisters in a tiny village in Niger. Moussa, a child protection officer from UNICEF sits with her, and a social worker is on the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999999"/>
              </a:solidFill>
              <a:effectLst/>
              <a:latin typeface="Open Sans"/>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188430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847449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4058129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16/09/2020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16/09/2020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16/09/2020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16/09/2020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16/09/2020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16/09/2020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16/09/2020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16/09/2020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16/09/2020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16/09/2020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16/09/2020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16/09/2020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On 1 September 2020, Kevin, 8 years old, left, with his mother Nadida Kayyal Bakli and brother at the UNICEF's children friendly space (CFS) at the Karantina public garden in Beirut, Lebanon.">
            <a:extLst>
              <a:ext uri="{FF2B5EF4-FFF2-40B4-BE49-F238E27FC236}">
                <a16:creationId xmlns:a16="http://schemas.microsoft.com/office/drawing/2014/main" id="{E4A14F6A-4629-46ED-A963-F1640836F11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5" name="Title 1">
            <a:extLst>
              <a:ext uri="{FF2B5EF4-FFF2-40B4-BE49-F238E27FC236}">
                <a16:creationId xmlns:a16="http://schemas.microsoft.com/office/drawing/2014/main" id="{87C188DE-E4C4-42D8-A214-3C4EEA8B3D1C}"/>
              </a:ext>
            </a:extLst>
          </p:cNvPr>
          <p:cNvSpPr txBox="1">
            <a:spLocks/>
          </p:cNvSpPr>
          <p:nvPr userDrawn="1"/>
        </p:nvSpPr>
        <p:spPr>
          <a:xfrm>
            <a:off x="9525" y="556968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16/09/2020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16/09/2020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16/09/2020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16/09/2020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16/09/2020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16/09/2020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16/09/2020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16/09/2020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16/09/2020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16/09/2020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16/09/2020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16/09/2020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16/09/2020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hyperlink" Target="https://www.unicef.org.uk/wp-content/uploads/2010/05/UNCRC_summary-1.pdf" TargetMode="Externa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3.xml"/><Relationship Id="rId7" Type="http://schemas.openxmlformats.org/officeDocument/2006/relationships/image" Target="../media/image36.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hyperlink" Target="https://youtu.be/QS5NgmWvO1c" TargetMode="Externa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6.svg"/></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49609"/>
            <a:ext cx="3204850" cy="230832"/>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a:t>
            </a:r>
            <a:r>
              <a:rPr lang="en-GB" sz="900" dirty="0" err="1">
                <a:solidFill>
                  <a:schemeClr val="bg1"/>
                </a:solidFill>
                <a:latin typeface="Arial" panose="020B0604020202020204" pitchFamily="34" charset="0"/>
                <a:cs typeface="Arial" panose="020B0604020202020204" pitchFamily="34" charset="0"/>
              </a:rPr>
              <a:t>choufany</a:t>
            </a:r>
            <a:endParaRPr lang="en-GB"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237126" y="1738857"/>
            <a:ext cx="6393600" cy="4618211"/>
          </a:xfrm>
        </p:spPr>
        <p:txBody>
          <a:bodyPr>
            <a:normAutofit lnSpcReduction="10000"/>
          </a:bodyPr>
          <a:lstStyle/>
          <a:p>
            <a:pPr marL="108000" indent="0">
              <a:buNone/>
            </a:pPr>
            <a:r>
              <a:rPr lang="en-GB" sz="2400" dirty="0"/>
              <a:t>Making decisions in the best interest of a child should normally involve listening to the views of the child or young person before making the decision. </a:t>
            </a:r>
          </a:p>
          <a:p>
            <a:pPr marL="108000" indent="0">
              <a:buNone/>
            </a:pPr>
            <a:r>
              <a:rPr lang="en-GB" sz="2400" dirty="0"/>
              <a:t>Article 12 says that a child or young person should have a say in all matters that affect them. </a:t>
            </a:r>
          </a:p>
          <a:p>
            <a:pPr marL="108000" indent="0">
              <a:buNone/>
            </a:pPr>
            <a:r>
              <a:rPr lang="en-GB" sz="2400" dirty="0"/>
              <a:t>What other articles could or should be considered for the </a:t>
            </a:r>
            <a:r>
              <a:rPr lang="en-GB" sz="2400" b="1" dirty="0"/>
              <a:t>best interests</a:t>
            </a:r>
            <a:r>
              <a:rPr lang="en-GB" sz="2400" dirty="0"/>
              <a:t> of the child to be achieved?</a:t>
            </a:r>
          </a:p>
          <a:p>
            <a:pPr marL="108000" indent="0">
              <a:buNone/>
            </a:pPr>
            <a:endParaRPr lang="en-GB" sz="2400" dirty="0"/>
          </a:p>
          <a:p>
            <a:pPr marL="108000" indent="0">
              <a:buNone/>
            </a:pPr>
            <a:r>
              <a:rPr lang="en-GB" sz="2400" dirty="0"/>
              <a:t>You can find a summary of the whole Convention </a:t>
            </a:r>
            <a:r>
              <a:rPr lang="en-GB" sz="2400" dirty="0">
                <a:hlinkClick r:id="rId2"/>
              </a:rPr>
              <a:t>here</a:t>
            </a:r>
            <a:r>
              <a:rPr lang="en-GB" sz="2400" dirty="0"/>
              <a:t>.</a:t>
            </a:r>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p:txBody>
          <a:bodyPr/>
          <a:lstStyle/>
          <a:p>
            <a:r>
              <a:rPr lang="en-GB" dirty="0" smtClean="0"/>
              <a:t>Contents</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432000" y="1697100"/>
            <a:ext cx="11439158" cy="3722957"/>
          </a:xfrm>
        </p:spPr>
        <p:txBody>
          <a:bodyPr vert="horz" lIns="180000" tIns="180000" rIns="91440" bIns="72000" rtlCol="0" anchor="t">
            <a:normAutofit fontScale="85000" lnSpcReduction="20000"/>
          </a:bodyPr>
          <a:lstStyle/>
          <a:p>
            <a:pPr marL="0" indent="0">
              <a:buNone/>
            </a:pPr>
            <a:r>
              <a:rPr lang="en-GB" b="1" dirty="0"/>
              <a:t>Contents</a:t>
            </a:r>
          </a:p>
          <a:p>
            <a:pPr lvl="0"/>
            <a:r>
              <a:rPr lang="en-US" dirty="0"/>
              <a:t>Slide 3 Guess the article - images as clues to identify the article</a:t>
            </a:r>
            <a:endParaRPr lang="en-GB" dirty="0"/>
          </a:p>
          <a:p>
            <a:pPr lvl="0"/>
            <a:r>
              <a:rPr lang="en-US" dirty="0"/>
              <a:t>Slide 4 Introducing the article</a:t>
            </a:r>
            <a:endParaRPr lang="en-GB" dirty="0"/>
          </a:p>
          <a:p>
            <a:pPr lvl="0"/>
            <a:r>
              <a:rPr lang="en-US" dirty="0"/>
              <a:t>Slide 5 Exploring Article 3 – the question</a:t>
            </a:r>
            <a:endParaRPr lang="en-GB" dirty="0"/>
          </a:p>
          <a:p>
            <a:pPr lvl="0"/>
            <a:r>
              <a:rPr lang="en-US" dirty="0"/>
              <a:t>Slide 6 Exploring Article 3 – the answers</a:t>
            </a:r>
          </a:p>
          <a:p>
            <a:pPr lvl="0"/>
            <a:r>
              <a:rPr lang="en-US" dirty="0"/>
              <a:t>Slide 7 &amp; 8 Primary activities</a:t>
            </a:r>
            <a:endParaRPr lang="en-GB" dirty="0"/>
          </a:p>
          <a:p>
            <a:pPr lvl="0"/>
            <a:r>
              <a:rPr lang="en-US" dirty="0" smtClean="0"/>
              <a:t>Slide 9 </a:t>
            </a:r>
            <a:r>
              <a:rPr lang="en-US" dirty="0"/>
              <a:t>Reflection</a:t>
            </a:r>
            <a:endParaRPr lang="en-GB" dirty="0"/>
          </a:p>
          <a:p>
            <a:pPr lvl="0"/>
            <a:r>
              <a:rPr lang="en-US" dirty="0"/>
              <a:t>Slide </a:t>
            </a:r>
            <a:r>
              <a:rPr lang="en-US" dirty="0" smtClean="0"/>
              <a:t>10 </a:t>
            </a:r>
            <a:r>
              <a:rPr lang="en-US" dirty="0"/>
              <a:t>Extension</a:t>
            </a:r>
            <a:endParaRPr lang="en-GB" dirty="0"/>
          </a:p>
          <a:p>
            <a:pPr marL="0" indent="0">
              <a:buNone/>
            </a:pPr>
            <a:endParaRPr lang="en-GB" dirty="0"/>
          </a:p>
        </p:txBody>
      </p:sp>
    </p:spTree>
    <p:extLst>
      <p:ext uri="{BB962C8B-B14F-4D97-AF65-F5344CB8AC3E}">
        <p14:creationId xmlns:p14="http://schemas.microsoft.com/office/powerpoint/2010/main" val="37935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Can you guess how they are linked together? Which article of the Convention do these pictures relate to?</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16" name="Rectangle 15">
            <a:extLst>
              <a:ext uri="{FF2B5EF4-FFF2-40B4-BE49-F238E27FC236}">
                <a16:creationId xmlns:a16="http://schemas.microsoft.com/office/drawing/2014/main" id="{7517829E-D028-4A6A-BB00-54725351BF39}"/>
              </a:ext>
            </a:extLst>
          </p:cNvPr>
          <p:cNvSpPr/>
          <p:nvPr/>
        </p:nvSpPr>
        <p:spPr>
          <a:xfrm>
            <a:off x="272796" y="5476553"/>
            <a:ext cx="2879589" cy="230832"/>
          </a:xfrm>
          <a:prstGeom prst="rect">
            <a:avLst/>
          </a:prstGeom>
        </p:spPr>
        <p:txBody>
          <a:bodyPr wrap="square">
            <a:spAutoFit/>
          </a:bodyPr>
          <a:lstStyle/>
          <a:p>
            <a:r>
              <a:rPr lang="en-GB" sz="900" dirty="0">
                <a:cs typeface="Arial" panose="020B0604020202020204" pitchFamily="34" charset="0"/>
              </a:rPr>
              <a:t>Unicef/</a:t>
            </a:r>
            <a:r>
              <a:rPr lang="en-GB" sz="900" b="0" i="0" dirty="0">
                <a:effectLst/>
              </a:rPr>
              <a:t>Ijazah</a:t>
            </a:r>
            <a:endParaRPr lang="en-GB" sz="900" dirty="0">
              <a:cs typeface="Arial" panose="020B0604020202020204" pitchFamily="34" charset="0"/>
            </a:endParaRPr>
          </a:p>
        </p:txBody>
      </p:sp>
      <p:sp>
        <p:nvSpPr>
          <p:cNvPr id="9" name="Rectangle 8">
            <a:extLst>
              <a:ext uri="{FF2B5EF4-FFF2-40B4-BE49-F238E27FC236}">
                <a16:creationId xmlns:a16="http://schemas.microsoft.com/office/drawing/2014/main" id="{CF4884E2-0186-41E3-AE32-BDD1C69265DE}"/>
              </a:ext>
            </a:extLst>
          </p:cNvPr>
          <p:cNvSpPr/>
          <p:nvPr/>
        </p:nvSpPr>
        <p:spPr>
          <a:xfrm>
            <a:off x="4106929" y="5478281"/>
            <a:ext cx="1016625"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t>
            </a:r>
            <a:r>
              <a:rPr lang="en-GB" sz="900" dirty="0">
                <a:solidFill>
                  <a:srgbClr val="121212"/>
                </a:solidFill>
                <a:latin typeface="Open Sans"/>
                <a:cs typeface="Arial" panose="020B0604020202020204" pitchFamily="34" charset="0"/>
              </a:rPr>
              <a:t>Armando</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82EBA0A2-E707-4431-BE69-BAFCF337868C}"/>
              </a:ext>
            </a:extLst>
          </p:cNvPr>
          <p:cNvSpPr/>
          <p:nvPr/>
        </p:nvSpPr>
        <p:spPr>
          <a:xfrm>
            <a:off x="8108233" y="5522719"/>
            <a:ext cx="1023037" cy="369332"/>
          </a:xfrm>
          <a:prstGeom prst="rect">
            <a:avLst/>
          </a:prstGeom>
        </p:spPr>
        <p:txBody>
          <a:bodyPr wrap="none">
            <a:spAutoFit/>
          </a:bodyPr>
          <a:lstStyle/>
          <a:p>
            <a:r>
              <a:rPr lang="en-GB" sz="900" dirty="0">
                <a:cs typeface="Arial" panose="020B0604020202020204" pitchFamily="34" charset="0"/>
              </a:rPr>
              <a:t>Unicef/</a:t>
            </a:r>
            <a:r>
              <a:rPr lang="en-GB" sz="900" b="0" i="0" dirty="0">
                <a:effectLst/>
              </a:rPr>
              <a:t>Gilbertson</a:t>
            </a:r>
            <a:endParaRPr lang="en-GB" sz="900" dirty="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pic>
        <p:nvPicPr>
          <p:cNvPr id="5" name="Picture 4" descr="1. Syaiful (left), 12, a child with a physical impairment, and his best friend Kevin Saputra (right), 9, a child with a visual impairment, play outside near Syaiful's house in Banyumas, Central Java, Indonesia. Syaiful cannot freely move his lower body or his right hand.&#10;&#10;2. ">
            <a:extLst>
              <a:ext uri="{FF2B5EF4-FFF2-40B4-BE49-F238E27FC236}">
                <a16:creationId xmlns:a16="http://schemas.microsoft.com/office/drawing/2014/main" id="{084B78CA-2FBD-4892-807A-4C57900338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634" y="3026081"/>
            <a:ext cx="3516858" cy="2344572"/>
          </a:xfrm>
          <a:prstGeom prst="rect">
            <a:avLst/>
          </a:prstGeom>
        </p:spPr>
      </p:pic>
      <p:pic>
        <p:nvPicPr>
          <p:cNvPr id="7" name="Picture 6" descr=" A Unicef member of staff demonstrated good handwashing practice with a child in Mexico. ">
            <a:extLst>
              <a:ext uri="{FF2B5EF4-FFF2-40B4-BE49-F238E27FC236}">
                <a16:creationId xmlns:a16="http://schemas.microsoft.com/office/drawing/2014/main" id="{F2C8AD10-C7F8-4016-9AAD-9637F89F9A9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93563" y="3026081"/>
            <a:ext cx="3531976" cy="2356950"/>
          </a:xfrm>
          <a:prstGeom prst="rect">
            <a:avLst/>
          </a:prstGeom>
        </p:spPr>
      </p:pic>
      <p:pic>
        <p:nvPicPr>
          <p:cNvPr id="15" name="Picture 14" descr="Ramatou (yellow veil), 12, an unaccompanied minor is returned to her father Bahari Inoussa (not pictured) and brothers and sisters in a tiny village in Niger. Moussa, a child protection officer from UNICEF sits with her, and a social worker is on the right.">
            <a:extLst>
              <a:ext uri="{FF2B5EF4-FFF2-40B4-BE49-F238E27FC236}">
                <a16:creationId xmlns:a16="http://schemas.microsoft.com/office/drawing/2014/main" id="{17C43CA8-31DB-4C69-9098-05FBF978D8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75611" y="3016002"/>
            <a:ext cx="3531976" cy="2354651"/>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3</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a:bodyPr>
          <a:lstStyle/>
          <a:p>
            <a:pPr marL="0" indent="0">
              <a:buNone/>
            </a:pPr>
            <a:r>
              <a:rPr lang="en-GB" b="1" dirty="0"/>
              <a:t>Article 3 – Best interests of the child</a:t>
            </a:r>
          </a:p>
          <a:p>
            <a:pPr marL="0" indent="0">
              <a:buNone/>
            </a:pPr>
            <a:r>
              <a:rPr lang="en-GB" dirty="0"/>
              <a:t>The best interests of the child must be a top priority in all decisions and actions that affect children.</a:t>
            </a:r>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16450" y="1820446"/>
            <a:ext cx="5645454" cy="633387"/>
          </a:xfrm>
        </p:spPr>
        <p:txBody>
          <a:bodyPr>
            <a:normAutofit fontScale="85000" lnSpcReduction="20000"/>
          </a:bodyPr>
          <a:lstStyle/>
          <a:p>
            <a:pPr marL="0" indent="0">
              <a:buNone/>
            </a:pPr>
            <a:r>
              <a:rPr lang="en-GB" dirty="0">
                <a:latin typeface="Arial" panose="020B0604020202020204" pitchFamily="34" charset="0"/>
                <a:cs typeface="Arial" panose="020B0604020202020204" pitchFamily="34" charset="0"/>
              </a:rPr>
              <a:t>Gerry introduces Article 3 - Best     interests of the child</a:t>
            </a:r>
            <a:endParaRPr lang="en-GB" dirty="0"/>
          </a:p>
        </p:txBody>
      </p:sp>
      <p:sp>
        <p:nvSpPr>
          <p:cNvPr id="7" name="Text Placeholder 3">
            <a:extLst>
              <a:ext uri="{FF2B5EF4-FFF2-40B4-BE49-F238E27FC236}">
                <a16:creationId xmlns:a16="http://schemas.microsoft.com/office/drawing/2014/main" id="{A6C34B69-797F-49B2-A22D-70DA2B3E791C}"/>
              </a:ext>
            </a:extLst>
          </p:cNvPr>
          <p:cNvSpPr txBox="1">
            <a:spLocks/>
          </p:cNvSpPr>
          <p:nvPr/>
        </p:nvSpPr>
        <p:spPr>
          <a:xfrm>
            <a:off x="711358" y="5850244"/>
            <a:ext cx="5351463" cy="38752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5"/>
              </a:rPr>
              <a:t>Watch Gerry on YouTube</a:t>
            </a:r>
            <a:endParaRPr lang="en-GB" dirty="0"/>
          </a:p>
        </p:txBody>
      </p:sp>
      <p:pic>
        <p:nvPicPr>
          <p:cNvPr id="8" name="Graphic 7">
            <a:extLst>
              <a:ext uri="{FF2B5EF4-FFF2-40B4-BE49-F238E27FC236}">
                <a16:creationId xmlns:a16="http://schemas.microsoft.com/office/drawing/2014/main" id="{295FD53B-C335-48BC-8A30-DE846FA652E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10475089" y="166032"/>
            <a:ext cx="1374480" cy="1832641"/>
          </a:xfrm>
          <a:prstGeom prst="rect">
            <a:avLst/>
          </a:prstGeom>
        </p:spPr>
      </p:pic>
      <p:pic>
        <p:nvPicPr>
          <p:cNvPr id="5" name="Article 3 - Gerry 090920">
            <a:hlinkClick r:id="" action="ppaction://media"/>
            <a:extLst>
              <a:ext uri="{FF2B5EF4-FFF2-40B4-BE49-F238E27FC236}">
                <a16:creationId xmlns:a16="http://schemas.microsoft.com/office/drawing/2014/main" id="{A2220835-7C91-4873-BF58-EBD0532FE25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26408" y="2518228"/>
            <a:ext cx="5425538" cy="3051865"/>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4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469096" y="4181401"/>
            <a:ext cx="4582910" cy="2363820"/>
          </a:xfrm>
        </p:spPr>
        <p:txBody>
          <a:bodyPr>
            <a:normAutofit/>
          </a:bodyPr>
          <a:lstStyle/>
          <a:p>
            <a:pPr marL="0" indent="0">
              <a:buNone/>
            </a:pPr>
            <a:r>
              <a:rPr lang="en-GB" dirty="0">
                <a:latin typeface="Arial" panose="020B0604020202020204" pitchFamily="34" charset="0"/>
                <a:cs typeface="Arial" panose="020B0604020202020204" pitchFamily="34" charset="0"/>
              </a:rPr>
              <a:t>At the end of one minute share your thoughts. </a:t>
            </a:r>
          </a:p>
          <a:p>
            <a:pPr marL="0" indent="0">
              <a:buNone/>
            </a:pPr>
            <a:r>
              <a:rPr lang="en-GB" dirty="0">
                <a:latin typeface="Arial" panose="020B0604020202020204" pitchFamily="34" charset="0"/>
                <a:cs typeface="Arial" panose="020B0604020202020204" pitchFamily="34" charset="0"/>
              </a:rPr>
              <a:t>Then compare with the ideas on the next slide. </a:t>
            </a:r>
          </a:p>
        </p:txBody>
      </p:sp>
      <p:sp>
        <p:nvSpPr>
          <p:cNvPr id="4" name="Cloud 3">
            <a:extLst>
              <a:ext uri="{FF2B5EF4-FFF2-40B4-BE49-F238E27FC236}">
                <a16:creationId xmlns:a16="http://schemas.microsoft.com/office/drawing/2014/main" id="{7C7930D2-588D-40F6-B81E-9492B6FCBE41}"/>
              </a:ext>
            </a:extLst>
          </p:cNvPr>
          <p:cNvSpPr/>
          <p:nvPr/>
        </p:nvSpPr>
        <p:spPr>
          <a:xfrm>
            <a:off x="298368" y="1604513"/>
            <a:ext cx="5346871" cy="3901461"/>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4775738" y="4839765"/>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540362" y="5453846"/>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163484" y="5861404"/>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171687" y="2267409"/>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solidFill>
                  <a:srgbClr val="00B0F0"/>
                </a:solidFill>
                <a:latin typeface="Arial" panose="020B0604020202020204" pitchFamily="34" charset="0"/>
                <a:cs typeface="Arial" panose="020B0604020202020204" pitchFamily="34" charset="0"/>
              </a:rPr>
              <a:t>There are many adults involved in making decisions that affect your life. Give yourself one minute to think of as many types adults as you can.</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2309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3</a:t>
            </a:r>
          </a:p>
        </p:txBody>
      </p:sp>
    </p:spTree>
    <p:extLst>
      <p:ext uri="{BB962C8B-B14F-4D97-AF65-F5344CB8AC3E}">
        <p14:creationId xmlns:p14="http://schemas.microsoft.com/office/powerpoint/2010/main" val="368489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8" y="1802892"/>
            <a:ext cx="10858500" cy="4092575"/>
          </a:xfrm>
        </p:spPr>
        <p:txBody>
          <a:bodyPr>
            <a:normAutofit fontScale="25000" lnSpcReduction="20000"/>
          </a:bodyPr>
          <a:lstStyle/>
          <a:p>
            <a:r>
              <a:rPr lang="en-GB" sz="6600" dirty="0">
                <a:latin typeface="Arial" panose="020B0604020202020204" pitchFamily="34" charset="0"/>
                <a:cs typeface="Arial" panose="020B0604020202020204" pitchFamily="34" charset="0"/>
              </a:rPr>
              <a:t>Parents or carers</a:t>
            </a:r>
          </a:p>
          <a:p>
            <a:r>
              <a:rPr lang="en-GB" sz="6600" dirty="0">
                <a:latin typeface="Arial" panose="020B0604020202020204" pitchFamily="34" charset="0"/>
                <a:cs typeface="Arial" panose="020B0604020202020204" pitchFamily="34" charset="0"/>
              </a:rPr>
              <a:t>Other family members</a:t>
            </a:r>
          </a:p>
          <a:p>
            <a:r>
              <a:rPr lang="en-GB" sz="6600" dirty="0">
                <a:latin typeface="Arial" panose="020B0604020202020204" pitchFamily="34" charset="0"/>
                <a:cs typeface="Arial" panose="020B0604020202020204" pitchFamily="34" charset="0"/>
              </a:rPr>
              <a:t>Teachers</a:t>
            </a:r>
          </a:p>
          <a:p>
            <a:r>
              <a:rPr lang="en-GB" sz="6600" dirty="0">
                <a:latin typeface="Arial" panose="020B0604020202020204" pitchFamily="34" charset="0"/>
                <a:cs typeface="Arial" panose="020B0604020202020204" pitchFamily="34" charset="0"/>
              </a:rPr>
              <a:t>Healthcare workers</a:t>
            </a:r>
          </a:p>
          <a:p>
            <a:r>
              <a:rPr lang="en-GB" sz="6600" dirty="0">
                <a:latin typeface="Arial" panose="020B0604020202020204" pitchFamily="34" charset="0"/>
                <a:cs typeface="Arial" panose="020B0604020202020204" pitchFamily="34" charset="0"/>
              </a:rPr>
              <a:t>Social workers</a:t>
            </a:r>
          </a:p>
          <a:p>
            <a:r>
              <a:rPr lang="en-GB" sz="6600" dirty="0">
                <a:latin typeface="Arial" panose="020B0604020202020204" pitchFamily="34" charset="0"/>
                <a:cs typeface="Arial" panose="020B0604020202020204" pitchFamily="34" charset="0"/>
              </a:rPr>
              <a:t>Sports coaches</a:t>
            </a:r>
          </a:p>
          <a:p>
            <a:r>
              <a:rPr lang="en-GB" sz="6600" dirty="0">
                <a:latin typeface="Arial" panose="020B0604020202020204" pitchFamily="34" charset="0"/>
                <a:cs typeface="Arial" panose="020B0604020202020204" pitchFamily="34" charset="0"/>
              </a:rPr>
              <a:t>Youth workers</a:t>
            </a:r>
          </a:p>
          <a:p>
            <a:r>
              <a:rPr lang="en-GB" sz="6600" dirty="0">
                <a:latin typeface="Arial" panose="020B0604020202020204" pitchFamily="34" charset="0"/>
                <a:cs typeface="Arial" panose="020B0604020202020204" pitchFamily="34" charset="0"/>
              </a:rPr>
              <a:t>Police officers</a:t>
            </a:r>
          </a:p>
          <a:p>
            <a:r>
              <a:rPr lang="en-GB" sz="6600" dirty="0">
                <a:latin typeface="Arial" panose="020B0604020202020204" pitchFamily="34" charset="0"/>
                <a:cs typeface="Arial" panose="020B0604020202020204" pitchFamily="34" charset="0"/>
              </a:rPr>
              <a:t>Members of the government </a:t>
            </a:r>
          </a:p>
          <a:p>
            <a:r>
              <a:rPr lang="en-GB" sz="6600" dirty="0">
                <a:latin typeface="Arial" panose="020B0604020202020204" pitchFamily="34" charset="0"/>
                <a:cs typeface="Arial" panose="020B0604020202020204" pitchFamily="34" charset="0"/>
              </a:rPr>
              <a:t>Courts officials – judges, lawyers</a:t>
            </a:r>
          </a:p>
        </p:txBody>
      </p:sp>
      <p:sp>
        <p:nvSpPr>
          <p:cNvPr id="6" name="Title 2">
            <a:extLst>
              <a:ext uri="{FF2B5EF4-FFF2-40B4-BE49-F238E27FC236}">
                <a16:creationId xmlns:a16="http://schemas.microsoft.com/office/drawing/2014/main" id="{CEABA1AF-4490-4B2A-8360-37435A73A827}"/>
              </a:ext>
            </a:extLst>
          </p:cNvPr>
          <p:cNvSpPr>
            <a:spLocks noGrp="1"/>
          </p:cNvSpPr>
          <p:nvPr>
            <p:ph type="ctrTitle"/>
          </p:nvPr>
        </p:nvSpPr>
        <p:spPr>
          <a:xfrm>
            <a:off x="360363" y="261938"/>
            <a:ext cx="11247437" cy="876300"/>
          </a:xfrm>
        </p:spPr>
        <p:txBody>
          <a:bodyPr>
            <a:normAutofit/>
          </a:bodyPr>
          <a:lstStyle/>
          <a:p>
            <a:r>
              <a:rPr lang="en-GB" sz="2800" dirty="0"/>
              <a:t>How Did you get on? </a:t>
            </a:r>
            <a:br>
              <a:rPr lang="en-GB" sz="2800" dirty="0"/>
            </a:br>
            <a:r>
              <a:rPr lang="en-GB" sz="2800" dirty="0"/>
              <a:t>Did your thoughts include any of these? </a:t>
            </a:r>
          </a:p>
        </p:txBody>
      </p:sp>
      <p:sp>
        <p:nvSpPr>
          <p:cNvPr id="8" name="Flowchart: Alternate Process 7">
            <a:extLst>
              <a:ext uri="{FF2B5EF4-FFF2-40B4-BE49-F238E27FC236}">
                <a16:creationId xmlns:a16="http://schemas.microsoft.com/office/drawing/2014/main" id="{61578761-ECAF-4DD0-B034-BF81593E848E}"/>
              </a:ext>
            </a:extLst>
          </p:cNvPr>
          <p:cNvSpPr/>
          <p:nvPr/>
        </p:nvSpPr>
        <p:spPr>
          <a:xfrm>
            <a:off x="5715000" y="2276475"/>
            <a:ext cx="5753100" cy="2181225"/>
          </a:xfrm>
          <a:prstGeom prst="flowChartAlternateProcess">
            <a:avLst/>
          </a:prstGeom>
          <a:ln w="19050">
            <a:solidFill>
              <a:srgbClr val="00AEEF"/>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nSpc>
                <a:spcPct val="115000"/>
              </a:lnSpc>
              <a:spcAft>
                <a:spcPts val="0"/>
              </a:spcAft>
            </a:pPr>
            <a:r>
              <a:rPr lang="en-US" sz="1800" dirty="0">
                <a:solidFill>
                  <a:srgbClr val="000000"/>
                </a:solidFill>
                <a:effectLst/>
                <a:uFill>
                  <a:solidFill>
                    <a:srgbClr val="000000"/>
                  </a:solidFill>
                </a:uFill>
                <a:latin typeface="Arial" panose="020B0604020202020204" pitchFamily="34" charset="0"/>
                <a:ea typeface="Arial Unicode MS"/>
                <a:cs typeface="Arial" panose="020B0604020202020204" pitchFamily="34" charset="0"/>
              </a:rPr>
              <a:t>They should </a:t>
            </a:r>
            <a:r>
              <a:rPr lang="en-US" sz="1800" b="1" dirty="0">
                <a:solidFill>
                  <a:srgbClr val="000000"/>
                </a:solidFill>
                <a:effectLst/>
                <a:uFill>
                  <a:solidFill>
                    <a:srgbClr val="000000"/>
                  </a:solidFill>
                </a:uFill>
                <a:latin typeface="Arial" panose="020B0604020202020204" pitchFamily="34" charset="0"/>
                <a:ea typeface="Arial Unicode MS"/>
                <a:cs typeface="Arial" panose="020B0604020202020204" pitchFamily="34" charset="0"/>
              </a:rPr>
              <a:t>all</a:t>
            </a:r>
            <a:r>
              <a:rPr lang="en-US" sz="1800" dirty="0">
                <a:solidFill>
                  <a:srgbClr val="000000"/>
                </a:solidFill>
                <a:effectLst/>
                <a:uFill>
                  <a:solidFill>
                    <a:srgbClr val="000000"/>
                  </a:solidFill>
                </a:uFill>
                <a:latin typeface="Arial" panose="020B0604020202020204" pitchFamily="34" charset="0"/>
                <a:ea typeface="Arial Unicode MS"/>
                <a:cs typeface="Arial" panose="020B0604020202020204" pitchFamily="34" charset="0"/>
              </a:rPr>
              <a:t> put your best interests first when they make a decision that affects you, considering every part of your life, including your safety, your education, your views and your relationships with people in your family.</a:t>
            </a:r>
            <a:endParaRPr lang="en-GB" sz="1800" dirty="0">
              <a:solidFill>
                <a:srgbClr val="000000"/>
              </a:solidFill>
              <a:effectLst/>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8" name="Flowchart: Connector 7">
            <a:extLst>
              <a:ext uri="{FF2B5EF4-FFF2-40B4-BE49-F238E27FC236}">
                <a16:creationId xmlns:a16="http://schemas.microsoft.com/office/drawing/2014/main" id="{EF1493C6-E1D6-4BCC-BECD-C5BBF3C1BC82}"/>
              </a:ext>
            </a:extLst>
          </p:cNvPr>
          <p:cNvSpPr/>
          <p:nvPr/>
        </p:nvSpPr>
        <p:spPr>
          <a:xfrm>
            <a:off x="595934" y="3577131"/>
            <a:ext cx="2995748" cy="301942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Some decisions adults make affect one child, or a few children. Some decisions affect a lot of children. Can you think of any examples of a decision that affects one child, a few children, and many children?</a:t>
            </a:r>
          </a:p>
          <a:p>
            <a:pPr algn="ctr"/>
            <a:endParaRPr lang="en-GB" sz="1400" dirty="0">
              <a:solidFill>
                <a:srgbClr val="00B0F0"/>
              </a:solidFill>
              <a:latin typeface="Arial" panose="020B0604020202020204" pitchFamily="34" charset="0"/>
              <a:cs typeface="Arial" panose="020B0604020202020204" pitchFamily="34" charset="0"/>
            </a:endParaRPr>
          </a:p>
        </p:txBody>
      </p:sp>
      <p:sp>
        <p:nvSpPr>
          <p:cNvPr id="2" name="Flowchart: Connector 1">
            <a:extLst>
              <a:ext uri="{FF2B5EF4-FFF2-40B4-BE49-F238E27FC236}">
                <a16:creationId xmlns:a16="http://schemas.microsoft.com/office/drawing/2014/main" id="{19FEA0D9-AF16-4607-965B-5DE1C2EE6FE4}"/>
              </a:ext>
            </a:extLst>
          </p:cNvPr>
          <p:cNvSpPr/>
          <p:nvPr/>
        </p:nvSpPr>
        <p:spPr>
          <a:xfrm>
            <a:off x="3599424" y="1663852"/>
            <a:ext cx="2760534" cy="269979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Create a special badge, certificate or card to give to an adult you know who always think about what is best for you or for other children, to say well done or thank you?</a:t>
            </a:r>
          </a:p>
          <a:p>
            <a:pPr algn="ctr"/>
            <a:endParaRPr lang="en-GB" sz="1400" dirty="0">
              <a:solidFill>
                <a:srgbClr val="00B0F0"/>
              </a:solidFill>
              <a:latin typeface="Arial" panose="020B0604020202020204" pitchFamily="34" charset="0"/>
              <a:cs typeface="Arial" panose="020B0604020202020204" pitchFamily="34" charset="0"/>
            </a:endParaRPr>
          </a:p>
        </p:txBody>
      </p:sp>
      <p:sp>
        <p:nvSpPr>
          <p:cNvPr id="9" name="Flowchart: Connector 8">
            <a:extLst>
              <a:ext uri="{FF2B5EF4-FFF2-40B4-BE49-F238E27FC236}">
                <a16:creationId xmlns:a16="http://schemas.microsoft.com/office/drawing/2014/main" id="{C1FF49AE-BE76-45B5-AB6D-34713341C299}"/>
              </a:ext>
            </a:extLst>
          </p:cNvPr>
          <p:cNvSpPr/>
          <p:nvPr/>
        </p:nvSpPr>
        <p:spPr>
          <a:xfrm>
            <a:off x="8576841" y="3044143"/>
            <a:ext cx="3521086" cy="3552414"/>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Governments often make decisions that affect many children. Over the summer holidays in July the UK government decided to make vouchers available in the holiday to families whose children usually get free school  meals. Do you think this was in the best interests of those children? Can you explain your viewpoint.</a:t>
            </a:r>
          </a:p>
          <a:p>
            <a:pPr algn="ctr"/>
            <a:endParaRPr lang="en-GB" sz="1400" dirty="0">
              <a:solidFill>
                <a:srgbClr val="00B0F0"/>
              </a:solidFill>
              <a:latin typeface="Arial" panose="020B0604020202020204" pitchFamily="34" charset="0"/>
              <a:cs typeface="Arial" panose="020B0604020202020204" pitchFamily="34" charset="0"/>
            </a:endParaRPr>
          </a:p>
        </p:txBody>
      </p:sp>
      <p:pic>
        <p:nvPicPr>
          <p:cNvPr id="26" name="Picture 25" descr="A picture containing light, window&#10;&#10;Description automatically generated">
            <a:extLst>
              <a:ext uri="{FF2B5EF4-FFF2-40B4-BE49-F238E27FC236}">
                <a16:creationId xmlns:a16="http://schemas.microsoft.com/office/drawing/2014/main" id="{07AF44B7-6CF6-40E0-9601-6B6ADA51E3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03659" y="4407077"/>
            <a:ext cx="2450923" cy="2450923"/>
          </a:xfrm>
          <a:prstGeom prst="rect">
            <a:avLst/>
          </a:prstGeom>
        </p:spPr>
      </p:pic>
      <p:pic>
        <p:nvPicPr>
          <p:cNvPr id="32" name="Picture 31" descr="A picture containing clock&#10;&#10;Description automatically generated">
            <a:extLst>
              <a:ext uri="{FF2B5EF4-FFF2-40B4-BE49-F238E27FC236}">
                <a16:creationId xmlns:a16="http://schemas.microsoft.com/office/drawing/2014/main" id="{0FAA3351-5F98-42BD-9BA1-B9481D54FB7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77658" y="2743225"/>
            <a:ext cx="2450923" cy="2450923"/>
          </a:xfrm>
          <a:prstGeom prst="rect">
            <a:avLst/>
          </a:prstGeom>
        </p:spPr>
      </p:pic>
      <p:sp>
        <p:nvSpPr>
          <p:cNvPr id="10" name="Flowchart: Connector 9">
            <a:extLst>
              <a:ext uri="{FF2B5EF4-FFF2-40B4-BE49-F238E27FC236}">
                <a16:creationId xmlns:a16="http://schemas.microsoft.com/office/drawing/2014/main" id="{021557F2-DF76-4254-96C6-3D218A1D2F5C}"/>
              </a:ext>
            </a:extLst>
          </p:cNvPr>
          <p:cNvSpPr/>
          <p:nvPr/>
        </p:nvSpPr>
        <p:spPr>
          <a:xfrm>
            <a:off x="7078967" y="154139"/>
            <a:ext cx="2995748" cy="301942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Don’t forget you should be involved in decisions about your best interest. </a:t>
            </a:r>
          </a:p>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Write a letter to your local MP or your headteacher explaining how you would like to be involved in the decisions that affect you.</a:t>
            </a:r>
          </a:p>
          <a:p>
            <a:pPr algn="ctr"/>
            <a:endParaRPr lang="en-GB" sz="1400" dirty="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1485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20" name="Rectangle 19">
            <a:extLst>
              <a:ext uri="{FF2B5EF4-FFF2-40B4-BE49-F238E27FC236}">
                <a16:creationId xmlns:a16="http://schemas.microsoft.com/office/drawing/2014/main" id="{3C19298F-7FC8-4E57-879F-F53BAF350442}"/>
              </a:ext>
            </a:extLst>
          </p:cNvPr>
          <p:cNvSpPr/>
          <p:nvPr/>
        </p:nvSpPr>
        <p:spPr>
          <a:xfrm>
            <a:off x="4686890" y="1736141"/>
            <a:ext cx="2127337" cy="192558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If adults - who might not know you - have to make decisions in your best interest what should they think about?</a:t>
            </a:r>
          </a:p>
        </p:txBody>
      </p:sp>
      <p:pic>
        <p:nvPicPr>
          <p:cNvPr id="4" name="Graphic 3">
            <a:extLst>
              <a:ext uri="{FF2B5EF4-FFF2-40B4-BE49-F238E27FC236}">
                <a16:creationId xmlns:a16="http://schemas.microsoft.com/office/drawing/2014/main" id="{AC0DB8F8-C003-481D-BB9D-64785C25A18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225604" y="2668789"/>
            <a:ext cx="1812511" cy="2416683"/>
          </a:xfrm>
          <a:prstGeom prst="rect">
            <a:avLst/>
          </a:prstGeom>
        </p:spPr>
      </p:pic>
      <p:sp>
        <p:nvSpPr>
          <p:cNvPr id="5" name="Rectangle 4">
            <a:extLst>
              <a:ext uri="{FF2B5EF4-FFF2-40B4-BE49-F238E27FC236}">
                <a16:creationId xmlns:a16="http://schemas.microsoft.com/office/drawing/2014/main" id="{60DA5C89-23B2-4E5D-8A35-72E45FBD9B8C}"/>
              </a:ext>
            </a:extLst>
          </p:cNvPr>
          <p:cNvSpPr/>
          <p:nvPr/>
        </p:nvSpPr>
        <p:spPr>
          <a:xfrm>
            <a:off x="8501293" y="541551"/>
            <a:ext cx="2947948" cy="260676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Think about how families involve their children in decisions. “What to have for dinner?” and  “Should we move house?” are very different types of decision. Do you think all parents and carers are relaxed about involving young people in decisions? What advice would you give adults to make them better at this?</a:t>
            </a:r>
          </a:p>
        </p:txBody>
      </p:sp>
      <p:sp>
        <p:nvSpPr>
          <p:cNvPr id="7" name="Rectangle 6">
            <a:extLst>
              <a:ext uri="{FF2B5EF4-FFF2-40B4-BE49-F238E27FC236}">
                <a16:creationId xmlns:a16="http://schemas.microsoft.com/office/drawing/2014/main" id="{97BA7EBA-935C-44BE-8AA6-10764A79236B}"/>
              </a:ext>
            </a:extLst>
          </p:cNvPr>
          <p:cNvSpPr/>
          <p:nvPr/>
        </p:nvSpPr>
        <p:spPr>
          <a:xfrm>
            <a:off x="7301904" y="3971637"/>
            <a:ext cx="2398777" cy="222766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Over the summer lots of things have changed in your school. These decisions were taken in your best interest. Can you list what changes have been made and why they are important.</a:t>
            </a:r>
          </a:p>
        </p:txBody>
      </p:sp>
      <p:pic>
        <p:nvPicPr>
          <p:cNvPr id="10" name="Picture 9" descr="A close up of a logo&#10;&#10;Description automatically generated">
            <a:extLst>
              <a:ext uri="{FF2B5EF4-FFF2-40B4-BE49-F238E27FC236}">
                <a16:creationId xmlns:a16="http://schemas.microsoft.com/office/drawing/2014/main" id="{698047F7-7A3B-4289-8DA5-F3A847D80A6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68331" y="3429000"/>
            <a:ext cx="2227669" cy="2227669"/>
          </a:xfrm>
          <a:prstGeom prst="rect">
            <a:avLst/>
          </a:prstGeom>
        </p:spPr>
      </p:pic>
      <p:pic>
        <p:nvPicPr>
          <p:cNvPr id="21" name="Picture 20" descr="A close up of a logo&#10;&#10;Description automatically generated">
            <a:extLst>
              <a:ext uri="{FF2B5EF4-FFF2-40B4-BE49-F238E27FC236}">
                <a16:creationId xmlns:a16="http://schemas.microsoft.com/office/drawing/2014/main" id="{5FB86FF3-4B9F-46DC-B3E4-817EAB61431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83039" y="4542834"/>
            <a:ext cx="2127337" cy="2127337"/>
          </a:xfrm>
          <a:prstGeom prst="rect">
            <a:avLst/>
          </a:prstGeom>
        </p:spPr>
      </p:pic>
    </p:spTree>
    <p:extLst>
      <p:ext uri="{BB962C8B-B14F-4D97-AF65-F5344CB8AC3E}">
        <p14:creationId xmlns:p14="http://schemas.microsoft.com/office/powerpoint/2010/main" val="1899694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a:xfrm>
            <a:off x="360000" y="242394"/>
            <a:ext cx="11247587" cy="877104"/>
          </a:xfrm>
        </p:spPr>
        <p:txBody>
          <a:bodyPr anchor="b">
            <a:normAutofit/>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3137" y="1735976"/>
            <a:ext cx="6394383" cy="3722957"/>
          </a:xfrm>
        </p:spPr>
        <p:txBody>
          <a:bodyPr>
            <a:normAutofit/>
          </a:bodyPr>
          <a:lstStyle/>
          <a:p>
            <a:pPr marL="0" indent="0">
              <a:buNone/>
            </a:pPr>
            <a:r>
              <a:rPr lang="en-GB" sz="1800" b="1" dirty="0"/>
              <a:t>Find somewhere quiet and give yourself some space to think:</a:t>
            </a:r>
          </a:p>
          <a:p>
            <a:r>
              <a:rPr lang="en-GB" sz="1800" dirty="0"/>
              <a:t>Who are the adults you trust to make decisions in your best interests?</a:t>
            </a:r>
          </a:p>
          <a:p>
            <a:r>
              <a:rPr lang="en-GB" sz="1800" dirty="0"/>
              <a:t>Think about how they involve you in the decision.</a:t>
            </a:r>
          </a:p>
          <a:p>
            <a:pPr marL="0" indent="0">
              <a:buNone/>
            </a:pPr>
            <a:r>
              <a:rPr lang="en-GB" sz="1800" b="1" dirty="0"/>
              <a:t>Can you think of decisions made or instructions given to you by adults which you don’t like but you know they are right?</a:t>
            </a:r>
          </a:p>
          <a:p>
            <a:pPr marL="0" indent="0">
              <a:buNone/>
            </a:pPr>
            <a:r>
              <a:rPr lang="en-GB" sz="1800" b="1" dirty="0"/>
              <a:t> </a:t>
            </a:r>
          </a:p>
          <a:p>
            <a:pPr marL="0" indent="0">
              <a:buNone/>
            </a:pPr>
            <a:endParaRPr lang="en-GB" sz="1800" dirty="0"/>
          </a:p>
        </p:txBody>
      </p:sp>
      <p:sp>
        <p:nvSpPr>
          <p:cNvPr id="8" name="Rectangle 7">
            <a:extLst>
              <a:ext uri="{FF2B5EF4-FFF2-40B4-BE49-F238E27FC236}">
                <a16:creationId xmlns:a16="http://schemas.microsoft.com/office/drawing/2014/main" id="{DCB833E4-6FBA-46FA-81DB-A9CD4240CAC9}"/>
              </a:ext>
            </a:extLst>
          </p:cNvPr>
          <p:cNvSpPr/>
          <p:nvPr/>
        </p:nvSpPr>
        <p:spPr>
          <a:xfrm>
            <a:off x="83775" y="6596556"/>
            <a:ext cx="838691" cy="230832"/>
          </a:xfrm>
          <a:prstGeom prst="rect">
            <a:avLst/>
          </a:prstGeom>
        </p:spPr>
        <p:txBody>
          <a:bodyPr wrap="none">
            <a:spAutoFit/>
          </a:bodyPr>
          <a:lstStyle/>
          <a:p>
            <a:r>
              <a:rPr lang="en-GB" sz="900" dirty="0" err="1">
                <a:solidFill>
                  <a:srgbClr val="121212"/>
                </a:solidFill>
                <a:latin typeface="Arial" panose="020B0604020202020204" pitchFamily="34" charset="0"/>
                <a:cs typeface="Arial" panose="020B0604020202020204" pitchFamily="34" charset="0"/>
              </a:rPr>
              <a:t>Uncief</a:t>
            </a:r>
            <a:r>
              <a:rPr lang="en-GB" sz="900" dirty="0">
                <a:solidFill>
                  <a:srgbClr val="121212"/>
                </a:solidFill>
                <a:latin typeface="Arial" panose="020B0604020202020204" pitchFamily="34" charset="0"/>
                <a:cs typeface="Arial" panose="020B0604020202020204" pitchFamily="34" charset="0"/>
              </a:rPr>
              <a:t>/Dawe</a:t>
            </a:r>
            <a:endParaRPr lang="en-GB" sz="900" dirty="0">
              <a:latin typeface="Arial" panose="020B0604020202020204" pitchFamily="34" charset="0"/>
              <a:cs typeface="Arial" panose="020B0604020202020204" pitchFamily="34" charset="0"/>
            </a:endParaRPr>
          </a:p>
        </p:txBody>
      </p:sp>
      <p:pic>
        <p:nvPicPr>
          <p:cNvPr id="5" name="Picture 4" descr="A group of people walking down the street&#10;&#10;Description automatically generated">
            <a:extLst>
              <a:ext uri="{FF2B5EF4-FFF2-40B4-BE49-F238E27FC236}">
                <a16:creationId xmlns:a16="http://schemas.microsoft.com/office/drawing/2014/main" id="{DA03B950-7BD3-4C9B-8267-9C36C70C13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7704" y="1735976"/>
            <a:ext cx="4819221" cy="3212011"/>
          </a:xfrm>
          <a:prstGeom prst="rect">
            <a:avLst/>
          </a:prstGeom>
        </p:spPr>
      </p:pic>
    </p:spTree>
    <p:extLst>
      <p:ext uri="{BB962C8B-B14F-4D97-AF65-F5344CB8AC3E}">
        <p14:creationId xmlns:p14="http://schemas.microsoft.com/office/powerpoint/2010/main" val="37685596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2100</TotalTime>
  <Words>789</Words>
  <Application>Microsoft Office PowerPoint</Application>
  <PresentationFormat>Widescreen</PresentationFormat>
  <Paragraphs>104</Paragraphs>
  <Slides>11</Slides>
  <Notes>6</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11</vt:i4>
      </vt:variant>
    </vt:vector>
  </HeadingPairs>
  <TitlesOfParts>
    <vt:vector size="23" baseType="lpstr">
      <vt:lpstr>Arial</vt:lpstr>
      <vt:lpstr>Arial Unicode MS</vt:lpstr>
      <vt:lpstr>Calibri</vt:lpstr>
      <vt:lpstr>Calibri Light</vt:lpstr>
      <vt:lpstr>Open Sans</vt:lpstr>
      <vt:lpstr>Univers</vt:lpstr>
      <vt:lpstr>Univers Next Pro</vt:lpstr>
      <vt:lpstr>Univers Next Pro Condensed</vt:lpstr>
      <vt:lpstr>Univers Next Pro Light</vt:lpstr>
      <vt:lpstr>Wingdings</vt:lpstr>
      <vt:lpstr>Office Theme</vt:lpstr>
      <vt:lpstr>Custom Design</vt:lpstr>
      <vt:lpstr>PowerPoint Presentation</vt:lpstr>
      <vt:lpstr>Contents</vt:lpstr>
      <vt:lpstr>Guess the article</vt:lpstr>
      <vt:lpstr>Introducing… Article 3</vt:lpstr>
      <vt:lpstr>  </vt:lpstr>
      <vt:lpstr>How Did you get on?  Did your thoughts include any of these? </vt:lpstr>
      <vt:lpstr>Activity Time</vt:lpstr>
      <vt:lpstr>Activity time</vt:lpstr>
      <vt:lpstr>Reflection</vt:lpstr>
      <vt:lpstr>Extension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Bradey</dc:creator>
  <cp:lastModifiedBy>Phyldon</cp:lastModifiedBy>
  <cp:revision>142</cp:revision>
  <dcterms:created xsi:type="dcterms:W3CDTF">2020-06-15T08:25:39Z</dcterms:created>
  <dcterms:modified xsi:type="dcterms:W3CDTF">2020-09-16T12:24:19Z</dcterms:modified>
</cp:coreProperties>
</file>