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296" r:id="rId9"/>
    <p:sldId id="301" r:id="rId10"/>
    <p:sldId id="298" r:id="rId11"/>
    <p:sldId id="299"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591" autoAdjust="0"/>
  </p:normalViewPr>
  <p:slideViewPr>
    <p:cSldViewPr snapToGrid="0">
      <p:cViewPr varScale="1">
        <p:scale>
          <a:sx n="60" d="100"/>
          <a:sy n="60" d="100"/>
        </p:scale>
        <p:origin x="234"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16-Sep-20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16-Sep-20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On 1 September 2020, Kevin, 8 years old, left, with his mother </a:t>
            </a:r>
            <a:r>
              <a:rPr lang="en-GB" b="0" i="0" dirty="0" err="1">
                <a:solidFill>
                  <a:srgbClr val="999999"/>
                </a:solidFill>
                <a:effectLst/>
                <a:latin typeface="Open Sans"/>
              </a:rPr>
              <a:t>Nadida</a:t>
            </a:r>
            <a:r>
              <a:rPr lang="en-GB" b="0" i="0" dirty="0">
                <a:solidFill>
                  <a:srgbClr val="999999"/>
                </a:solidFill>
                <a:effectLst/>
                <a:latin typeface="Open Sans"/>
              </a:rPr>
              <a:t> </a:t>
            </a:r>
            <a:r>
              <a:rPr lang="en-GB" b="0" i="0" dirty="0" err="1">
                <a:solidFill>
                  <a:srgbClr val="999999"/>
                </a:solidFill>
                <a:effectLst/>
                <a:latin typeface="Open Sans"/>
              </a:rPr>
              <a:t>Kayyal</a:t>
            </a:r>
            <a:r>
              <a:rPr lang="en-GB" b="0" i="0" dirty="0">
                <a:solidFill>
                  <a:srgbClr val="999999"/>
                </a:solidFill>
                <a:effectLst/>
                <a:latin typeface="Open Sans"/>
              </a:rPr>
              <a:t> </a:t>
            </a:r>
            <a:r>
              <a:rPr lang="en-GB" b="0" i="0" dirty="0" err="1">
                <a:solidFill>
                  <a:srgbClr val="999999"/>
                </a:solidFill>
                <a:effectLst/>
                <a:latin typeface="Open Sans"/>
              </a:rPr>
              <a:t>Bakli</a:t>
            </a:r>
            <a:r>
              <a:rPr lang="en-GB" b="0" i="0" dirty="0">
                <a:solidFill>
                  <a:srgbClr val="999999"/>
                </a:solidFill>
                <a:effectLst/>
                <a:latin typeface="Open Sans"/>
              </a:rPr>
              <a:t> and brother at the UNICEF's children friendly space (CFS) at the </a:t>
            </a:r>
            <a:r>
              <a:rPr lang="en-GB" b="0" i="0" dirty="0" err="1">
                <a:solidFill>
                  <a:srgbClr val="999999"/>
                </a:solidFill>
                <a:effectLst/>
                <a:latin typeface="Open Sans"/>
              </a:rPr>
              <a:t>Karantina</a:t>
            </a:r>
            <a:r>
              <a:rPr lang="en-GB" b="0" i="0" dirty="0">
                <a:solidFill>
                  <a:srgbClr val="999999"/>
                </a:solidFill>
                <a:effectLst/>
                <a:latin typeface="Open Sans"/>
              </a:rPr>
              <a:t> public garden in Beirut, Lebanon.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err="1">
                <a:solidFill>
                  <a:srgbClr val="999999"/>
                </a:solidFill>
                <a:effectLst/>
                <a:latin typeface="Open Sans"/>
              </a:rPr>
              <a:t>Choufany</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sz="1200" b="0" i="0" dirty="0">
                <a:effectLst/>
              </a:rPr>
              <a:t>Ijazah - </a:t>
            </a:r>
            <a:r>
              <a:rPr lang="en-GB" b="0" i="0" dirty="0" err="1">
                <a:solidFill>
                  <a:srgbClr val="999999"/>
                </a:solidFill>
                <a:effectLst/>
                <a:latin typeface="Open Sans"/>
              </a:rPr>
              <a:t>Syaiful</a:t>
            </a:r>
            <a:r>
              <a:rPr lang="en-GB" b="0" i="0" dirty="0">
                <a:solidFill>
                  <a:srgbClr val="999999"/>
                </a:solidFill>
                <a:effectLst/>
                <a:latin typeface="Open Sans"/>
              </a:rPr>
              <a:t> (left), 12, a child with a physical impairment, and his best friend Kevin </a:t>
            </a:r>
            <a:r>
              <a:rPr lang="en-GB" b="0" i="0" dirty="0" err="1">
                <a:solidFill>
                  <a:srgbClr val="999999"/>
                </a:solidFill>
                <a:effectLst/>
                <a:latin typeface="Open Sans"/>
              </a:rPr>
              <a:t>Saputra</a:t>
            </a:r>
            <a:r>
              <a:rPr lang="en-GB" b="0" i="0" dirty="0">
                <a:solidFill>
                  <a:srgbClr val="999999"/>
                </a:solidFill>
                <a:effectLst/>
                <a:latin typeface="Open Sans"/>
              </a:rPr>
              <a:t> (right), 9, a child with a visual impairment, play outside near </a:t>
            </a:r>
            <a:r>
              <a:rPr lang="en-GB" b="0" i="0" dirty="0" err="1">
                <a:solidFill>
                  <a:srgbClr val="999999"/>
                </a:solidFill>
                <a:effectLst/>
                <a:latin typeface="Open Sans"/>
              </a:rPr>
              <a:t>Syaiful's</a:t>
            </a:r>
            <a:r>
              <a:rPr lang="en-GB" b="0" i="0" dirty="0">
                <a:solidFill>
                  <a:srgbClr val="999999"/>
                </a:solidFill>
                <a:effectLst/>
                <a:latin typeface="Open Sans"/>
              </a:rPr>
              <a:t> house in </a:t>
            </a:r>
            <a:r>
              <a:rPr lang="en-GB" b="0" i="0" dirty="0" err="1">
                <a:solidFill>
                  <a:srgbClr val="999999"/>
                </a:solidFill>
                <a:effectLst/>
                <a:latin typeface="Open Sans"/>
              </a:rPr>
              <a:t>Banyumas</a:t>
            </a:r>
            <a:r>
              <a:rPr lang="en-GB" b="0" i="0" dirty="0">
                <a:solidFill>
                  <a:srgbClr val="999999"/>
                </a:solidFill>
                <a:effectLst/>
                <a:latin typeface="Open Sans"/>
              </a:rPr>
              <a:t>, Central Java, Indonesia. </a:t>
            </a:r>
            <a:r>
              <a:rPr lang="en-GB" b="0" i="0" dirty="0" err="1">
                <a:solidFill>
                  <a:srgbClr val="999999"/>
                </a:solidFill>
                <a:effectLst/>
                <a:latin typeface="Open Sans"/>
              </a:rPr>
              <a:t>Syaiful</a:t>
            </a:r>
            <a:r>
              <a:rPr lang="en-GB" b="0" i="0" dirty="0">
                <a:solidFill>
                  <a:srgbClr val="999999"/>
                </a:solidFill>
                <a:effectLst/>
                <a:latin typeface="Open Sans"/>
              </a:rPr>
              <a:t> cannot freely move his lower body or his right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999999"/>
                </a:solidFill>
                <a:effectLst/>
                <a:latin typeface="Open Sans"/>
                <a:cs typeface="Arial" panose="020B0604020202020204" pitchFamily="34" charset="0"/>
              </a:rPr>
              <a:t>Unicef/Armando - </a:t>
            </a:r>
            <a:r>
              <a:rPr lang="en-GB" b="0" i="0" dirty="0">
                <a:solidFill>
                  <a:srgbClr val="999999"/>
                </a:solidFill>
                <a:effectLst/>
                <a:latin typeface="Open Sans"/>
              </a:rPr>
              <a:t> A Unicef member of staff demonstrated good handwashing practice with a child in Mexico.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Unicef/Gilbertson - </a:t>
            </a:r>
            <a:r>
              <a:rPr lang="en-GB" b="0" i="0" dirty="0" err="1">
                <a:solidFill>
                  <a:srgbClr val="999999"/>
                </a:solidFill>
                <a:effectLst/>
                <a:latin typeface="Open Sans"/>
              </a:rPr>
              <a:t>Ramatou</a:t>
            </a:r>
            <a:r>
              <a:rPr lang="en-GB" b="0" i="0" dirty="0">
                <a:solidFill>
                  <a:srgbClr val="999999"/>
                </a:solidFill>
                <a:effectLst/>
                <a:latin typeface="Open Sans"/>
              </a:rPr>
              <a:t> (yellow veil), 12, an unaccompanied minor is returned to her father </a:t>
            </a:r>
            <a:r>
              <a:rPr lang="en-GB" b="0" i="0" dirty="0" err="1">
                <a:solidFill>
                  <a:srgbClr val="999999"/>
                </a:solidFill>
                <a:effectLst/>
                <a:latin typeface="Open Sans"/>
              </a:rPr>
              <a:t>Bahari</a:t>
            </a:r>
            <a:r>
              <a:rPr lang="en-GB" b="0" i="0" dirty="0">
                <a:solidFill>
                  <a:srgbClr val="999999"/>
                </a:solidFill>
                <a:effectLst/>
                <a:latin typeface="Open Sans"/>
              </a:rPr>
              <a:t> </a:t>
            </a:r>
            <a:r>
              <a:rPr lang="en-GB" b="0" i="0" dirty="0" err="1">
                <a:solidFill>
                  <a:srgbClr val="999999"/>
                </a:solidFill>
                <a:effectLst/>
                <a:latin typeface="Open Sans"/>
              </a:rPr>
              <a:t>Inoussa</a:t>
            </a:r>
            <a:r>
              <a:rPr lang="en-GB" b="0" i="0" dirty="0">
                <a:solidFill>
                  <a:srgbClr val="999999"/>
                </a:solidFill>
                <a:effectLst/>
                <a:latin typeface="Open Sans"/>
              </a:rPr>
              <a:t> (not pictured) and brothers and sisters in a tiny village in Niger. Moussa, a child protection officer from UNICEF sits with her, and a social worker is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16/09/2020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16/09/2020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16/09/2020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16/09/2020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On 1 September 2020, Kevin, 8 years old, left, with his mother Nadida Kayyal Bakli and brother at the UNICEF's children friendly space (CFS) at the Karantina public garden in Beirut, Lebanon.">
            <a:extLst>
              <a:ext uri="{FF2B5EF4-FFF2-40B4-BE49-F238E27FC236}">
                <a16:creationId xmlns:a16="http://schemas.microsoft.com/office/drawing/2014/main" id="{E4A14F6A-4629-46ED-A963-F1640836F1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87C188DE-E4C4-42D8-A214-3C4EEA8B3D1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16/09/2020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QS5NgmWvO1c"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lnSpcReduction="10000"/>
          </a:bodyPr>
          <a:lstStyle/>
          <a:p>
            <a:pPr marL="108000" indent="0">
              <a:buNone/>
            </a:pPr>
            <a:r>
              <a:rPr lang="en-GB" sz="2400" dirty="0"/>
              <a:t>Making decisions in the best interest of a child should normally involve listening to the views of the child or young person before making the decision. </a:t>
            </a:r>
          </a:p>
          <a:p>
            <a:pPr marL="108000" indent="0">
              <a:buNone/>
            </a:pPr>
            <a:r>
              <a:rPr lang="en-GB" sz="2400" dirty="0"/>
              <a:t>Article 12 says that a child or young person should have a say in all matters that affect them. </a:t>
            </a:r>
          </a:p>
          <a:p>
            <a:pPr marL="108000" indent="0">
              <a:buNone/>
            </a:pPr>
            <a:r>
              <a:rPr lang="en-GB" sz="2400" dirty="0"/>
              <a:t>What other articles could or should be considered for the </a:t>
            </a:r>
            <a:r>
              <a:rPr lang="en-GB" sz="2400" b="1" dirty="0"/>
              <a:t>best interests</a:t>
            </a:r>
            <a:r>
              <a:rPr lang="en-GB" sz="2400" dirty="0"/>
              <a:t> of the child to be achieved?</a:t>
            </a:r>
          </a:p>
          <a:p>
            <a:pPr marL="108000" indent="0">
              <a:buNone/>
            </a:pPr>
            <a:endParaRPr lang="en-GB" sz="2400" dirty="0"/>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smtClean="0"/>
              <a:t>Contents</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2000" y="1697100"/>
            <a:ext cx="11439158" cy="3722957"/>
          </a:xfrm>
        </p:spPr>
        <p:txBody>
          <a:bodyPr vert="horz" lIns="180000" tIns="180000" rIns="91440" bIns="72000" rtlCol="0" anchor="t">
            <a:normAutofit fontScale="850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Exploring Article 3 – the question</a:t>
            </a:r>
            <a:endParaRPr lang="en-GB" dirty="0"/>
          </a:p>
          <a:p>
            <a:pPr lvl="0"/>
            <a:r>
              <a:rPr lang="en-US" dirty="0"/>
              <a:t>Slide 6 Exploring Article 3 – the answers</a:t>
            </a:r>
          </a:p>
          <a:p>
            <a:pPr lvl="0"/>
            <a:r>
              <a:rPr lang="en-US" dirty="0"/>
              <a:t>Slide 7 &amp; 8 Primary activities</a:t>
            </a:r>
            <a:endParaRPr lang="en-GB" dirty="0"/>
          </a:p>
          <a:p>
            <a:pPr lvl="0"/>
            <a:r>
              <a:rPr lang="en-US" dirty="0" smtClean="0"/>
              <a:t>Slide 9 </a:t>
            </a:r>
            <a:r>
              <a:rPr lang="en-US" dirty="0"/>
              <a:t>Reflection</a:t>
            </a:r>
            <a:endParaRPr lang="en-GB" dirty="0"/>
          </a:p>
          <a:p>
            <a:pPr lvl="0"/>
            <a:r>
              <a:rPr lang="en-US" dirty="0"/>
              <a:t>Slide </a:t>
            </a:r>
            <a:r>
              <a:rPr lang="en-US" dirty="0" smtClean="0"/>
              <a:t>10 </a:t>
            </a:r>
            <a:r>
              <a:rPr lang="en-US" dirty="0"/>
              <a:t>Extension</a:t>
            </a:r>
            <a:endParaRPr lang="en-GB" dirty="0"/>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5476553"/>
            <a:ext cx="2879589" cy="230832"/>
          </a:xfrm>
          <a:prstGeom prst="rect">
            <a:avLst/>
          </a:prstGeom>
        </p:spPr>
        <p:txBody>
          <a:bodyPr wrap="square">
            <a:spAutoFit/>
          </a:bodyPr>
          <a:lstStyle/>
          <a:p>
            <a:r>
              <a:rPr lang="en-GB" sz="900" dirty="0">
                <a:cs typeface="Arial" panose="020B0604020202020204" pitchFamily="34" charset="0"/>
              </a:rPr>
              <a:t>Unicef/</a:t>
            </a:r>
            <a:r>
              <a:rPr lang="en-GB" sz="900" b="0" i="0" dirty="0">
                <a:effectLst/>
              </a:rPr>
              <a:t>Ijazah</a:t>
            </a:r>
            <a:endParaRPr lang="en-GB" sz="900" dirty="0">
              <a:cs typeface="Arial" panose="020B0604020202020204" pitchFamily="34" charset="0"/>
            </a:endParaRPr>
          </a:p>
        </p:txBody>
      </p:sp>
      <p:sp>
        <p:nvSpPr>
          <p:cNvPr id="9" name="Rectangle 8">
            <a:extLst>
              <a:ext uri="{FF2B5EF4-FFF2-40B4-BE49-F238E27FC236}">
                <a16:creationId xmlns:a16="http://schemas.microsoft.com/office/drawing/2014/main" id="{CF4884E2-0186-41E3-AE32-BDD1C69265DE}"/>
              </a:ext>
            </a:extLst>
          </p:cNvPr>
          <p:cNvSpPr/>
          <p:nvPr/>
        </p:nvSpPr>
        <p:spPr>
          <a:xfrm>
            <a:off x="4106929" y="5478281"/>
            <a:ext cx="1016625"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a:solidFill>
                  <a:srgbClr val="121212"/>
                </a:solidFill>
                <a:latin typeface="Open Sans"/>
                <a:cs typeface="Arial" panose="020B0604020202020204" pitchFamily="34" charset="0"/>
              </a:rPr>
              <a:t>Armando</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8108233" y="5522719"/>
            <a:ext cx="1023037" cy="369332"/>
          </a:xfrm>
          <a:prstGeom prst="rect">
            <a:avLst/>
          </a:prstGeom>
        </p:spPr>
        <p:txBody>
          <a:bodyPr wrap="none">
            <a:spAutoFit/>
          </a:bodyPr>
          <a:lstStyle/>
          <a:p>
            <a:r>
              <a:rPr lang="en-GB" sz="900" dirty="0">
                <a:cs typeface="Arial" panose="020B0604020202020204" pitchFamily="34" charset="0"/>
              </a:rPr>
              <a:t>Unicef/</a:t>
            </a:r>
            <a:r>
              <a:rPr lang="en-GB" sz="900" b="0" i="0" dirty="0">
                <a:effectLst/>
              </a:rPr>
              <a:t>Gilbertson</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descr="1. Syaiful (left), 12, a child with a physical impairment, and his best friend Kevin Saputra (right), 9, a child with a visual impairment, play outside near Syaiful's house in Banyumas, Central Java, Indonesia. Syaiful cannot freely move his lower body or his right hand.&#10;&#10;2. ">
            <a:extLst>
              <a:ext uri="{FF2B5EF4-FFF2-40B4-BE49-F238E27FC236}">
                <a16:creationId xmlns:a16="http://schemas.microsoft.com/office/drawing/2014/main" id="{084B78CA-2FBD-4892-807A-4C57900338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634" y="3026081"/>
            <a:ext cx="3516858" cy="2344572"/>
          </a:xfrm>
          <a:prstGeom prst="rect">
            <a:avLst/>
          </a:prstGeom>
        </p:spPr>
      </p:pic>
      <p:pic>
        <p:nvPicPr>
          <p:cNvPr id="7" name="Picture 6" descr=" A Unicef member of staff demonstrated good handwashing practice with a child in Mexico. ">
            <a:extLst>
              <a:ext uri="{FF2B5EF4-FFF2-40B4-BE49-F238E27FC236}">
                <a16:creationId xmlns:a16="http://schemas.microsoft.com/office/drawing/2014/main" id="{F2C8AD10-C7F8-4016-9AAD-9637F89F9A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3563" y="3026081"/>
            <a:ext cx="3531976" cy="2356950"/>
          </a:xfrm>
          <a:prstGeom prst="rect">
            <a:avLst/>
          </a:prstGeom>
        </p:spPr>
      </p:pic>
      <p:pic>
        <p:nvPicPr>
          <p:cNvPr id="15" name="Picture 14" descr="Ramatou (yellow veil), 12, an unaccompanied minor is returned to her father Bahari Inoussa (not pictured) and brothers and sisters in a tiny village in Niger. Moussa, a child protection officer from UNICEF sits with her, and a social worker is on the right.">
            <a:extLst>
              <a:ext uri="{FF2B5EF4-FFF2-40B4-BE49-F238E27FC236}">
                <a16:creationId xmlns:a16="http://schemas.microsoft.com/office/drawing/2014/main" id="{17C43CA8-31DB-4C69-9098-05FBF978D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5611" y="3016002"/>
            <a:ext cx="3531976" cy="235465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3 – Best interests of the child</a:t>
            </a:r>
          </a:p>
          <a:p>
            <a:pPr marL="0" indent="0">
              <a:buNone/>
            </a:pPr>
            <a:r>
              <a:rPr lang="en-GB" dirty="0"/>
              <a:t>The best interests of the child must be a top priority in all decisions and actions that affect children.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645454" cy="633387"/>
          </a:xfrm>
        </p:spPr>
        <p:txBody>
          <a:bodyPr>
            <a:normAutofit fontScale="85000" lnSpcReduction="20000"/>
          </a:bodyPr>
          <a:lstStyle/>
          <a:p>
            <a:pPr marL="0" indent="0">
              <a:buNone/>
            </a:pPr>
            <a:r>
              <a:rPr lang="en-GB" dirty="0">
                <a:latin typeface="Arial" panose="020B0604020202020204" pitchFamily="34" charset="0"/>
                <a:cs typeface="Arial" panose="020B0604020202020204" pitchFamily="34" charset="0"/>
              </a:rPr>
              <a:t>Gerry introduces Article 3 - Best     interests of the child</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8" name="Graphic 7">
            <a:extLst>
              <a:ext uri="{FF2B5EF4-FFF2-40B4-BE49-F238E27FC236}">
                <a16:creationId xmlns:a16="http://schemas.microsoft.com/office/drawing/2014/main" id="{295FD53B-C335-48BC-8A30-DE846FA652E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0475089" y="166032"/>
            <a:ext cx="1374480" cy="1832641"/>
          </a:xfrm>
          <a:prstGeom prst="rect">
            <a:avLst/>
          </a:prstGeom>
        </p:spPr>
      </p:pic>
      <p:pic>
        <p:nvPicPr>
          <p:cNvPr id="5" name="Article 3 - Gerry 090920">
            <a:hlinkClick r:id="" action="ppaction://media"/>
            <a:extLst>
              <a:ext uri="{FF2B5EF4-FFF2-40B4-BE49-F238E27FC236}">
                <a16:creationId xmlns:a16="http://schemas.microsoft.com/office/drawing/2014/main" id="{A2220835-7C91-4873-BF58-EBD0532FE2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6408" y="2518228"/>
            <a:ext cx="5425538" cy="305186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9096" y="4181401"/>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At the end of one minute share your thoughts. </a:t>
            </a:r>
          </a:p>
          <a:p>
            <a:pPr marL="0" indent="0">
              <a:buNone/>
            </a:pPr>
            <a:r>
              <a:rPr lang="en-GB" dirty="0">
                <a:latin typeface="Arial" panose="020B0604020202020204" pitchFamily="34" charset="0"/>
                <a:cs typeface="Arial" panose="020B0604020202020204" pitchFamily="34" charset="0"/>
              </a:rPr>
              <a:t>Then compare with the ideas on the next slide.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71687" y="2267409"/>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There are many adults involved in making decisions that affect your life. Give yourself one minute to think of as many types adults as you can.</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Parents or carers</a:t>
            </a:r>
          </a:p>
          <a:p>
            <a:r>
              <a:rPr lang="en-GB" sz="6600" dirty="0">
                <a:latin typeface="Arial" panose="020B0604020202020204" pitchFamily="34" charset="0"/>
                <a:cs typeface="Arial" panose="020B0604020202020204" pitchFamily="34" charset="0"/>
              </a:rPr>
              <a:t>Other family members</a:t>
            </a:r>
          </a:p>
          <a:p>
            <a:r>
              <a:rPr lang="en-GB" sz="6600" dirty="0">
                <a:latin typeface="Arial" panose="020B0604020202020204" pitchFamily="34" charset="0"/>
                <a:cs typeface="Arial" panose="020B0604020202020204" pitchFamily="34" charset="0"/>
              </a:rPr>
              <a:t>Teachers</a:t>
            </a:r>
          </a:p>
          <a:p>
            <a:r>
              <a:rPr lang="en-GB" sz="6600" dirty="0">
                <a:latin typeface="Arial" panose="020B0604020202020204" pitchFamily="34" charset="0"/>
                <a:cs typeface="Arial" panose="020B0604020202020204" pitchFamily="34" charset="0"/>
              </a:rPr>
              <a:t>Healthcare workers</a:t>
            </a:r>
          </a:p>
          <a:p>
            <a:r>
              <a:rPr lang="en-GB" sz="6600" dirty="0">
                <a:latin typeface="Arial" panose="020B0604020202020204" pitchFamily="34" charset="0"/>
                <a:cs typeface="Arial" panose="020B0604020202020204" pitchFamily="34" charset="0"/>
              </a:rPr>
              <a:t>Social workers</a:t>
            </a:r>
          </a:p>
          <a:p>
            <a:r>
              <a:rPr lang="en-GB" sz="6600" dirty="0">
                <a:latin typeface="Arial" panose="020B0604020202020204" pitchFamily="34" charset="0"/>
                <a:cs typeface="Arial" panose="020B0604020202020204" pitchFamily="34" charset="0"/>
              </a:rPr>
              <a:t>Sports coaches</a:t>
            </a:r>
          </a:p>
          <a:p>
            <a:r>
              <a:rPr lang="en-GB" sz="6600" dirty="0">
                <a:latin typeface="Arial" panose="020B0604020202020204" pitchFamily="34" charset="0"/>
                <a:cs typeface="Arial" panose="020B0604020202020204" pitchFamily="34" charset="0"/>
              </a:rPr>
              <a:t>Youth workers</a:t>
            </a:r>
          </a:p>
          <a:p>
            <a:r>
              <a:rPr lang="en-GB" sz="6600" dirty="0">
                <a:latin typeface="Arial" panose="020B0604020202020204" pitchFamily="34" charset="0"/>
                <a:cs typeface="Arial" panose="020B0604020202020204" pitchFamily="34" charset="0"/>
              </a:rPr>
              <a:t>Police officers</a:t>
            </a:r>
          </a:p>
          <a:p>
            <a:r>
              <a:rPr lang="en-GB" sz="6600" dirty="0">
                <a:latin typeface="Arial" panose="020B0604020202020204" pitchFamily="34" charset="0"/>
                <a:cs typeface="Arial" panose="020B0604020202020204" pitchFamily="34" charset="0"/>
              </a:rPr>
              <a:t>Members of the government </a:t>
            </a:r>
          </a:p>
          <a:p>
            <a:r>
              <a:rPr lang="en-GB" sz="6600" dirty="0">
                <a:latin typeface="Arial" panose="020B0604020202020204" pitchFamily="34" charset="0"/>
                <a:cs typeface="Arial" panose="020B0604020202020204" pitchFamily="34" charset="0"/>
              </a:rPr>
              <a:t>Courts officials – judges, lawyers</a:t>
            </a: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360363" y="261938"/>
            <a:ext cx="11247437" cy="876300"/>
          </a:xfrm>
        </p:spPr>
        <p:txBody>
          <a:bodyPr>
            <a:normAutofit/>
          </a:bodyPr>
          <a:lstStyle/>
          <a:p>
            <a:r>
              <a:rPr lang="en-GB" sz="2800" dirty="0"/>
              <a:t>How Did you get on? </a:t>
            </a:r>
            <a:br>
              <a:rPr lang="en-GB" sz="2800" dirty="0"/>
            </a:br>
            <a:r>
              <a:rPr lang="en-GB" sz="2800" dirty="0"/>
              <a:t>Did your thoughts include any of these? </a:t>
            </a:r>
          </a:p>
        </p:txBody>
      </p:sp>
      <p:sp>
        <p:nvSpPr>
          <p:cNvPr id="8" name="Flowchart: Alternate Process 7">
            <a:extLst>
              <a:ext uri="{FF2B5EF4-FFF2-40B4-BE49-F238E27FC236}">
                <a16:creationId xmlns:a16="http://schemas.microsoft.com/office/drawing/2014/main" id="{61578761-ECAF-4DD0-B034-BF81593E848E}"/>
              </a:ext>
            </a:extLst>
          </p:cNvPr>
          <p:cNvSpPr/>
          <p:nvPr/>
        </p:nvSpPr>
        <p:spPr>
          <a:xfrm>
            <a:off x="5715000" y="2276475"/>
            <a:ext cx="5753100" cy="2181225"/>
          </a:xfrm>
          <a:prstGeom prst="flowChartAlternateProcess">
            <a:avLst/>
          </a:prstGeom>
          <a:ln w="19050">
            <a:solidFill>
              <a:srgbClr val="00AEE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0"/>
              </a:spcAft>
            </a:pP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They should </a:t>
            </a:r>
            <a:r>
              <a:rPr lang="en-US" sz="1800" b="1"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all</a:t>
            </a: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 put your best interests first when they make a decision that affects you, considering every part of your life, including your safety, your education, your views and your relationships with people in your family.</a:t>
            </a:r>
            <a:endParaRPr lang="en-GB"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0" name="Rectangle 19">
            <a:extLst>
              <a:ext uri="{FF2B5EF4-FFF2-40B4-BE49-F238E27FC236}">
                <a16:creationId xmlns:a16="http://schemas.microsoft.com/office/drawing/2014/main" id="{3C19298F-7FC8-4E57-879F-F53BAF350442}"/>
              </a:ext>
            </a:extLst>
          </p:cNvPr>
          <p:cNvSpPr/>
          <p:nvPr/>
        </p:nvSpPr>
        <p:spPr>
          <a:xfrm>
            <a:off x="4686890" y="1736141"/>
            <a:ext cx="2127337" cy="192558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If adults - who might not know you - have to make decisions in your best interest what should they think about?</a:t>
            </a:r>
          </a:p>
        </p:txBody>
      </p:sp>
      <p:pic>
        <p:nvPicPr>
          <p:cNvPr id="4" name="Graphic 3">
            <a:extLst>
              <a:ext uri="{FF2B5EF4-FFF2-40B4-BE49-F238E27FC236}">
                <a16:creationId xmlns:a16="http://schemas.microsoft.com/office/drawing/2014/main" id="{AC0DB8F8-C003-481D-BB9D-64785C25A18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25604" y="2668789"/>
            <a:ext cx="1812511" cy="2416683"/>
          </a:xfrm>
          <a:prstGeom prst="rect">
            <a:avLst/>
          </a:prstGeom>
        </p:spPr>
      </p:pic>
      <p:sp>
        <p:nvSpPr>
          <p:cNvPr id="5" name="Rectangle 4">
            <a:extLst>
              <a:ext uri="{FF2B5EF4-FFF2-40B4-BE49-F238E27FC236}">
                <a16:creationId xmlns:a16="http://schemas.microsoft.com/office/drawing/2014/main" id="{60DA5C89-23B2-4E5D-8A35-72E45FBD9B8C}"/>
              </a:ext>
            </a:extLst>
          </p:cNvPr>
          <p:cNvSpPr/>
          <p:nvPr/>
        </p:nvSpPr>
        <p:spPr>
          <a:xfrm>
            <a:off x="8501293" y="541551"/>
            <a:ext cx="2947948" cy="26067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Think about how families involve their children in decisions. “What to have for dinner?” and  “Should we move house?” are very different types of decision. Do you think all parents and carers are relaxed about involving young people in decisions? What advice would you give adults to make them better at this?</a:t>
            </a:r>
          </a:p>
        </p:txBody>
      </p:sp>
      <p:sp>
        <p:nvSpPr>
          <p:cNvPr id="7" name="Rectangle 6">
            <a:extLst>
              <a:ext uri="{FF2B5EF4-FFF2-40B4-BE49-F238E27FC236}">
                <a16:creationId xmlns:a16="http://schemas.microsoft.com/office/drawing/2014/main" id="{97BA7EBA-935C-44BE-8AA6-10764A79236B}"/>
              </a:ext>
            </a:extLst>
          </p:cNvPr>
          <p:cNvSpPr/>
          <p:nvPr/>
        </p:nvSpPr>
        <p:spPr>
          <a:xfrm>
            <a:off x="7301904" y="3971637"/>
            <a:ext cx="2398777" cy="222766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Over the summer lots of things have changed in your school. These decisions were taken in your best interest. Can you list what changes have been made and why they are important.</a:t>
            </a:r>
          </a:p>
        </p:txBody>
      </p:sp>
      <p:pic>
        <p:nvPicPr>
          <p:cNvPr id="10" name="Picture 9" descr="A close up of a logo&#10;&#10;Description automatically generated">
            <a:extLst>
              <a:ext uri="{FF2B5EF4-FFF2-40B4-BE49-F238E27FC236}">
                <a16:creationId xmlns:a16="http://schemas.microsoft.com/office/drawing/2014/main" id="{698047F7-7A3B-4289-8DA5-F3A847D80A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8331" y="3429000"/>
            <a:ext cx="2227669" cy="2227669"/>
          </a:xfrm>
          <a:prstGeom prst="rect">
            <a:avLst/>
          </a:prstGeom>
        </p:spPr>
      </p:pic>
      <p:pic>
        <p:nvPicPr>
          <p:cNvPr id="21" name="Picture 20" descr="A close up of a logo&#10;&#10;Description automatically generated">
            <a:extLst>
              <a:ext uri="{FF2B5EF4-FFF2-40B4-BE49-F238E27FC236}">
                <a16:creationId xmlns:a16="http://schemas.microsoft.com/office/drawing/2014/main" id="{5FB86FF3-4B9F-46DC-B3E4-817EAB6143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3039" y="4542834"/>
            <a:ext cx="2127337" cy="2127337"/>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570886" y="1810735"/>
            <a:ext cx="2829172" cy="19063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is in your best interest may not be the same for all young people in your class or school. Identify three examples where there is a difference between your best interest and those of others.</a:t>
            </a:r>
          </a:p>
        </p:txBody>
      </p:sp>
      <p:sp>
        <p:nvSpPr>
          <p:cNvPr id="3" name="Rectangle 2">
            <a:extLst>
              <a:ext uri="{FF2B5EF4-FFF2-40B4-BE49-F238E27FC236}">
                <a16:creationId xmlns:a16="http://schemas.microsoft.com/office/drawing/2014/main" id="{B9FE4842-9009-4716-B2DD-2581A084B880}"/>
              </a:ext>
            </a:extLst>
          </p:cNvPr>
          <p:cNvSpPr/>
          <p:nvPr/>
        </p:nvSpPr>
        <p:spPr>
          <a:xfrm>
            <a:off x="3210944" y="4249487"/>
            <a:ext cx="2829172" cy="215121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Governments often make decisions that affect many children. Over the summer holidays governments decided that secondary school pupils should wear masks in school. Do you think this is a good idea? Can you explain your view-point?</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8FDCAC5-2A85-45F3-A863-EC28B0B4AA6B}"/>
              </a:ext>
            </a:extLst>
          </p:cNvPr>
          <p:cNvSpPr/>
          <p:nvPr/>
        </p:nvSpPr>
        <p:spPr>
          <a:xfrm>
            <a:off x="8791943" y="382226"/>
            <a:ext cx="2829172" cy="190631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Don’t forget you should be involved in decisions about your best interest. Write a letter to your headteacher or your local MP explaining how you would like to be involved in the decisions that affect you.</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6" name="Picture 5" descr="A close up of a logo&#10;&#10;Description automatically generated">
            <a:extLst>
              <a:ext uri="{FF2B5EF4-FFF2-40B4-BE49-F238E27FC236}">
                <a16:creationId xmlns:a16="http://schemas.microsoft.com/office/drawing/2014/main" id="{9C87703E-F6AB-4404-8D73-5633DCEB0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822" y="4497405"/>
            <a:ext cx="2357704" cy="2357704"/>
          </a:xfrm>
          <a:prstGeom prst="rect">
            <a:avLst/>
          </a:prstGeom>
        </p:spPr>
      </p:pic>
      <p:pic>
        <p:nvPicPr>
          <p:cNvPr id="2050" name="Picture 2">
            <a:extLst>
              <a:ext uri="{FF2B5EF4-FFF2-40B4-BE49-F238E27FC236}">
                <a16:creationId xmlns:a16="http://schemas.microsoft.com/office/drawing/2014/main" id="{1E008BFA-DE17-4EF2-A16E-A830313868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0928" y="4370749"/>
            <a:ext cx="2381250" cy="21050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A7C6E63-8E02-45B0-9252-66E00EA33126}"/>
              </a:ext>
            </a:extLst>
          </p:cNvPr>
          <p:cNvSpPr/>
          <p:nvPr/>
        </p:nvSpPr>
        <p:spPr>
          <a:xfrm>
            <a:off x="6559591" y="2496595"/>
            <a:ext cx="3030638" cy="28285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 Dutch teenager Laura Dekker was given her first yacht at the age of six and she became a very skilled sailor. When she was 14, a court in The Netherlands gave Laura permission to sail around the world alone. She had been stopped from doing this before because there were worries about her welfare. Do you think the court's decision was in Laura's best interests? </a:t>
            </a:r>
          </a:p>
        </p:txBody>
      </p:sp>
      <p:sp>
        <p:nvSpPr>
          <p:cNvPr id="9" name="Rectangle 8">
            <a:extLst>
              <a:ext uri="{FF2B5EF4-FFF2-40B4-BE49-F238E27FC236}">
                <a16:creationId xmlns:a16="http://schemas.microsoft.com/office/drawing/2014/main" id="{495ABEDB-D3FE-4EEB-BEB0-EA2C45975105}"/>
              </a:ext>
            </a:extLst>
          </p:cNvPr>
          <p:cNvSpPr/>
          <p:nvPr/>
        </p:nvSpPr>
        <p:spPr>
          <a:xfrm>
            <a:off x="10743952" y="6558718"/>
            <a:ext cx="877163"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p:txBody>
      </p:sp>
      <p:pic>
        <p:nvPicPr>
          <p:cNvPr id="25" name="Picture 24" descr="A close up of a logo&#10;&#10;Description automatically generated">
            <a:extLst>
              <a:ext uri="{FF2B5EF4-FFF2-40B4-BE49-F238E27FC236}">
                <a16:creationId xmlns:a16="http://schemas.microsoft.com/office/drawing/2014/main" id="{1DDB26CD-94F3-4BBB-BE3C-DA6B1F509C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7709" y="254307"/>
            <a:ext cx="2034234" cy="2034234"/>
          </a:xfrm>
          <a:prstGeom prst="rect">
            <a:avLst/>
          </a:prstGeom>
        </p:spPr>
      </p:pic>
    </p:spTree>
    <p:extLst>
      <p:ext uri="{BB962C8B-B14F-4D97-AF65-F5344CB8AC3E}">
        <p14:creationId xmlns:p14="http://schemas.microsoft.com/office/powerpoint/2010/main" val="242431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Find somewhere quiet and give yourself some space to think:</a:t>
            </a:r>
          </a:p>
          <a:p>
            <a:r>
              <a:rPr lang="en-GB" sz="1800" dirty="0"/>
              <a:t>Who are the adults you trust to make decisions in your best interests?</a:t>
            </a:r>
          </a:p>
          <a:p>
            <a:r>
              <a:rPr lang="en-GB" sz="1800" dirty="0"/>
              <a:t>Think about how they involve you in the decision.</a:t>
            </a:r>
          </a:p>
          <a:p>
            <a:pPr marL="0" indent="0">
              <a:buNone/>
            </a:pPr>
            <a:r>
              <a:rPr lang="en-GB" sz="1800" b="1" dirty="0"/>
              <a:t>Can you think of decisions made or instructions given to you by adults which you don’t like but you know they are right?</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2100</TotalTime>
  <Words>825</Words>
  <Application>Microsoft Office PowerPoint</Application>
  <PresentationFormat>Widescreen</PresentationFormat>
  <Paragraphs>100</Paragraphs>
  <Slides>11</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Arial</vt:lpstr>
      <vt:lpstr>Arial Unicode MS</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Contents</vt:lpstr>
      <vt:lpstr>Guess the article</vt:lpstr>
      <vt:lpstr>Introducing… Article 3</vt:lpstr>
      <vt:lpstr>  </vt:lpstr>
      <vt:lpstr>How Did you get on?  Did your thoughts include any of these? </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Phyldon</cp:lastModifiedBy>
  <cp:revision>141</cp:revision>
  <dcterms:created xsi:type="dcterms:W3CDTF">2020-06-15T08:25:39Z</dcterms:created>
  <dcterms:modified xsi:type="dcterms:W3CDTF">2020-09-16T12:22:14Z</dcterms:modified>
</cp:coreProperties>
</file>