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293" r:id="rId9"/>
    <p:sldId id="300" r:id="rId10"/>
    <p:sldId id="298" r:id="rId11"/>
    <p:sldId id="299"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64" d="100"/>
          <a:sy n="64" d="100"/>
        </p:scale>
        <p:origin x="78" y="27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21-Sep-20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21-Sep-20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Jordan, March 2020. UNICEF and partner organisation, RHAS, have established an Environment Action Club and will improve the WASH infrastructure for the school so that it can reach national standards in 2020 as part of the WASH in Schools programme. </a:t>
            </a:r>
          </a:p>
          <a:p>
            <a:r>
              <a:rPr lang="en-GB" sz="1200" b="0" i="0" kern="1200" dirty="0">
                <a:solidFill>
                  <a:schemeClr val="tx1"/>
                </a:solidFill>
                <a:effectLst/>
                <a:latin typeface="+mn-lt"/>
                <a:ea typeface="+mn-ea"/>
                <a:cs typeface="+mn-cs"/>
              </a:rPr>
              <a:t>Unicef/</a:t>
            </a:r>
            <a:r>
              <a:rPr lang="en-GB" b="0" i="0" dirty="0" err="1">
                <a:solidFill>
                  <a:srgbClr val="999999"/>
                </a:solidFill>
                <a:effectLst/>
                <a:latin typeface="Open Sans"/>
              </a:rPr>
              <a:t>Matas</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 logo</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999999"/>
                </a:solidFill>
                <a:effectLst/>
                <a:latin typeface="Open Sans"/>
                <a:cs typeface="Arial" panose="020B0604020202020204" pitchFamily="34" charset="0"/>
              </a:rPr>
              <a:t>Unicef/Urdaneta - </a:t>
            </a:r>
            <a:r>
              <a:rPr lang="en-GB" b="0" i="0" dirty="0">
                <a:solidFill>
                  <a:srgbClr val="999999"/>
                </a:solidFill>
                <a:effectLst/>
                <a:latin typeface="Open Sans"/>
              </a:rPr>
              <a:t> Migrant and host community children resting at UNICEF´s Child Friendly Space in migrant shelter in Panama.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a:t>
            </a:r>
            <a:r>
              <a:rPr lang="en-GB" b="0" i="0" dirty="0" err="1">
                <a:solidFill>
                  <a:srgbClr val="999999"/>
                </a:solidFill>
                <a:effectLst/>
                <a:latin typeface="Open Sans"/>
              </a:rPr>
              <a:t>Berkwitz</a:t>
            </a:r>
            <a:r>
              <a:rPr lang="en-GB" b="0" i="0" dirty="0">
                <a:solidFill>
                  <a:srgbClr val="999999"/>
                </a:solidFill>
                <a:effectLst/>
                <a:latin typeface="Open Sans"/>
              </a:rPr>
              <a:t> - New York, Henrietta Fore, UNICEF Executive Director and Chair of the SUN (Scaling Up Nutrition) Movement Lead Group, speaks at the Group's annual meeting at UNICEF House during the 74th session of the UN General Assembly.</a:t>
            </a: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21/09/2020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21/09/2020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21/09/2020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young, boy, holding, standing&#10;&#10;Description automatically generated">
            <a:extLst>
              <a:ext uri="{FF2B5EF4-FFF2-40B4-BE49-F238E27FC236}">
                <a16:creationId xmlns:a16="http://schemas.microsoft.com/office/drawing/2014/main" id="{0CA56492-9AEA-4C75-A96B-AA60426C42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55100B51-580C-4F91-8BC3-7D0F219B0902}"/>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21/09/2020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21/09/2020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B1COBYytDIk"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www.unicef.org.uk/what-we-do" TargetMode="External"/><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hyperlink" Target="https://www.un.org/en/ccoi/unicef-united-nations-childrens-fund" TargetMode="Externa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om2v0U3aXOs" TargetMode="External"/><Relationship Id="rId2" Type="http://schemas.openxmlformats.org/officeDocument/2006/relationships/slideLayout" Target="../slideLayouts/slideLayout24.xml"/><Relationship Id="rId1" Type="http://schemas.openxmlformats.org/officeDocument/2006/relationships/video" Target="https://www.youtube.com/embed/om2v0U3aXOs?feature=oembed" TargetMode="External"/><Relationship Id="rId6" Type="http://schemas.openxmlformats.org/officeDocument/2006/relationships/hyperlink" Target="https://www.unicef.org.uk/contact-us/" TargetMode="External"/><Relationship Id="rId5" Type="http://schemas.openxmlformats.org/officeDocument/2006/relationships/hyperlink" Target="https://www.unicef.org.uk/celebrity-supporters/" TargetMode="Externa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Matas</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UNICEF works to protect the rights of every child everywhere.</a:t>
            </a:r>
          </a:p>
          <a:p>
            <a:pPr marL="108000" indent="0">
              <a:buNone/>
            </a:pPr>
            <a:r>
              <a:rPr lang="en-GB" sz="2400" dirty="0"/>
              <a:t>Look at the Convention and try and find examples of how and where UNICEF has supported different articles. Pick a couple of articles that seem most important to you rather than doing them all. </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smtClean="0"/>
              <a:t>Contents</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1999" y="1697100"/>
            <a:ext cx="11365259" cy="3722957"/>
          </a:xfrm>
        </p:spPr>
        <p:txBody>
          <a:bodyPr vert="horz" lIns="180000" tIns="180000" rIns="91440" bIns="72000" rtlCol="0" anchor="t">
            <a:normAutofit fontScale="92500" lnSpcReduction="10000"/>
          </a:bodyPr>
          <a:lstStyle/>
          <a:p>
            <a:pPr lvl="0"/>
            <a:r>
              <a:rPr lang="en-US" dirty="0" smtClean="0"/>
              <a:t>Slide </a:t>
            </a:r>
            <a:r>
              <a:rPr lang="en-US" dirty="0"/>
              <a:t>3 Guess the article - images as clues to identify the article</a:t>
            </a:r>
            <a:endParaRPr lang="en-GB" dirty="0"/>
          </a:p>
          <a:p>
            <a:pPr lvl="0"/>
            <a:r>
              <a:rPr lang="en-US" dirty="0"/>
              <a:t>Slide 4 Introducing the article</a:t>
            </a:r>
            <a:endParaRPr lang="en-GB" dirty="0"/>
          </a:p>
          <a:p>
            <a:pPr lvl="0"/>
            <a:r>
              <a:rPr lang="en-US" dirty="0"/>
              <a:t>Slide 5 Exploring Article 45 – the question</a:t>
            </a:r>
            <a:endParaRPr lang="en-GB" dirty="0"/>
          </a:p>
          <a:p>
            <a:pPr lvl="0"/>
            <a:r>
              <a:rPr lang="en-US" dirty="0"/>
              <a:t>Slide 6 Exploring Article 45 – the answers</a:t>
            </a:r>
          </a:p>
          <a:p>
            <a:pPr lvl="0"/>
            <a:r>
              <a:rPr lang="en-US" dirty="0"/>
              <a:t>Slide 7 &amp; 8 </a:t>
            </a:r>
            <a:r>
              <a:rPr lang="en-US" dirty="0" smtClean="0"/>
              <a:t>Activities</a:t>
            </a:r>
            <a:endParaRPr lang="en-GB" dirty="0"/>
          </a:p>
          <a:p>
            <a:pPr lvl="0"/>
            <a:r>
              <a:rPr lang="en-US" dirty="0" smtClean="0"/>
              <a:t>Slide 9 </a:t>
            </a:r>
            <a:r>
              <a:rPr lang="en-US" dirty="0"/>
              <a:t>Reflection</a:t>
            </a:r>
            <a:endParaRPr lang="en-GB" dirty="0"/>
          </a:p>
          <a:p>
            <a:pPr lvl="0"/>
            <a:r>
              <a:rPr lang="en-US" dirty="0"/>
              <a:t>Slide </a:t>
            </a:r>
            <a:r>
              <a:rPr lang="en-US" dirty="0" smtClean="0"/>
              <a:t>10</a:t>
            </a:r>
            <a:r>
              <a:rPr lang="en-US" dirty="0" smtClean="0"/>
              <a:t> </a:t>
            </a:r>
            <a:r>
              <a:rPr lang="en-US" dirty="0"/>
              <a:t>Extension</a:t>
            </a:r>
            <a:endParaRPr lang="en-GB" dirty="0"/>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3717634" y="5522719"/>
            <a:ext cx="1018227"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Unicef/Urdaneta</a:t>
            </a: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910446" y="5522719"/>
            <a:ext cx="990977" cy="369332"/>
          </a:xfrm>
          <a:prstGeom prst="rect">
            <a:avLst/>
          </a:prstGeom>
        </p:spPr>
        <p:txBody>
          <a:bodyPr wrap="none">
            <a:spAutoFit/>
          </a:bodyPr>
          <a:lstStyle/>
          <a:p>
            <a:r>
              <a:rPr lang="en-GB" sz="900" dirty="0">
                <a:cs typeface="Arial" panose="020B0604020202020204" pitchFamily="34" charset="0"/>
              </a:rPr>
              <a:t>Unicef/</a:t>
            </a:r>
            <a:r>
              <a:rPr lang="en-GB" sz="900" b="0" i="0" dirty="0" err="1">
                <a:solidFill>
                  <a:srgbClr val="121212"/>
                </a:solidFill>
                <a:effectLst/>
                <a:latin typeface="Open Sans"/>
              </a:rPr>
              <a:t>Berkwitz</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picture containing device&#10;&#10;Description automatically generated">
            <a:extLst>
              <a:ext uri="{FF2B5EF4-FFF2-40B4-BE49-F238E27FC236}">
                <a16:creationId xmlns:a16="http://schemas.microsoft.com/office/drawing/2014/main" id="{8DA89CE2-4F92-4810-91A1-FE0B2219F8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45" y="3021598"/>
            <a:ext cx="2343051" cy="2343051"/>
          </a:xfrm>
          <a:prstGeom prst="rect">
            <a:avLst/>
          </a:prstGeom>
        </p:spPr>
      </p:pic>
      <p:pic>
        <p:nvPicPr>
          <p:cNvPr id="10" name="Picture 9" descr="Migrant and host community children resting at UNICEF´s Child Friendly Space in migrant shelter in Panama. Unicef/Urdaneta&#10;">
            <a:extLst>
              <a:ext uri="{FF2B5EF4-FFF2-40B4-BE49-F238E27FC236}">
                <a16:creationId xmlns:a16="http://schemas.microsoft.com/office/drawing/2014/main" id="{927BAEB7-81CA-40FD-B3D7-8B3DF70EF1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7634" y="3021598"/>
            <a:ext cx="3514576" cy="2343051"/>
          </a:xfrm>
          <a:prstGeom prst="rect">
            <a:avLst/>
          </a:prstGeom>
        </p:spPr>
      </p:pic>
      <p:pic>
        <p:nvPicPr>
          <p:cNvPr id="12" name="Picture 11" descr="New York, Henrietta Fore, UNICEF Executive Director and Chair of the SUN (Scaling Up Nutrition) Movement Lead Group, speaks at the Group's annual meeting at UNICEF House during the 74th session of the UN General Assembly. Unicef/Berkwitz">
            <a:extLst>
              <a:ext uri="{FF2B5EF4-FFF2-40B4-BE49-F238E27FC236}">
                <a16:creationId xmlns:a16="http://schemas.microsoft.com/office/drawing/2014/main" id="{505E7C00-8FCA-446A-890B-CA0353B672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0446" y="3021598"/>
            <a:ext cx="3514576" cy="2345339"/>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45</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45 – Unicef can provide expert advice and assistance on children’s rights.</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645454" cy="633387"/>
          </a:xfrm>
        </p:spPr>
        <p:txBody>
          <a:bodyPr>
            <a:normAutofit fontScale="62500" lnSpcReduction="20000"/>
          </a:bodyPr>
          <a:lstStyle/>
          <a:p>
            <a:pPr marL="0" indent="0">
              <a:buNone/>
            </a:pPr>
            <a:r>
              <a:rPr lang="en-GB" dirty="0">
                <a:latin typeface="Arial" panose="020B0604020202020204" pitchFamily="34" charset="0"/>
                <a:cs typeface="Arial" panose="020B0604020202020204" pitchFamily="34" charset="0"/>
              </a:rPr>
              <a:t>Frances introduces Article 45 - Unicef can provide expert advice and assistance on children’s rights.</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Frances on YouTube</a:t>
            </a:r>
            <a:endParaRPr lang="en-GB" dirty="0"/>
          </a:p>
        </p:txBody>
      </p:sp>
      <p:pic>
        <p:nvPicPr>
          <p:cNvPr id="6" name="Graphic 5">
            <a:extLst>
              <a:ext uri="{FF2B5EF4-FFF2-40B4-BE49-F238E27FC236}">
                <a16:creationId xmlns:a16="http://schemas.microsoft.com/office/drawing/2014/main" id="{D478755A-9032-4F01-A95A-15F89899561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0475089" y="210300"/>
            <a:ext cx="1374480" cy="1832640"/>
          </a:xfrm>
          <a:prstGeom prst="rect">
            <a:avLst/>
          </a:prstGeom>
        </p:spPr>
      </p:pic>
      <p:pic>
        <p:nvPicPr>
          <p:cNvPr id="5" name="Article 45 - FB - 160920">
            <a:hlinkClick r:id="" action="ppaction://media"/>
            <a:extLst>
              <a:ext uri="{FF2B5EF4-FFF2-40B4-BE49-F238E27FC236}">
                <a16:creationId xmlns:a16="http://schemas.microsoft.com/office/drawing/2014/main" id="{0E26D23A-A667-4E98-BC30-AF8D22A041C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551076"/>
            <a:ext cx="5257397" cy="2957286"/>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Note your ideas down and then compare your thoughts with the next slide.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09534" y="2742316"/>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In what different ways does Unicef help children around the world?</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45</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pPr marL="0" indent="0">
              <a:buNone/>
            </a:pPr>
            <a:r>
              <a:rPr lang="en-GB" sz="6600" dirty="0">
                <a:latin typeface="Arial" panose="020B0604020202020204" pitchFamily="34" charset="0"/>
                <a:cs typeface="Arial" panose="020B0604020202020204" pitchFamily="34" charset="0"/>
              </a:rPr>
              <a:t>UNICEF…</a:t>
            </a:r>
          </a:p>
          <a:p>
            <a:r>
              <a:rPr lang="en-GB" sz="6600" dirty="0">
                <a:latin typeface="Arial" panose="020B0604020202020204" pitchFamily="34" charset="0"/>
                <a:cs typeface="Arial" panose="020B0604020202020204" pitchFamily="34" charset="0"/>
              </a:rPr>
              <a:t>works within the United Nations and with governments and civil society to make sure children’s lives and views are visible and taken in to account.</a:t>
            </a:r>
          </a:p>
          <a:p>
            <a:r>
              <a:rPr lang="en-GB" sz="6600" dirty="0">
                <a:latin typeface="Arial" panose="020B0604020202020204" pitchFamily="34" charset="0"/>
                <a:cs typeface="Arial" panose="020B0604020202020204" pitchFamily="34" charset="0"/>
              </a:rPr>
              <a:t>works with governments to make sure that all children have an education, access to clean water and nutritious food and good health and are protected.</a:t>
            </a:r>
          </a:p>
          <a:p>
            <a:r>
              <a:rPr lang="en-GB" sz="6600" dirty="0">
                <a:latin typeface="Arial" panose="020B0604020202020204" pitchFamily="34" charset="0"/>
                <a:cs typeface="Arial" panose="020B0604020202020204" pitchFamily="34" charset="0"/>
              </a:rPr>
              <a:t>helps governments all around the world to look at how children’s rights are being met and helps them improve the situation for children.</a:t>
            </a:r>
          </a:p>
          <a:p>
            <a:r>
              <a:rPr lang="en-GB" sz="6600" dirty="0">
                <a:latin typeface="Arial" panose="020B0604020202020204" pitchFamily="34" charset="0"/>
                <a:cs typeface="Arial" panose="020B0604020202020204" pitchFamily="34" charset="0"/>
              </a:rPr>
              <a:t>provides help for children when there is an emergency situation such as an earthquake, hurricane or tsunami.</a:t>
            </a:r>
          </a:p>
          <a:p>
            <a:r>
              <a:rPr lang="en-GB" sz="6600" dirty="0">
                <a:latin typeface="Arial" panose="020B0604020202020204" pitchFamily="34" charset="0"/>
                <a:cs typeface="Arial" panose="020B0604020202020204" pitchFamily="34" charset="0"/>
              </a:rPr>
              <a:t>provides help for children if there is a war to make sure children are looked after.</a:t>
            </a:r>
          </a:p>
          <a:p>
            <a:r>
              <a:rPr lang="en-GB" sz="6600" dirty="0">
                <a:latin typeface="Arial" panose="020B0604020202020204" pitchFamily="34" charset="0"/>
                <a:cs typeface="Arial" panose="020B0604020202020204" pitchFamily="34" charset="0"/>
              </a:rPr>
              <a:t>Unicef UK promotes children’s rights, raises funds to support UNICEF’s work and makes issues about children’s lives visible.</a:t>
            </a:r>
          </a:p>
          <a:p>
            <a:pPr marL="0" indent="0">
              <a:buNone/>
            </a:pPr>
            <a:r>
              <a:rPr lang="en-GB" sz="6600" dirty="0">
                <a:latin typeface="Arial" panose="020B0604020202020204" pitchFamily="34" charset="0"/>
                <a:cs typeface="Arial" panose="020B0604020202020204" pitchFamily="34" charset="0"/>
              </a:rPr>
              <a:t>What else did you think of?</a:t>
            </a:r>
          </a:p>
          <a:p>
            <a:endParaRPr lang="en-GB" sz="66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4" name="Flowchart: Connector 3">
            <a:extLst>
              <a:ext uri="{FF2B5EF4-FFF2-40B4-BE49-F238E27FC236}">
                <a16:creationId xmlns:a16="http://schemas.microsoft.com/office/drawing/2014/main" id="{F3952B4B-B6E1-4291-AD64-4834D6CA0BDF}"/>
              </a:ext>
            </a:extLst>
          </p:cNvPr>
          <p:cNvSpPr/>
          <p:nvPr/>
        </p:nvSpPr>
        <p:spPr>
          <a:xfrm>
            <a:off x="6632294" y="385689"/>
            <a:ext cx="2997843" cy="28667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Have a look on the </a:t>
            </a: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hlinkClick r:id="rId3"/>
              </a:rPr>
              <a:t>Unicef UK website </a:t>
            </a: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find out more about Unicef UK’s work. What do you think is most interesting? Identify five facts to share with someone in your class.</a:t>
            </a:r>
            <a:endParaRPr lang="en-GB" sz="1400" dirty="0">
              <a:solidFill>
                <a:srgbClr val="00B0F0"/>
              </a:solidFill>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4341CE0E-E98D-483E-A505-9794C385FF1A}"/>
              </a:ext>
            </a:extLst>
          </p:cNvPr>
          <p:cNvSpPr/>
          <p:nvPr/>
        </p:nvSpPr>
        <p:spPr>
          <a:xfrm>
            <a:off x="9929551" y="1670681"/>
            <a:ext cx="1861595" cy="175831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Draw a poster to advertise UNICEF’s work to other children.</a:t>
            </a:r>
          </a:p>
        </p:txBody>
      </p:sp>
      <p:pic>
        <p:nvPicPr>
          <p:cNvPr id="9" name="Picture 8" descr="A picture containing blue&#10;&#10;Description automatically generated">
            <a:extLst>
              <a:ext uri="{FF2B5EF4-FFF2-40B4-BE49-F238E27FC236}">
                <a16:creationId xmlns:a16="http://schemas.microsoft.com/office/drawing/2014/main" id="{13D782A2-1BB7-4274-8086-F3855AFF19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1128" y="3961133"/>
            <a:ext cx="4558018" cy="2552490"/>
          </a:xfrm>
          <a:prstGeom prst="rect">
            <a:avLst/>
          </a:prstGeom>
        </p:spPr>
      </p:pic>
      <p:sp>
        <p:nvSpPr>
          <p:cNvPr id="10" name="Flowchart: Connector 9">
            <a:extLst>
              <a:ext uri="{FF2B5EF4-FFF2-40B4-BE49-F238E27FC236}">
                <a16:creationId xmlns:a16="http://schemas.microsoft.com/office/drawing/2014/main" id="{F0F50CC0-437F-4D01-9956-C9D7747CD9F5}"/>
              </a:ext>
            </a:extLst>
          </p:cNvPr>
          <p:cNvSpPr/>
          <p:nvPr/>
        </p:nvSpPr>
        <p:spPr>
          <a:xfrm>
            <a:off x="4760972" y="2789290"/>
            <a:ext cx="2345884" cy="22610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Do you know what UNICEF stands for? Find out when and why it started and what it does </a:t>
            </a: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hlinkClick r:id="rId5"/>
              </a:rPr>
              <a:t>here</a:t>
            </a: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 </a:t>
            </a:r>
            <a:endParaRPr lang="en-GB" sz="1400" dirty="0">
              <a:solidFill>
                <a:srgbClr val="00B0F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DE3DFD8-1F76-4D0B-B89E-E0AEEAE3F2D0}"/>
              </a:ext>
            </a:extLst>
          </p:cNvPr>
          <p:cNvSpPr/>
          <p:nvPr/>
        </p:nvSpPr>
        <p:spPr>
          <a:xfrm>
            <a:off x="7259488" y="6560544"/>
            <a:ext cx="1064715" cy="369332"/>
          </a:xfrm>
          <a:prstGeom prst="rect">
            <a:avLst/>
          </a:prstGeom>
        </p:spPr>
        <p:txBody>
          <a:bodyPr wrap="none">
            <a:spAutoFit/>
          </a:bodyPr>
          <a:lstStyle/>
          <a:p>
            <a:r>
              <a:rPr lang="en-GB" sz="900" dirty="0">
                <a:cs typeface="Arial" panose="020B0604020202020204" pitchFamily="34" charset="0"/>
              </a:rPr>
              <a:t>Unicef/</a:t>
            </a:r>
            <a:r>
              <a:rPr lang="en-GB" sz="900" b="0" i="0" dirty="0">
                <a:effectLst/>
              </a:rPr>
              <a:t>Bullen Choi</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19" name="Graphic 18">
            <a:extLst>
              <a:ext uri="{FF2B5EF4-FFF2-40B4-BE49-F238E27FC236}">
                <a16:creationId xmlns:a16="http://schemas.microsoft.com/office/drawing/2014/main" id="{113D12C5-7BC4-49EF-9446-BC28E08F226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04827" y="3252486"/>
            <a:ext cx="1754031" cy="2338708"/>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pic>
        <p:nvPicPr>
          <p:cNvPr id="4" name="Online Media 3" title="A better world | UNICEF">
            <a:hlinkClick r:id="" action="ppaction://media"/>
            <a:extLst>
              <a:ext uri="{FF2B5EF4-FFF2-40B4-BE49-F238E27FC236}">
                <a16:creationId xmlns:a16="http://schemas.microsoft.com/office/drawing/2014/main" id="{AF747379-45A4-4E27-BDAA-406BE4E358F6}"/>
              </a:ext>
            </a:extLst>
          </p:cNvPr>
          <p:cNvPicPr>
            <a:picLocks noRot="1" noChangeAspect="1"/>
          </p:cNvPicPr>
          <p:nvPr>
            <a:videoFile r:link="rId1"/>
          </p:nvPr>
        </p:nvPicPr>
        <p:blipFill>
          <a:blip r:embed="rId4"/>
          <a:stretch>
            <a:fillRect/>
          </a:stretch>
        </p:blipFill>
        <p:spPr>
          <a:xfrm>
            <a:off x="6674568" y="3727295"/>
            <a:ext cx="5100908" cy="2869261"/>
          </a:xfrm>
          <a:prstGeom prst="rect">
            <a:avLst/>
          </a:prstGeom>
        </p:spPr>
      </p:pic>
      <p:sp>
        <p:nvSpPr>
          <p:cNvPr id="6" name="Flowchart: Connector 5">
            <a:extLst>
              <a:ext uri="{FF2B5EF4-FFF2-40B4-BE49-F238E27FC236}">
                <a16:creationId xmlns:a16="http://schemas.microsoft.com/office/drawing/2014/main" id="{4F6321BF-71CF-4180-92C0-1E2DEC2D584D}"/>
              </a:ext>
            </a:extLst>
          </p:cNvPr>
          <p:cNvSpPr/>
          <p:nvPr/>
        </p:nvSpPr>
        <p:spPr>
          <a:xfrm>
            <a:off x="513204" y="1521189"/>
            <a:ext cx="3582144" cy="358324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There are lots of people who support Unicef’s work. Some of them are </a:t>
            </a:r>
            <a:r>
              <a:rPr lang="en-GB" sz="1400" dirty="0">
                <a:solidFill>
                  <a:srgbClr val="00B0F0"/>
                </a:solidFill>
                <a:latin typeface="Arial" panose="020B0604020202020204" pitchFamily="34" charset="0"/>
                <a:cs typeface="Arial" panose="020B0604020202020204" pitchFamily="34" charset="0"/>
                <a:hlinkClick r:id="rId5"/>
              </a:rPr>
              <a:t>very well known</a:t>
            </a:r>
            <a:r>
              <a:rPr lang="en-GB" sz="1400" dirty="0">
                <a:solidFill>
                  <a:srgbClr val="00B0F0"/>
                </a:solidFill>
                <a:latin typeface="Arial" panose="020B0604020202020204" pitchFamily="34" charset="0"/>
                <a:cs typeface="Arial" panose="020B0604020202020204" pitchFamily="34" charset="0"/>
              </a:rPr>
              <a:t>. Choose one of the Unicef UK ambassadors and find out what they have done to support Unicef UK. Write them a letter or a thank you card appreciating their work. The Unicef UK</a:t>
            </a:r>
            <a:r>
              <a:rPr lang="en-GB" sz="1400" dirty="0">
                <a:solidFill>
                  <a:srgbClr val="00B0F0"/>
                </a:solidFill>
                <a:latin typeface="Arial" panose="020B0604020202020204" pitchFamily="34" charset="0"/>
                <a:cs typeface="Arial" panose="020B0604020202020204" pitchFamily="34" charset="0"/>
                <a:hlinkClick r:id="rId6"/>
              </a:rPr>
              <a:t> postal address is online</a:t>
            </a:r>
            <a:r>
              <a:rPr lang="en-GB" sz="1400" dirty="0">
                <a:solidFill>
                  <a:srgbClr val="00B0F0"/>
                </a:solidFill>
                <a:latin typeface="Arial" panose="020B0604020202020204" pitchFamily="34" charset="0"/>
                <a:cs typeface="Arial" panose="020B0604020202020204" pitchFamily="34" charset="0"/>
              </a:rPr>
              <a:t> if you would like to post your card or letter. </a:t>
            </a:r>
          </a:p>
          <a:p>
            <a:pPr algn="ctr"/>
            <a:r>
              <a:rPr lang="en-GB" sz="1400" dirty="0">
                <a:solidFill>
                  <a:srgbClr val="00B0F0"/>
                </a:solidFill>
                <a:latin typeface="Arial" panose="020B0604020202020204" pitchFamily="34" charset="0"/>
                <a:cs typeface="Arial" panose="020B0604020202020204" pitchFamily="34" charset="0"/>
              </a:rPr>
              <a:t>.</a:t>
            </a:r>
          </a:p>
        </p:txBody>
      </p:sp>
      <p:sp>
        <p:nvSpPr>
          <p:cNvPr id="7" name="Flowchart: Connector 6">
            <a:extLst>
              <a:ext uri="{FF2B5EF4-FFF2-40B4-BE49-F238E27FC236}">
                <a16:creationId xmlns:a16="http://schemas.microsoft.com/office/drawing/2014/main" id="{A3305757-E133-43AB-B280-28D4706DC698}"/>
              </a:ext>
            </a:extLst>
          </p:cNvPr>
          <p:cNvSpPr/>
          <p:nvPr/>
        </p:nvSpPr>
        <p:spPr>
          <a:xfrm>
            <a:off x="5168745" y="1004437"/>
            <a:ext cx="2497983" cy="244699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Look out for how many times you can see or hear Unicef’s work described in the news, TV or online over two weeks. Ask other members of your family to help you.</a:t>
            </a:r>
          </a:p>
          <a:p>
            <a:pPr algn="ctr"/>
            <a:r>
              <a:rPr lang="en-GB" sz="1400" dirty="0">
                <a:solidFill>
                  <a:srgbClr val="00B0F0"/>
                </a:solidFill>
                <a:latin typeface="Arial" panose="020B0604020202020204" pitchFamily="34" charset="0"/>
                <a:cs typeface="Arial" panose="020B0604020202020204" pitchFamily="34" charset="0"/>
              </a:rPr>
              <a:t>.</a:t>
            </a:r>
          </a:p>
        </p:txBody>
      </p:sp>
      <p:sp>
        <p:nvSpPr>
          <p:cNvPr id="10" name="Flowchart: Connector 9">
            <a:extLst>
              <a:ext uri="{FF2B5EF4-FFF2-40B4-BE49-F238E27FC236}">
                <a16:creationId xmlns:a16="http://schemas.microsoft.com/office/drawing/2014/main" id="{B6611220-3888-44FC-BA0A-0A290CDC4257}"/>
              </a:ext>
            </a:extLst>
          </p:cNvPr>
          <p:cNvSpPr/>
          <p:nvPr/>
        </p:nvSpPr>
        <p:spPr>
          <a:xfrm>
            <a:off x="8504963" y="342733"/>
            <a:ext cx="3035351" cy="308626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In September Unicef UK and ITV hosted Soccer Aid for Unicef to raise funds for UNICEF. If you like football you might be able to watch some of the match on ITV hub. Find out what Soccer Aid is about and write a report of the match or programme. </a:t>
            </a:r>
          </a:p>
          <a:p>
            <a:pPr algn="ctr"/>
            <a:r>
              <a:rPr lang="en-GB" sz="1400" dirty="0">
                <a:solidFill>
                  <a:srgbClr val="00B0F0"/>
                </a:solidFill>
                <a:latin typeface="Arial" panose="020B0604020202020204" pitchFamily="34" charset="0"/>
                <a:cs typeface="Arial" panose="020B0604020202020204" pitchFamily="34" charset="0"/>
              </a:rPr>
              <a:t>.</a:t>
            </a:r>
          </a:p>
        </p:txBody>
      </p:sp>
      <p:sp>
        <p:nvSpPr>
          <p:cNvPr id="14" name="Flowchart: Connector 13">
            <a:extLst>
              <a:ext uri="{FF2B5EF4-FFF2-40B4-BE49-F238E27FC236}">
                <a16:creationId xmlns:a16="http://schemas.microsoft.com/office/drawing/2014/main" id="{F755D815-5B89-4F95-9B53-CACA88023659}"/>
              </a:ext>
            </a:extLst>
          </p:cNvPr>
          <p:cNvSpPr/>
          <p:nvPr/>
        </p:nvSpPr>
        <p:spPr>
          <a:xfrm>
            <a:off x="4268441" y="4236334"/>
            <a:ext cx="2497983" cy="236022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Watch </a:t>
            </a:r>
            <a:r>
              <a:rPr lang="en-GB" sz="1400" dirty="0">
                <a:solidFill>
                  <a:srgbClr val="00B0F0"/>
                </a:solidFill>
                <a:latin typeface="Arial" panose="020B0604020202020204" pitchFamily="34" charset="0"/>
                <a:cs typeface="Arial" panose="020B0604020202020204" pitchFamily="34" charset="0"/>
                <a:hlinkClick r:id="rId7"/>
              </a:rPr>
              <a:t>this video</a:t>
            </a:r>
            <a:r>
              <a:rPr lang="en-GB" sz="1400" dirty="0">
                <a:solidFill>
                  <a:srgbClr val="00B0F0"/>
                </a:solidFill>
                <a:latin typeface="Arial" panose="020B0604020202020204" pitchFamily="34" charset="0"/>
                <a:cs typeface="Arial" panose="020B0604020202020204" pitchFamily="34" charset="0"/>
              </a:rPr>
              <a:t> to find out about UNICEF’s work on education. Choose one of the stories to tell to someone else.</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effectLst/>
                <a:latin typeface="Arial" panose="020B0604020202020204" pitchFamily="34" charset="0"/>
                <a:ea typeface="Calibri" panose="020F0502020204030204" pitchFamily="34" charset="0"/>
              </a:rPr>
              <a:t>Think about all the amazing things that Unicef does to make life better for millions of children around the world every day.</a:t>
            </a:r>
            <a:endParaRPr lang="en-GB" sz="1800" dirty="0">
              <a:effectLst/>
              <a:latin typeface="Calibri" panose="020F0502020204030204" pitchFamily="34" charset="0"/>
              <a:ea typeface="Calibri" panose="020F0502020204030204" pitchFamily="34" charset="0"/>
            </a:endParaRPr>
          </a:p>
          <a:p>
            <a:r>
              <a:rPr lang="en-GB" sz="1800" dirty="0"/>
              <a:t>What have you learned about Unicef’s work?</a:t>
            </a:r>
          </a:p>
          <a:p>
            <a:r>
              <a:rPr lang="en-GB" sz="1800" dirty="0"/>
              <a:t>What will you do to tell other people about Unicef’s work?</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2377</TotalTime>
  <Words>784</Words>
  <Application>Microsoft Office PowerPoint</Application>
  <PresentationFormat>Widescreen</PresentationFormat>
  <Paragraphs>91</Paragraphs>
  <Slides>11</Slides>
  <Notes>7</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Arial</vt:lpstr>
      <vt:lpstr>Arial Unicode MS</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Contents</vt:lpstr>
      <vt:lpstr>Guess the article</vt:lpstr>
      <vt:lpstr>Introducing… Article 45</vt:lpstr>
      <vt:lpstr>  </vt:lpstr>
      <vt:lpstr>How many of these did you get? </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Phyldon</cp:lastModifiedBy>
  <cp:revision>157</cp:revision>
  <dcterms:created xsi:type="dcterms:W3CDTF">2020-06-15T08:25:39Z</dcterms:created>
  <dcterms:modified xsi:type="dcterms:W3CDTF">2020-09-21T09:51:43Z</dcterms:modified>
</cp:coreProperties>
</file>