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4"/>
  </p:notesMasterIdLst>
  <p:handoutMasterIdLst>
    <p:handoutMasterId r:id="rId15"/>
  </p:handoutMasterIdLst>
  <p:sldIdLst>
    <p:sldId id="275" r:id="rId3"/>
    <p:sldId id="286" r:id="rId4"/>
    <p:sldId id="294" r:id="rId5"/>
    <p:sldId id="287" r:id="rId6"/>
    <p:sldId id="282" r:id="rId7"/>
    <p:sldId id="284" r:id="rId8"/>
    <p:sldId id="300" r:id="rId9"/>
    <p:sldId id="301" r:id="rId10"/>
    <p:sldId id="298" r:id="rId11"/>
    <p:sldId id="299"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 id="5" name="Samantha Bradey" initials="SB" lastIdx="1" clrIdx="4">
    <p:extLst>
      <p:ext uri="{19B8F6BF-5375-455C-9EA6-DF929625EA0E}">
        <p15:presenceInfo xmlns:p15="http://schemas.microsoft.com/office/powerpoint/2012/main" userId="S::SamanthaB@unicef.org.uk::41c99f15-9b87-403a-8456-1da8256f33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3792" autoAdjust="0"/>
  </p:normalViewPr>
  <p:slideViewPr>
    <p:cSldViewPr snapToGrid="0">
      <p:cViewPr varScale="1">
        <p:scale>
          <a:sx n="64" d="100"/>
          <a:sy n="64" d="100"/>
        </p:scale>
        <p:origin x="78" y="27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21-Sep-20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21-Sep-20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999999"/>
                </a:solidFill>
                <a:effectLst/>
                <a:latin typeface="Open Sans"/>
              </a:rPr>
              <a:t>Jordan, March 2020. UNICEF and partner organisation, RHAS, have established an Environment Action Club and will improve the WASH infrastructure for the school so that it can reach national standards in 2020 as part of the WASH in Schools programme. </a:t>
            </a:r>
          </a:p>
          <a:p>
            <a:r>
              <a:rPr lang="en-GB" sz="1200" b="0" i="0" kern="1200" dirty="0">
                <a:solidFill>
                  <a:schemeClr val="tx1"/>
                </a:solidFill>
                <a:effectLst/>
                <a:latin typeface="+mn-lt"/>
                <a:ea typeface="+mn-ea"/>
                <a:cs typeface="+mn-cs"/>
              </a:rPr>
              <a:t>Unicef/</a:t>
            </a:r>
            <a:r>
              <a:rPr lang="en-GB" b="0" i="0" dirty="0" err="1">
                <a:solidFill>
                  <a:srgbClr val="999999"/>
                </a:solidFill>
                <a:effectLst/>
                <a:latin typeface="Open Sans"/>
              </a:rPr>
              <a:t>Matas</a:t>
            </a:r>
            <a:endParaRPr lang="en-GB" baseline="0"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From left to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Unicef logo</a:t>
            </a:r>
            <a:endParaRPr lang="en-GB" b="0" i="0" dirty="0">
              <a:solidFill>
                <a:srgbClr val="999999"/>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999999"/>
              </a:solidFill>
              <a:effectLst/>
              <a:latin typeface="Open San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999999"/>
                </a:solidFill>
                <a:effectLst/>
                <a:latin typeface="Open Sans"/>
                <a:cs typeface="Arial" panose="020B0604020202020204" pitchFamily="34" charset="0"/>
              </a:rPr>
              <a:t>Unicef/Urdaneta - </a:t>
            </a:r>
            <a:r>
              <a:rPr lang="en-GB" b="0" i="0" dirty="0">
                <a:solidFill>
                  <a:srgbClr val="999999"/>
                </a:solidFill>
                <a:effectLst/>
                <a:latin typeface="Open Sans"/>
              </a:rPr>
              <a:t> Migrant and host community children resting at UNICEF´s Child Friendly Space in migrant shelter in Panama.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999999"/>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999999"/>
                </a:solidFill>
                <a:effectLst/>
                <a:latin typeface="Open Sans"/>
              </a:rPr>
              <a:t>Unicef/</a:t>
            </a:r>
            <a:r>
              <a:rPr lang="en-GB" b="0" i="0" dirty="0" err="1">
                <a:solidFill>
                  <a:srgbClr val="999999"/>
                </a:solidFill>
                <a:effectLst/>
                <a:latin typeface="Open Sans"/>
              </a:rPr>
              <a:t>Berkwitz</a:t>
            </a:r>
            <a:r>
              <a:rPr lang="en-GB" b="0" i="0" dirty="0">
                <a:solidFill>
                  <a:srgbClr val="999999"/>
                </a:solidFill>
                <a:effectLst/>
                <a:latin typeface="Open Sans"/>
              </a:rPr>
              <a:t> - New York, Henrietta Fore, UNICEF Executive Director and Chair of the SUN (Scaling Up Nutrition) Movement Lead Group, speaks at the Group's annual meeting at UNICEF House during the 74th session of the UN General Assembly.</a:t>
            </a:r>
            <a:endParaRPr lang="en-GB" sz="1200" b="0" i="0" dirty="0">
              <a:solidFill>
                <a:srgbClr val="999999"/>
              </a:solidFill>
              <a:effectLst/>
              <a:latin typeface="Open San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188430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982457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847449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2332835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21/09/2020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21/09/2020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21/09/2020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21/09/2020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21/09/2020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21/09/2020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21/09/2020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young, boy, holding, standing&#10;&#10;Description automatically generated">
            <a:extLst>
              <a:ext uri="{FF2B5EF4-FFF2-40B4-BE49-F238E27FC236}">
                <a16:creationId xmlns:a16="http://schemas.microsoft.com/office/drawing/2014/main" id="{0CA56492-9AEA-4C75-A96B-AA60426C42D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7" name="Title 1">
            <a:extLst>
              <a:ext uri="{FF2B5EF4-FFF2-40B4-BE49-F238E27FC236}">
                <a16:creationId xmlns:a16="http://schemas.microsoft.com/office/drawing/2014/main" id="{55100B51-580C-4F91-8BC3-7D0F219B0902}"/>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21/09/2020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21/09/2020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3.xml"/><Relationship Id="rId7" Type="http://schemas.openxmlformats.org/officeDocument/2006/relationships/image" Target="../media/image3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hyperlink" Target="https://youtu.be/B1COBYytDIk" TargetMode="Externa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hyperlink" Target="https://www.youtube.com/watch?v=om2v0U3aXOs" TargetMode="External"/><Relationship Id="rId2" Type="http://schemas.openxmlformats.org/officeDocument/2006/relationships/slideLayout" Target="../slideLayouts/slideLayout24.xml"/><Relationship Id="rId1" Type="http://schemas.openxmlformats.org/officeDocument/2006/relationships/video" Target="https://www.youtube.com/embed/om2v0U3aXOs?feature=oembed" TargetMode="External"/><Relationship Id="rId6" Type="http://schemas.openxmlformats.org/officeDocument/2006/relationships/hyperlink" Target="https://www.unicef.org.uk/contact-us/" TargetMode="External"/><Relationship Id="rId5" Type="http://schemas.openxmlformats.org/officeDocument/2006/relationships/hyperlink" Target="https://www.unicef.org.uk/celebrity-supporters/" TargetMode="External"/><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8" Type="http://schemas.openxmlformats.org/officeDocument/2006/relationships/hyperlink" Target="http://www.unicef.org.uk/coronavirus-facts" TargetMode="External"/><Relationship Id="rId3" Type="http://schemas.openxmlformats.org/officeDocument/2006/relationships/notesSlide" Target="../notesSlides/notesSlide6.xml"/><Relationship Id="rId7" Type="http://schemas.openxmlformats.org/officeDocument/2006/relationships/hyperlink" Target="https://www.unicef.org/where-we-work" TargetMode="External"/><Relationship Id="rId2" Type="http://schemas.openxmlformats.org/officeDocument/2006/relationships/slideLayout" Target="../slideLayouts/slideLayout21.xml"/><Relationship Id="rId1" Type="http://schemas.openxmlformats.org/officeDocument/2006/relationships/video" Target="https://www.youtube.com/embed/MMlijiK-nEo?feature=oembed" TargetMode="External"/><Relationship Id="rId6" Type="http://schemas.openxmlformats.org/officeDocument/2006/relationships/hyperlink" Target="https://www.youtube.com/watch?v=MMlijiK-nEo" TargetMode="External"/><Relationship Id="rId5" Type="http://schemas.openxmlformats.org/officeDocument/2006/relationships/image" Target="../media/image38.jpeg"/><Relationship Id="rId4" Type="http://schemas.openxmlformats.org/officeDocument/2006/relationships/hyperlink" Target="https://www.unicef.org/what-we-do"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Matas</a:t>
            </a:r>
            <a:endParaRPr lang="en-GB"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237126" y="1738857"/>
            <a:ext cx="6393600" cy="4618211"/>
          </a:xfrm>
        </p:spPr>
        <p:txBody>
          <a:bodyPr>
            <a:normAutofit/>
          </a:bodyPr>
          <a:lstStyle/>
          <a:p>
            <a:pPr marL="108000" indent="0">
              <a:buNone/>
            </a:pPr>
            <a:r>
              <a:rPr lang="en-GB" sz="2400" dirty="0"/>
              <a:t>UNICEF works to protect the rights of every child everywhere.</a:t>
            </a:r>
          </a:p>
          <a:p>
            <a:pPr marL="108000" indent="0">
              <a:buNone/>
            </a:pPr>
            <a:r>
              <a:rPr lang="en-GB" sz="2400" dirty="0"/>
              <a:t>Look at the Convention and try and find examples of how and where UNICEF has supported different articles. Pick a couple of articles that seem most important to you rather than doing them all. </a:t>
            </a:r>
          </a:p>
          <a:p>
            <a:pPr marL="108000" indent="0">
              <a:buNone/>
            </a:pPr>
            <a:r>
              <a:rPr lang="en-GB" sz="2400" dirty="0"/>
              <a:t>You can find a summary of the whole Convention </a:t>
            </a:r>
            <a:r>
              <a:rPr lang="en-GB" sz="2400" dirty="0">
                <a:hlinkClick r:id="rId2"/>
              </a:rPr>
              <a:t>here</a:t>
            </a:r>
            <a:r>
              <a:rPr lang="en-GB" sz="2400" dirty="0"/>
              <a:t>.</a:t>
            </a:r>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smtClean="0"/>
              <a:t>Contents</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431999" y="1697100"/>
            <a:ext cx="11365259" cy="3722957"/>
          </a:xfrm>
        </p:spPr>
        <p:txBody>
          <a:bodyPr vert="horz" lIns="180000" tIns="180000" rIns="91440" bIns="72000" rtlCol="0" anchor="t">
            <a:normAutofit fontScale="92500" lnSpcReduction="10000"/>
          </a:bodyPr>
          <a:lstStyle/>
          <a:p>
            <a:pPr lvl="0"/>
            <a:r>
              <a:rPr lang="en-US" dirty="0" smtClean="0"/>
              <a:t>Slide </a:t>
            </a:r>
            <a:r>
              <a:rPr lang="en-US" dirty="0"/>
              <a:t>3 Guess the article - images as clues to identify the article</a:t>
            </a:r>
            <a:endParaRPr lang="en-GB" dirty="0"/>
          </a:p>
          <a:p>
            <a:pPr lvl="0"/>
            <a:r>
              <a:rPr lang="en-US" dirty="0"/>
              <a:t>Slide 4 Introducing the article</a:t>
            </a:r>
            <a:endParaRPr lang="en-GB" dirty="0"/>
          </a:p>
          <a:p>
            <a:pPr lvl="0"/>
            <a:r>
              <a:rPr lang="en-US" dirty="0"/>
              <a:t>Slide 5 Exploring Article 45 – the question</a:t>
            </a:r>
            <a:endParaRPr lang="en-GB" dirty="0"/>
          </a:p>
          <a:p>
            <a:pPr lvl="0"/>
            <a:r>
              <a:rPr lang="en-US" dirty="0"/>
              <a:t>Slide 6 Exploring Article 45 – the answers</a:t>
            </a:r>
          </a:p>
          <a:p>
            <a:pPr lvl="0"/>
            <a:r>
              <a:rPr lang="en-US" dirty="0"/>
              <a:t>Slide 7 &amp; 8 </a:t>
            </a:r>
            <a:r>
              <a:rPr lang="en-US" dirty="0" smtClean="0"/>
              <a:t>Activities</a:t>
            </a:r>
            <a:endParaRPr lang="en-GB" dirty="0"/>
          </a:p>
          <a:p>
            <a:pPr lvl="0"/>
            <a:r>
              <a:rPr lang="en-US" smtClean="0"/>
              <a:t>Slide </a:t>
            </a:r>
            <a:r>
              <a:rPr lang="en-US" dirty="0" smtClean="0"/>
              <a:t>9 </a:t>
            </a:r>
            <a:r>
              <a:rPr lang="en-US" dirty="0"/>
              <a:t>Reflection</a:t>
            </a:r>
            <a:endParaRPr lang="en-GB" dirty="0"/>
          </a:p>
          <a:p>
            <a:pPr lvl="0"/>
            <a:r>
              <a:rPr lang="en-US" dirty="0"/>
              <a:t>Slide </a:t>
            </a:r>
            <a:r>
              <a:rPr lang="en-US" dirty="0" smtClean="0"/>
              <a:t>10 </a:t>
            </a:r>
            <a:r>
              <a:rPr lang="en-US" dirty="0"/>
              <a:t>Extension</a:t>
            </a:r>
            <a:endParaRPr lang="en-GB" dirty="0"/>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9" name="Rectangle 8">
            <a:extLst>
              <a:ext uri="{FF2B5EF4-FFF2-40B4-BE49-F238E27FC236}">
                <a16:creationId xmlns:a16="http://schemas.microsoft.com/office/drawing/2014/main" id="{CF4884E2-0186-41E3-AE32-BDD1C69265DE}"/>
              </a:ext>
            </a:extLst>
          </p:cNvPr>
          <p:cNvSpPr/>
          <p:nvPr/>
        </p:nvSpPr>
        <p:spPr>
          <a:xfrm>
            <a:off x="3717634" y="5522719"/>
            <a:ext cx="1018227"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Unicef/Urdaneta</a:t>
            </a:r>
          </a:p>
          <a:p>
            <a:endParaRPr lang="en-GB" sz="9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EBA0A2-E707-4431-BE69-BAFCF337868C}"/>
              </a:ext>
            </a:extLst>
          </p:cNvPr>
          <p:cNvSpPr/>
          <p:nvPr/>
        </p:nvSpPr>
        <p:spPr>
          <a:xfrm>
            <a:off x="7910446" y="5522719"/>
            <a:ext cx="990977" cy="369332"/>
          </a:xfrm>
          <a:prstGeom prst="rect">
            <a:avLst/>
          </a:prstGeom>
        </p:spPr>
        <p:txBody>
          <a:bodyPr wrap="none">
            <a:spAutoFit/>
          </a:bodyPr>
          <a:lstStyle/>
          <a:p>
            <a:r>
              <a:rPr lang="en-GB" sz="900" dirty="0">
                <a:cs typeface="Arial" panose="020B0604020202020204" pitchFamily="34" charset="0"/>
              </a:rPr>
              <a:t>Unicef/</a:t>
            </a:r>
            <a:r>
              <a:rPr lang="en-GB" sz="900" b="0" i="0" dirty="0" err="1">
                <a:solidFill>
                  <a:srgbClr val="121212"/>
                </a:solidFill>
                <a:effectLst/>
                <a:latin typeface="Open Sans"/>
              </a:rPr>
              <a:t>Berkwitz</a:t>
            </a:r>
            <a:endParaRPr lang="en-GB" sz="900" dirty="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4" name="Picture 3" descr="A picture containing device&#10;&#10;Description automatically generated">
            <a:extLst>
              <a:ext uri="{FF2B5EF4-FFF2-40B4-BE49-F238E27FC236}">
                <a16:creationId xmlns:a16="http://schemas.microsoft.com/office/drawing/2014/main" id="{8DA89CE2-4F92-4810-91A1-FE0B2219F8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045" y="3021598"/>
            <a:ext cx="2343051" cy="2343051"/>
          </a:xfrm>
          <a:prstGeom prst="rect">
            <a:avLst/>
          </a:prstGeom>
        </p:spPr>
      </p:pic>
      <p:pic>
        <p:nvPicPr>
          <p:cNvPr id="10" name="Picture 9" descr="Migrant and host community children resting at UNICEF´s Child Friendly Space in migrant shelter in Panama. Unicef/Urdaneta&#10;">
            <a:extLst>
              <a:ext uri="{FF2B5EF4-FFF2-40B4-BE49-F238E27FC236}">
                <a16:creationId xmlns:a16="http://schemas.microsoft.com/office/drawing/2014/main" id="{927BAEB7-81CA-40FD-B3D7-8B3DF70EF1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7634" y="3021598"/>
            <a:ext cx="3514576" cy="2343051"/>
          </a:xfrm>
          <a:prstGeom prst="rect">
            <a:avLst/>
          </a:prstGeom>
        </p:spPr>
      </p:pic>
      <p:pic>
        <p:nvPicPr>
          <p:cNvPr id="12" name="Picture 11" descr="New York, Henrietta Fore, UNICEF Executive Director and Chair of the SUN (Scaling Up Nutrition) Movement Lead Group, speaks at the Group's annual meeting at UNICEF House during the 74th session of the UN General Assembly. Unicef/Berkwitz">
            <a:extLst>
              <a:ext uri="{FF2B5EF4-FFF2-40B4-BE49-F238E27FC236}">
                <a16:creationId xmlns:a16="http://schemas.microsoft.com/office/drawing/2014/main" id="{505E7C00-8FCA-446A-890B-CA0353B672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10446" y="3021598"/>
            <a:ext cx="3514576" cy="2345339"/>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45</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a:bodyPr>
          <a:lstStyle/>
          <a:p>
            <a:pPr marL="0" indent="0">
              <a:buNone/>
            </a:pPr>
            <a:r>
              <a:rPr lang="en-GB" b="1" dirty="0"/>
              <a:t>Article 45 – Unicef can provide expert advice and assistance on children’s rights.</a:t>
            </a: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16450" y="1820446"/>
            <a:ext cx="5645454" cy="633387"/>
          </a:xfrm>
        </p:spPr>
        <p:txBody>
          <a:bodyPr>
            <a:normAutofit fontScale="62500" lnSpcReduction="20000"/>
          </a:bodyPr>
          <a:lstStyle/>
          <a:p>
            <a:pPr marL="0" indent="0">
              <a:buNone/>
            </a:pPr>
            <a:r>
              <a:rPr lang="en-GB" dirty="0">
                <a:latin typeface="Arial" panose="020B0604020202020204" pitchFamily="34" charset="0"/>
                <a:cs typeface="Arial" panose="020B0604020202020204" pitchFamily="34" charset="0"/>
              </a:rPr>
              <a:t>Frances introduces Article 45 - Unicef can provide expert advice and assistance on children’s rights.</a:t>
            </a:r>
            <a:endParaRPr lang="en-GB" dirty="0"/>
          </a:p>
        </p:txBody>
      </p:sp>
      <p:sp>
        <p:nvSpPr>
          <p:cNvPr id="7" name="Text Placeholder 3">
            <a:extLst>
              <a:ext uri="{FF2B5EF4-FFF2-40B4-BE49-F238E27FC236}">
                <a16:creationId xmlns:a16="http://schemas.microsoft.com/office/drawing/2014/main" id="{A6C34B69-797F-49B2-A22D-70DA2B3E791C}"/>
              </a:ext>
            </a:extLst>
          </p:cNvPr>
          <p:cNvSpPr txBox="1">
            <a:spLocks/>
          </p:cNvSpPr>
          <p:nvPr/>
        </p:nvSpPr>
        <p:spPr>
          <a:xfrm>
            <a:off x="711358" y="5850244"/>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5"/>
              </a:rPr>
              <a:t>Watch Frances on YouTube</a:t>
            </a:r>
            <a:endParaRPr lang="en-GB" dirty="0"/>
          </a:p>
        </p:txBody>
      </p:sp>
      <p:pic>
        <p:nvPicPr>
          <p:cNvPr id="6" name="Graphic 5">
            <a:extLst>
              <a:ext uri="{FF2B5EF4-FFF2-40B4-BE49-F238E27FC236}">
                <a16:creationId xmlns:a16="http://schemas.microsoft.com/office/drawing/2014/main" id="{D478755A-9032-4F01-A95A-15F89899561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10475089" y="210300"/>
            <a:ext cx="1374480" cy="1832640"/>
          </a:xfrm>
          <a:prstGeom prst="rect">
            <a:avLst/>
          </a:prstGeom>
        </p:spPr>
      </p:pic>
      <p:pic>
        <p:nvPicPr>
          <p:cNvPr id="5" name="Article 45 - FB - 160920">
            <a:hlinkClick r:id="" action="ppaction://media"/>
            <a:extLst>
              <a:ext uri="{FF2B5EF4-FFF2-40B4-BE49-F238E27FC236}">
                <a16:creationId xmlns:a16="http://schemas.microsoft.com/office/drawing/2014/main" id="{0E26D23A-A667-4E98-BC30-AF8D22A041C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11358" y="2551076"/>
            <a:ext cx="5257397" cy="2957286"/>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6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374534" y="5193127"/>
            <a:ext cx="4582910" cy="2363820"/>
          </a:xfrm>
        </p:spPr>
        <p:txBody>
          <a:bodyPr>
            <a:normAutofit/>
          </a:bodyPr>
          <a:lstStyle/>
          <a:p>
            <a:pPr marL="0" indent="0">
              <a:buNone/>
            </a:pPr>
            <a:r>
              <a:rPr lang="en-GB" dirty="0">
                <a:latin typeface="Arial" panose="020B0604020202020204" pitchFamily="34" charset="0"/>
                <a:cs typeface="Arial" panose="020B0604020202020204" pitchFamily="34" charset="0"/>
              </a:rPr>
              <a:t>Note your ideas down and then compare your thoughts with the next slide. </a:t>
            </a:r>
          </a:p>
        </p:txBody>
      </p:sp>
      <p:sp>
        <p:nvSpPr>
          <p:cNvPr id="4" name="Cloud 3">
            <a:extLst>
              <a:ext uri="{FF2B5EF4-FFF2-40B4-BE49-F238E27FC236}">
                <a16:creationId xmlns:a16="http://schemas.microsoft.com/office/drawing/2014/main" id="{7C7930D2-588D-40F6-B81E-9492B6FCBE41}"/>
              </a:ext>
            </a:extLst>
          </p:cNvPr>
          <p:cNvSpPr/>
          <p:nvPr/>
        </p:nvSpPr>
        <p:spPr>
          <a:xfrm>
            <a:off x="298368" y="1604513"/>
            <a:ext cx="5346871" cy="3901461"/>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4775738" y="4839765"/>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540362" y="5453846"/>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163484" y="5861404"/>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109534" y="2742316"/>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In what different ways does Unicef help children around the world?</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2309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45</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pPr marL="0" indent="0">
              <a:buNone/>
            </a:pPr>
            <a:r>
              <a:rPr lang="en-GB" sz="6600" dirty="0">
                <a:latin typeface="Arial" panose="020B0604020202020204" pitchFamily="34" charset="0"/>
                <a:cs typeface="Arial" panose="020B0604020202020204" pitchFamily="34" charset="0"/>
              </a:rPr>
              <a:t>UNICEF…</a:t>
            </a:r>
          </a:p>
          <a:p>
            <a:r>
              <a:rPr lang="en-GB" sz="6600" dirty="0">
                <a:latin typeface="Arial" panose="020B0604020202020204" pitchFamily="34" charset="0"/>
                <a:cs typeface="Arial" panose="020B0604020202020204" pitchFamily="34" charset="0"/>
              </a:rPr>
              <a:t>works within the United Nations and with governments and civil society to make sure children’s lives and views are visible and taken in to account.</a:t>
            </a:r>
          </a:p>
          <a:p>
            <a:r>
              <a:rPr lang="en-GB" sz="6600" dirty="0">
                <a:latin typeface="Arial" panose="020B0604020202020204" pitchFamily="34" charset="0"/>
                <a:cs typeface="Arial" panose="020B0604020202020204" pitchFamily="34" charset="0"/>
              </a:rPr>
              <a:t>works with governments to make sure that all children have an education, access to clean water and nutritious food and good health and are protected.</a:t>
            </a:r>
          </a:p>
          <a:p>
            <a:r>
              <a:rPr lang="en-GB" sz="6600" dirty="0">
                <a:latin typeface="Arial" panose="020B0604020202020204" pitchFamily="34" charset="0"/>
                <a:cs typeface="Arial" panose="020B0604020202020204" pitchFamily="34" charset="0"/>
              </a:rPr>
              <a:t>helps governments all around the world to look at how children’s rights are being met and helps them improve the situation for children.</a:t>
            </a:r>
          </a:p>
          <a:p>
            <a:r>
              <a:rPr lang="en-GB" sz="6600" dirty="0">
                <a:latin typeface="Arial" panose="020B0604020202020204" pitchFamily="34" charset="0"/>
                <a:cs typeface="Arial" panose="020B0604020202020204" pitchFamily="34" charset="0"/>
              </a:rPr>
              <a:t>provides help for children when there is an emergency situation such as an earthquake, hurricane or tsunami.</a:t>
            </a:r>
          </a:p>
          <a:p>
            <a:r>
              <a:rPr lang="en-GB" sz="6600" dirty="0">
                <a:latin typeface="Arial" panose="020B0604020202020204" pitchFamily="34" charset="0"/>
                <a:cs typeface="Arial" panose="020B0604020202020204" pitchFamily="34" charset="0"/>
              </a:rPr>
              <a:t>provides help for children if there is a war to make sure children are looked after.</a:t>
            </a:r>
          </a:p>
          <a:p>
            <a:r>
              <a:rPr lang="en-GB" sz="6600" dirty="0">
                <a:latin typeface="Arial" panose="020B0604020202020204" pitchFamily="34" charset="0"/>
                <a:cs typeface="Arial" panose="020B0604020202020204" pitchFamily="34" charset="0"/>
              </a:rPr>
              <a:t>Unicef UK promotes children’s rights, raises funds to support UNICEF’s work and makes issues about children’s lives visible.</a:t>
            </a:r>
          </a:p>
          <a:p>
            <a:pPr marL="0" indent="0">
              <a:buNone/>
            </a:pPr>
            <a:r>
              <a:rPr lang="en-GB" sz="6600" dirty="0">
                <a:latin typeface="Arial" panose="020B0604020202020204" pitchFamily="34" charset="0"/>
                <a:cs typeface="Arial" panose="020B0604020202020204" pitchFamily="34" charset="0"/>
              </a:rPr>
              <a:t>What else did you think of?</a:t>
            </a:r>
          </a:p>
          <a:p>
            <a:endParaRPr lang="en-GB" sz="6600" dirty="0">
              <a:latin typeface="Arial" panose="020B0604020202020204" pitchFamily="34" charset="0"/>
              <a:cs typeface="Arial" panose="020B0604020202020204" pitchFamily="34" charset="0"/>
            </a:endParaRPr>
          </a:p>
        </p:txBody>
      </p:sp>
      <p:sp>
        <p:nvSpPr>
          <p:cNvPr id="6" name="Title 2">
            <a:extLst>
              <a:ext uri="{FF2B5EF4-FFF2-40B4-BE49-F238E27FC236}">
                <a16:creationId xmlns:a16="http://schemas.microsoft.com/office/drawing/2014/main" id="{CEABA1AF-4490-4B2A-8360-37435A73A827}"/>
              </a:ext>
            </a:extLst>
          </p:cNvPr>
          <p:cNvSpPr>
            <a:spLocks noGrp="1"/>
          </p:cNvSpPr>
          <p:nvPr>
            <p:ph type="ctrTitle"/>
          </p:nvPr>
        </p:nvSpPr>
        <p:spPr>
          <a:xfrm>
            <a:off x="265739" y="86233"/>
            <a:ext cx="11247437" cy="876300"/>
          </a:xfrm>
        </p:spPr>
        <p:txBody>
          <a:bodyPr>
            <a:normAutofit/>
          </a:bodyPr>
          <a:lstStyle/>
          <a:p>
            <a:r>
              <a:rPr lang="en-GB" sz="4000" dirty="0"/>
              <a:t>How many of these did you get? </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pic>
        <p:nvPicPr>
          <p:cNvPr id="4" name="Online Media 3" title="A better world | UNICEF">
            <a:hlinkClick r:id="" action="ppaction://media"/>
            <a:extLst>
              <a:ext uri="{FF2B5EF4-FFF2-40B4-BE49-F238E27FC236}">
                <a16:creationId xmlns:a16="http://schemas.microsoft.com/office/drawing/2014/main" id="{AF747379-45A4-4E27-BDAA-406BE4E358F6}"/>
              </a:ext>
            </a:extLst>
          </p:cNvPr>
          <p:cNvPicPr>
            <a:picLocks noRot="1" noChangeAspect="1"/>
          </p:cNvPicPr>
          <p:nvPr>
            <a:videoFile r:link="rId1"/>
          </p:nvPr>
        </p:nvPicPr>
        <p:blipFill>
          <a:blip r:embed="rId4"/>
          <a:stretch>
            <a:fillRect/>
          </a:stretch>
        </p:blipFill>
        <p:spPr>
          <a:xfrm>
            <a:off x="6674568" y="3727295"/>
            <a:ext cx="5100908" cy="2869261"/>
          </a:xfrm>
          <a:prstGeom prst="rect">
            <a:avLst/>
          </a:prstGeom>
        </p:spPr>
      </p:pic>
      <p:sp>
        <p:nvSpPr>
          <p:cNvPr id="6" name="Flowchart: Connector 5">
            <a:extLst>
              <a:ext uri="{FF2B5EF4-FFF2-40B4-BE49-F238E27FC236}">
                <a16:creationId xmlns:a16="http://schemas.microsoft.com/office/drawing/2014/main" id="{4F6321BF-71CF-4180-92C0-1E2DEC2D584D}"/>
              </a:ext>
            </a:extLst>
          </p:cNvPr>
          <p:cNvSpPr/>
          <p:nvPr/>
        </p:nvSpPr>
        <p:spPr>
          <a:xfrm>
            <a:off x="513204" y="1521189"/>
            <a:ext cx="3582144" cy="358324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There are lots of people who support Unicef’s work. Some of them are </a:t>
            </a:r>
            <a:r>
              <a:rPr lang="en-GB" sz="1400" dirty="0">
                <a:solidFill>
                  <a:srgbClr val="00B0F0"/>
                </a:solidFill>
                <a:latin typeface="Arial" panose="020B0604020202020204" pitchFamily="34" charset="0"/>
                <a:cs typeface="Arial" panose="020B0604020202020204" pitchFamily="34" charset="0"/>
                <a:hlinkClick r:id="rId5"/>
              </a:rPr>
              <a:t>very well known</a:t>
            </a:r>
            <a:r>
              <a:rPr lang="en-GB" sz="1400" dirty="0">
                <a:solidFill>
                  <a:srgbClr val="00B0F0"/>
                </a:solidFill>
                <a:latin typeface="Arial" panose="020B0604020202020204" pitchFamily="34" charset="0"/>
                <a:cs typeface="Arial" panose="020B0604020202020204" pitchFamily="34" charset="0"/>
              </a:rPr>
              <a:t>. Choose one of the Unicef UK ambassadors and find out what they have done to support Unicef UK. Write them a letter or a thank you card appreciating their work. The Unicef UK</a:t>
            </a:r>
            <a:r>
              <a:rPr lang="en-GB" sz="1400" dirty="0">
                <a:solidFill>
                  <a:srgbClr val="00B0F0"/>
                </a:solidFill>
                <a:latin typeface="Arial" panose="020B0604020202020204" pitchFamily="34" charset="0"/>
                <a:cs typeface="Arial" panose="020B0604020202020204" pitchFamily="34" charset="0"/>
                <a:hlinkClick r:id="rId6"/>
              </a:rPr>
              <a:t> postal address is online</a:t>
            </a:r>
            <a:r>
              <a:rPr lang="en-GB" sz="1400" dirty="0">
                <a:solidFill>
                  <a:srgbClr val="00B0F0"/>
                </a:solidFill>
                <a:latin typeface="Arial" panose="020B0604020202020204" pitchFamily="34" charset="0"/>
                <a:cs typeface="Arial" panose="020B0604020202020204" pitchFamily="34" charset="0"/>
              </a:rPr>
              <a:t> if you would like to post your card or letter. </a:t>
            </a:r>
          </a:p>
          <a:p>
            <a:pPr algn="ctr"/>
            <a:r>
              <a:rPr lang="en-GB" sz="1400" dirty="0">
                <a:solidFill>
                  <a:srgbClr val="00B0F0"/>
                </a:solidFill>
                <a:latin typeface="Arial" panose="020B0604020202020204" pitchFamily="34" charset="0"/>
                <a:cs typeface="Arial" panose="020B0604020202020204" pitchFamily="34" charset="0"/>
              </a:rPr>
              <a:t>.</a:t>
            </a:r>
          </a:p>
        </p:txBody>
      </p:sp>
      <p:sp>
        <p:nvSpPr>
          <p:cNvPr id="7" name="Flowchart: Connector 6">
            <a:extLst>
              <a:ext uri="{FF2B5EF4-FFF2-40B4-BE49-F238E27FC236}">
                <a16:creationId xmlns:a16="http://schemas.microsoft.com/office/drawing/2014/main" id="{A3305757-E133-43AB-B280-28D4706DC698}"/>
              </a:ext>
            </a:extLst>
          </p:cNvPr>
          <p:cNvSpPr/>
          <p:nvPr/>
        </p:nvSpPr>
        <p:spPr>
          <a:xfrm>
            <a:off x="5168745" y="1004437"/>
            <a:ext cx="2497983" cy="244699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Look out for how many times you can see or hear Unicef’s work described in the news, TV or online over two weeks. Ask other members of your family to help you.</a:t>
            </a:r>
          </a:p>
          <a:p>
            <a:pPr algn="ctr"/>
            <a:r>
              <a:rPr lang="en-GB" sz="1400" dirty="0">
                <a:solidFill>
                  <a:srgbClr val="00B0F0"/>
                </a:solidFill>
                <a:latin typeface="Arial" panose="020B0604020202020204" pitchFamily="34" charset="0"/>
                <a:cs typeface="Arial" panose="020B0604020202020204" pitchFamily="34" charset="0"/>
              </a:rPr>
              <a:t>.</a:t>
            </a:r>
          </a:p>
        </p:txBody>
      </p:sp>
      <p:sp>
        <p:nvSpPr>
          <p:cNvPr id="10" name="Flowchart: Connector 9">
            <a:extLst>
              <a:ext uri="{FF2B5EF4-FFF2-40B4-BE49-F238E27FC236}">
                <a16:creationId xmlns:a16="http://schemas.microsoft.com/office/drawing/2014/main" id="{B6611220-3888-44FC-BA0A-0A290CDC4257}"/>
              </a:ext>
            </a:extLst>
          </p:cNvPr>
          <p:cNvSpPr/>
          <p:nvPr/>
        </p:nvSpPr>
        <p:spPr>
          <a:xfrm>
            <a:off x="8504963" y="342733"/>
            <a:ext cx="3035351" cy="308626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In September Unicef UK and ITV hosted Soccer Aid for Unicef to raise funds for UNICEF. If you like football you might be able to watch some of the match on ITV hub. Find out what Soccer Aid is about and write a report of the match or programme. </a:t>
            </a:r>
          </a:p>
          <a:p>
            <a:pPr algn="ctr"/>
            <a:r>
              <a:rPr lang="en-GB" sz="1400" dirty="0">
                <a:solidFill>
                  <a:srgbClr val="00B0F0"/>
                </a:solidFill>
                <a:latin typeface="Arial" panose="020B0604020202020204" pitchFamily="34" charset="0"/>
                <a:cs typeface="Arial" panose="020B0604020202020204" pitchFamily="34" charset="0"/>
              </a:rPr>
              <a:t>.</a:t>
            </a:r>
          </a:p>
        </p:txBody>
      </p:sp>
      <p:sp>
        <p:nvSpPr>
          <p:cNvPr id="14" name="Flowchart: Connector 13">
            <a:extLst>
              <a:ext uri="{FF2B5EF4-FFF2-40B4-BE49-F238E27FC236}">
                <a16:creationId xmlns:a16="http://schemas.microsoft.com/office/drawing/2014/main" id="{F755D815-5B89-4F95-9B53-CACA88023659}"/>
              </a:ext>
            </a:extLst>
          </p:cNvPr>
          <p:cNvSpPr/>
          <p:nvPr/>
        </p:nvSpPr>
        <p:spPr>
          <a:xfrm>
            <a:off x="4268441" y="4236334"/>
            <a:ext cx="2497983" cy="236022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Watch </a:t>
            </a:r>
            <a:r>
              <a:rPr lang="en-GB" sz="1400" dirty="0">
                <a:solidFill>
                  <a:srgbClr val="00B0F0"/>
                </a:solidFill>
                <a:latin typeface="Arial" panose="020B0604020202020204" pitchFamily="34" charset="0"/>
                <a:cs typeface="Arial" panose="020B0604020202020204" pitchFamily="34" charset="0"/>
                <a:hlinkClick r:id="rId7"/>
              </a:rPr>
              <a:t>this video</a:t>
            </a:r>
            <a:r>
              <a:rPr lang="en-GB" sz="1400" dirty="0">
                <a:solidFill>
                  <a:srgbClr val="00B0F0"/>
                </a:solidFill>
                <a:latin typeface="Arial" panose="020B0604020202020204" pitchFamily="34" charset="0"/>
                <a:cs typeface="Arial" panose="020B0604020202020204" pitchFamily="34" charset="0"/>
              </a:rPr>
              <a:t> to find out about UNICEF’s work on education. Choose one of the stories to tell to someone else.</a:t>
            </a:r>
          </a:p>
        </p:txBody>
      </p:sp>
    </p:spTree>
    <p:extLst>
      <p:ext uri="{BB962C8B-B14F-4D97-AF65-F5344CB8AC3E}">
        <p14:creationId xmlns:p14="http://schemas.microsoft.com/office/powerpoint/2010/main" val="21414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5" name="Rectangle 14">
            <a:extLst>
              <a:ext uri="{FF2B5EF4-FFF2-40B4-BE49-F238E27FC236}">
                <a16:creationId xmlns:a16="http://schemas.microsoft.com/office/drawing/2014/main" id="{B96E5E81-9731-4CF8-9780-CBAF9D480599}"/>
              </a:ext>
            </a:extLst>
          </p:cNvPr>
          <p:cNvSpPr/>
          <p:nvPr/>
        </p:nvSpPr>
        <p:spPr>
          <a:xfrm>
            <a:off x="2534688" y="4563826"/>
            <a:ext cx="2403808" cy="190631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Find out </a:t>
            </a:r>
            <a:r>
              <a:rPr lang="en-GB" sz="1400" dirty="0">
                <a:solidFill>
                  <a:srgbClr val="00AEEF"/>
                </a:solidFill>
                <a:latin typeface="Arial" panose="020B0604020202020204" pitchFamily="34" charset="0"/>
                <a:cs typeface="Arial" panose="020B0604020202020204" pitchFamily="34" charset="0"/>
                <a:hlinkClick r:id="rId4"/>
              </a:rPr>
              <a:t>what UNICEF does</a:t>
            </a:r>
            <a:r>
              <a:rPr lang="en-GB" sz="1400" dirty="0">
                <a:solidFill>
                  <a:srgbClr val="00AEEF"/>
                </a:solidFill>
                <a:latin typeface="Arial" panose="020B0604020202020204" pitchFamily="34" charset="0"/>
                <a:cs typeface="Arial" panose="020B0604020202020204" pitchFamily="34" charset="0"/>
              </a:rPr>
              <a:t>. Use the information to design a quiz for other students in your class.</a:t>
            </a:r>
          </a:p>
        </p:txBody>
      </p:sp>
      <p:pic>
        <p:nvPicPr>
          <p:cNvPr id="7" name="Online Media 6" title="Help a child. Change the world.">
            <a:hlinkClick r:id="" action="ppaction://media"/>
            <a:extLst>
              <a:ext uri="{FF2B5EF4-FFF2-40B4-BE49-F238E27FC236}">
                <a16:creationId xmlns:a16="http://schemas.microsoft.com/office/drawing/2014/main" id="{CD1F7DB8-2DA2-4531-99F0-3D15FAB9FA85}"/>
              </a:ext>
            </a:extLst>
          </p:cNvPr>
          <p:cNvPicPr>
            <a:picLocks noRot="1" noChangeAspect="1"/>
          </p:cNvPicPr>
          <p:nvPr>
            <a:videoFile r:link="rId1"/>
          </p:nvPr>
        </p:nvPicPr>
        <p:blipFill>
          <a:blip r:embed="rId5"/>
          <a:stretch>
            <a:fillRect/>
          </a:stretch>
        </p:blipFill>
        <p:spPr>
          <a:xfrm>
            <a:off x="7515828" y="600819"/>
            <a:ext cx="4301924" cy="2419832"/>
          </a:xfrm>
          <a:prstGeom prst="rect">
            <a:avLst/>
          </a:prstGeom>
        </p:spPr>
      </p:pic>
      <p:sp>
        <p:nvSpPr>
          <p:cNvPr id="10" name="Rectangle 9">
            <a:extLst>
              <a:ext uri="{FF2B5EF4-FFF2-40B4-BE49-F238E27FC236}">
                <a16:creationId xmlns:a16="http://schemas.microsoft.com/office/drawing/2014/main" id="{A4D2C5A1-9CB3-4670-B5CD-AC10A7FB89EB}"/>
              </a:ext>
            </a:extLst>
          </p:cNvPr>
          <p:cNvSpPr/>
          <p:nvPr/>
        </p:nvSpPr>
        <p:spPr>
          <a:xfrm>
            <a:off x="5686960" y="2201593"/>
            <a:ext cx="2124086" cy="168031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Watch this </a:t>
            </a:r>
            <a:r>
              <a:rPr lang="en-GB" sz="1400" dirty="0">
                <a:solidFill>
                  <a:srgbClr val="00AEEF"/>
                </a:solidFill>
                <a:latin typeface="Arial" panose="020B0604020202020204" pitchFamily="34" charset="0"/>
                <a:cs typeface="Arial" panose="020B0604020202020204" pitchFamily="34" charset="0"/>
                <a:hlinkClick r:id="rId6"/>
              </a:rPr>
              <a:t>Unicef UK film</a:t>
            </a:r>
            <a:r>
              <a:rPr lang="en-GB" sz="1400" dirty="0">
                <a:solidFill>
                  <a:srgbClr val="00AEEF"/>
                </a:solidFill>
                <a:latin typeface="Arial" panose="020B0604020202020204" pitchFamily="34" charset="0"/>
                <a:cs typeface="Arial" panose="020B0604020202020204" pitchFamily="34" charset="0"/>
              </a:rPr>
              <a:t>. Create your own poster, drama, video to advertise Unicef’s work.</a:t>
            </a:r>
          </a:p>
        </p:txBody>
      </p:sp>
      <p:sp>
        <p:nvSpPr>
          <p:cNvPr id="11" name="Rectangle 10">
            <a:extLst>
              <a:ext uri="{FF2B5EF4-FFF2-40B4-BE49-F238E27FC236}">
                <a16:creationId xmlns:a16="http://schemas.microsoft.com/office/drawing/2014/main" id="{9ED36D31-D186-4F03-9643-577DDB7B894B}"/>
              </a:ext>
            </a:extLst>
          </p:cNvPr>
          <p:cNvSpPr/>
          <p:nvPr/>
        </p:nvSpPr>
        <p:spPr>
          <a:xfrm>
            <a:off x="6051602" y="4617179"/>
            <a:ext cx="2403808" cy="190631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Look out for how many times you can see or hear Unicef’s work described in two weeks in the news, TV or online. Ask other members of your family to help you.</a:t>
            </a:r>
          </a:p>
        </p:txBody>
      </p:sp>
      <p:sp>
        <p:nvSpPr>
          <p:cNvPr id="13" name="Rectangle 12">
            <a:extLst>
              <a:ext uri="{FF2B5EF4-FFF2-40B4-BE49-F238E27FC236}">
                <a16:creationId xmlns:a16="http://schemas.microsoft.com/office/drawing/2014/main" id="{DA85D707-64E3-41B0-A053-381B98A90FE0}"/>
              </a:ext>
            </a:extLst>
          </p:cNvPr>
          <p:cNvSpPr/>
          <p:nvPr/>
        </p:nvSpPr>
        <p:spPr>
          <a:xfrm>
            <a:off x="352957" y="1721285"/>
            <a:ext cx="2654594" cy="229295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UNICEF works in 190 countries. </a:t>
            </a:r>
            <a:r>
              <a:rPr lang="en-GB" sz="1400" dirty="0">
                <a:solidFill>
                  <a:srgbClr val="00AEEF"/>
                </a:solidFill>
                <a:latin typeface="Arial" panose="020B0604020202020204" pitchFamily="34" charset="0"/>
                <a:cs typeface="Arial" panose="020B0604020202020204" pitchFamily="34" charset="0"/>
                <a:hlinkClick r:id="rId7"/>
              </a:rPr>
              <a:t>Choose a country you are interested in and find out what work UNICEF does there.</a:t>
            </a:r>
            <a:r>
              <a:rPr lang="en-GB" sz="1400" dirty="0">
                <a:solidFill>
                  <a:srgbClr val="00AEEF"/>
                </a:solidFill>
                <a:latin typeface="Arial" panose="020B0604020202020204" pitchFamily="34" charset="0"/>
                <a:cs typeface="Arial" panose="020B0604020202020204" pitchFamily="34" charset="0"/>
              </a:rPr>
              <a:t> Use and look at the country site to find out more. Compare the work in different countries.</a:t>
            </a:r>
          </a:p>
        </p:txBody>
      </p:sp>
      <p:sp>
        <p:nvSpPr>
          <p:cNvPr id="18" name="Rectangle 17">
            <a:extLst>
              <a:ext uri="{FF2B5EF4-FFF2-40B4-BE49-F238E27FC236}">
                <a16:creationId xmlns:a16="http://schemas.microsoft.com/office/drawing/2014/main" id="{19A667C8-61FF-4D0D-BA92-3D2886456850}"/>
              </a:ext>
            </a:extLst>
          </p:cNvPr>
          <p:cNvSpPr/>
          <p:nvPr/>
        </p:nvSpPr>
        <p:spPr>
          <a:xfrm>
            <a:off x="9273249" y="3428998"/>
            <a:ext cx="2797349" cy="241983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Coronavirus is the biggest global crisis for children since World War II. </a:t>
            </a:r>
            <a:r>
              <a:rPr lang="en-GB" sz="1400" dirty="0">
                <a:solidFill>
                  <a:srgbClr val="00AEEF"/>
                </a:solidFill>
                <a:latin typeface="Arial" panose="020B0604020202020204" pitchFamily="34" charset="0"/>
                <a:cs typeface="Arial" panose="020B0604020202020204" pitchFamily="34" charset="0"/>
                <a:hlinkClick r:id="rId8"/>
              </a:rPr>
              <a:t>Listen to the Senior Emergencies Specialist talk about the impact of coronavirus on Unicef’s work</a:t>
            </a:r>
            <a:r>
              <a:rPr lang="en-GB" sz="1400" dirty="0">
                <a:solidFill>
                  <a:srgbClr val="00AEEF"/>
                </a:solidFill>
                <a:latin typeface="Arial" panose="020B0604020202020204" pitchFamily="34" charset="0"/>
                <a:cs typeface="Arial" panose="020B0604020202020204" pitchFamily="34" charset="0"/>
              </a:rPr>
              <a:t>. Think of ways you could support Unicef’s work around the world and share with your class. </a:t>
            </a:r>
          </a:p>
        </p:txBody>
      </p:sp>
    </p:spTree>
    <p:extLst>
      <p:ext uri="{BB962C8B-B14F-4D97-AF65-F5344CB8AC3E}">
        <p14:creationId xmlns:p14="http://schemas.microsoft.com/office/powerpoint/2010/main" val="242431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4239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a:bodyPr>
          <a:lstStyle/>
          <a:p>
            <a:pPr marL="0" indent="0">
              <a:buNone/>
            </a:pPr>
            <a:r>
              <a:rPr lang="en-GB" sz="1800" b="1" dirty="0"/>
              <a:t>Try to find somewhere peaceful and spend a few minutes being quiet and still … then think about these questions…</a:t>
            </a:r>
          </a:p>
          <a:p>
            <a:r>
              <a:rPr lang="en-GB" sz="1800" dirty="0">
                <a:effectLst/>
                <a:latin typeface="Arial" panose="020B0604020202020204" pitchFamily="34" charset="0"/>
                <a:ea typeface="Calibri" panose="020F0502020204030204" pitchFamily="34" charset="0"/>
              </a:rPr>
              <a:t>Think about all the amazing things that Unicef does to make life better for millions of children around the world every day.</a:t>
            </a:r>
            <a:endParaRPr lang="en-GB" sz="1800" dirty="0">
              <a:effectLst/>
              <a:latin typeface="Calibri" panose="020F0502020204030204" pitchFamily="34" charset="0"/>
              <a:ea typeface="Calibri" panose="020F0502020204030204" pitchFamily="34" charset="0"/>
            </a:endParaRPr>
          </a:p>
          <a:p>
            <a:r>
              <a:rPr lang="en-GB" sz="1800" dirty="0"/>
              <a:t>What have you learned about Unicef’s work?</a:t>
            </a:r>
          </a:p>
          <a:p>
            <a:r>
              <a:rPr lang="en-GB" sz="1800" dirty="0"/>
              <a:t>What will you do to tell other people about Unicef’s work?</a:t>
            </a:r>
          </a:p>
          <a:p>
            <a:pPr marL="0" indent="0">
              <a:buNone/>
            </a:pPr>
            <a:r>
              <a:rPr lang="en-GB" sz="1800" b="1" dirty="0"/>
              <a:t> </a:t>
            </a:r>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838691"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/Dawe</a:t>
            </a:r>
            <a:endParaRPr lang="en-GB" sz="900" dirty="0">
              <a:latin typeface="Arial" panose="020B0604020202020204" pitchFamily="34" charset="0"/>
              <a:cs typeface="Arial" panose="020B0604020202020204" pitchFamily="34" charset="0"/>
            </a:endParaRPr>
          </a:p>
        </p:txBody>
      </p:sp>
      <p:pic>
        <p:nvPicPr>
          <p:cNvPr id="5" name="Picture 4" descr="A group of people walking down the street&#10;&#10;Description automatically generated">
            <a:extLst>
              <a:ext uri="{FF2B5EF4-FFF2-40B4-BE49-F238E27FC236}">
                <a16:creationId xmlns:a16="http://schemas.microsoft.com/office/drawing/2014/main" id="{DA03B950-7BD3-4C9B-8267-9C36C70C13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7704" y="1735976"/>
            <a:ext cx="4819221" cy="3212011"/>
          </a:xfrm>
          <a:prstGeom prst="rect">
            <a:avLst/>
          </a:prstGeom>
        </p:spPr>
      </p:pic>
    </p:spTree>
    <p:extLst>
      <p:ext uri="{BB962C8B-B14F-4D97-AF65-F5344CB8AC3E}">
        <p14:creationId xmlns:p14="http://schemas.microsoft.com/office/powerpoint/2010/main" val="37685596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2377</TotalTime>
  <Words>849</Words>
  <Application>Microsoft Office PowerPoint</Application>
  <PresentationFormat>Widescreen</PresentationFormat>
  <Paragraphs>82</Paragraphs>
  <Slides>11</Slides>
  <Notes>7</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vt:i4>
      </vt:variant>
    </vt:vector>
  </HeadingPairs>
  <TitlesOfParts>
    <vt:vector size="22" baseType="lpstr">
      <vt:lpstr>Arial</vt:lpstr>
      <vt:lpstr>Calibri</vt:lpstr>
      <vt:lpstr>Calibri Light</vt:lpstr>
      <vt:lpstr>Open Sans</vt:lpstr>
      <vt:lpstr>Univers</vt:lpstr>
      <vt:lpstr>Univers Next Pro</vt:lpstr>
      <vt:lpstr>Univers Next Pro Condensed</vt:lpstr>
      <vt:lpstr>Univers Next Pro Light</vt:lpstr>
      <vt:lpstr>Wingdings</vt:lpstr>
      <vt:lpstr>Office Theme</vt:lpstr>
      <vt:lpstr>Custom Design</vt:lpstr>
      <vt:lpstr>PowerPoint Presentation</vt:lpstr>
      <vt:lpstr>Contents</vt:lpstr>
      <vt:lpstr>Guess the article</vt:lpstr>
      <vt:lpstr>Introducing… Article 45</vt:lpstr>
      <vt:lpstr>  </vt:lpstr>
      <vt:lpstr>How many of these did you get? </vt:lpstr>
      <vt:lpstr>Activity Time</vt:lpstr>
      <vt:lpstr>Activity time</vt:lpstr>
      <vt:lpstr>Reflection</vt:lpstr>
      <vt:lpstr>Extension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Phyldon</cp:lastModifiedBy>
  <cp:revision>157</cp:revision>
  <dcterms:created xsi:type="dcterms:W3CDTF">2020-06-15T08:25:39Z</dcterms:created>
  <dcterms:modified xsi:type="dcterms:W3CDTF">2020-09-21T09:52:50Z</dcterms:modified>
</cp:coreProperties>
</file>