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4"/>
  </p:notesMasterIdLst>
  <p:handoutMasterIdLst>
    <p:handoutMasterId r:id="rId15"/>
  </p:handoutMasterIdLst>
  <p:sldIdLst>
    <p:sldId id="275" r:id="rId3"/>
    <p:sldId id="286" r:id="rId4"/>
    <p:sldId id="294" r:id="rId5"/>
    <p:sldId id="287" r:id="rId6"/>
    <p:sldId id="282" r:id="rId7"/>
    <p:sldId id="284" r:id="rId8"/>
    <p:sldId id="293" r:id="rId9"/>
    <p:sldId id="300" r:id="rId10"/>
    <p:sldId id="298" r:id="rId11"/>
    <p:sldId id="299"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4" clrIdx="2">
    <p:extLst>
      <p:ext uri="{19B8F6BF-5375-455C-9EA6-DF929625EA0E}">
        <p15:presenceInfo xmlns:p15="http://schemas.microsoft.com/office/powerpoint/2012/main" userId="S::francesb@unicef.org.uk::dd36c30e-9d53-45de-a66b-9f7025672797" providerId="AD"/>
      </p:ext>
    </p:extLst>
  </p:cmAuthor>
  <p:cmAuthor id="4" name="Gerry McMurtrie" initials="GM" lastIdx="4" clrIdx="3">
    <p:extLst>
      <p:ext uri="{19B8F6BF-5375-455C-9EA6-DF929625EA0E}">
        <p15:presenceInfo xmlns:p15="http://schemas.microsoft.com/office/powerpoint/2012/main" userId="S::GerryM@unicef.org.uk::60beaec8-b4b2-4b10-9e7c-dbbf0e8519b9" providerId="AD"/>
      </p:ext>
    </p:extLst>
  </p:cmAuthor>
  <p:cmAuthor id="5" name="Samantha Bradey" initials="SB" lastIdx="2" clrIdx="4">
    <p:extLst>
      <p:ext uri="{19B8F6BF-5375-455C-9EA6-DF929625EA0E}">
        <p15:presenceInfo xmlns:p15="http://schemas.microsoft.com/office/powerpoint/2012/main" userId="S::SamanthaB@unicef.org.uk::41c99f15-9b87-403a-8456-1da8256f33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FFFFF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3792" autoAdjust="0"/>
  </p:normalViewPr>
  <p:slideViewPr>
    <p:cSldViewPr snapToGrid="0">
      <p:cViewPr varScale="1">
        <p:scale>
          <a:sx n="64" d="100"/>
          <a:sy n="64" d="100"/>
        </p:scale>
        <p:origin x="78" y="16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07-Oct-20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07-Oct-20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121212"/>
                </a:solidFill>
                <a:effectLst/>
              </a:rPr>
              <a:t>On 28 April, children dance as UNICEF Goodwill Ambassador Orlando Bloom visits the centre for children's creativity in </a:t>
            </a:r>
            <a:r>
              <a:rPr lang="en-GB" dirty="0" err="1">
                <a:solidFill>
                  <a:srgbClr val="121212"/>
                </a:solidFill>
                <a:effectLst/>
              </a:rPr>
              <a:t>Svitlodarsk</a:t>
            </a:r>
            <a:r>
              <a:rPr lang="en-GB" dirty="0">
                <a:solidFill>
                  <a:srgbClr val="121212"/>
                </a:solidFill>
                <a:effectLst/>
              </a:rPr>
              <a:t>, eastern Ukraine. The centre specialises in informal education - like art classes and drama.</a:t>
            </a:r>
          </a:p>
          <a:p>
            <a:r>
              <a:rPr lang="en-GB" b="0" i="0" dirty="0">
                <a:solidFill>
                  <a:srgbClr val="000000"/>
                </a:solidFill>
                <a:effectLst/>
                <a:latin typeface="Open Sans"/>
              </a:rPr>
              <a:t/>
            </a:r>
            <a:br>
              <a:rPr lang="en-GB" b="0" i="0" dirty="0">
                <a:solidFill>
                  <a:srgbClr val="000000"/>
                </a:solidFill>
                <a:effectLst/>
                <a:latin typeface="Open Sans"/>
              </a:rPr>
            </a:br>
            <a:r>
              <a:rPr lang="en-GB" sz="1200" b="0" i="0" kern="1200" dirty="0">
                <a:solidFill>
                  <a:schemeClr val="tx1"/>
                </a:solidFill>
                <a:effectLst/>
                <a:latin typeface="+mn-lt"/>
                <a:ea typeface="+mn-ea"/>
                <a:cs typeface="+mn-cs"/>
              </a:rPr>
              <a:t>Unicef/</a:t>
            </a:r>
            <a:r>
              <a:rPr lang="en-GB" b="0" i="0" dirty="0">
                <a:solidFill>
                  <a:srgbClr val="121212"/>
                </a:solidFill>
                <a:effectLst/>
                <a:latin typeface="Open Sans"/>
              </a:rPr>
              <a:t>Georgiev</a:t>
            </a:r>
            <a:endParaRPr lang="en-GB" baseline="0"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Arial" panose="020B0604020202020204" pitchFamily="34" charset="0"/>
              </a:rPr>
              <a:t>From left to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Unicef/</a:t>
            </a:r>
            <a:r>
              <a:rPr lang="en-GB" sz="1200" dirty="0" err="1">
                <a:latin typeface="Arial" panose="020B0604020202020204" pitchFamily="34" charset="0"/>
                <a:cs typeface="Arial" panose="020B0604020202020204" pitchFamily="34" charset="0"/>
              </a:rPr>
              <a:t>Wilander</a:t>
            </a:r>
            <a:r>
              <a:rPr lang="en-GB" sz="1200" dirty="0">
                <a:latin typeface="Arial" panose="020B0604020202020204" pitchFamily="34" charset="0"/>
                <a:cs typeface="Arial" panose="020B0604020202020204" pitchFamily="34" charset="0"/>
              </a:rPr>
              <a:t> – </a:t>
            </a:r>
            <a:r>
              <a:rPr lang="en-GB" sz="1200" dirty="0" err="1">
                <a:latin typeface="Arial" panose="020B0604020202020204" pitchFamily="34" charset="0"/>
                <a:cs typeface="Arial" panose="020B0604020202020204" pitchFamily="34" charset="0"/>
              </a:rPr>
              <a:t>Andika</a:t>
            </a:r>
            <a:r>
              <a:rPr lang="en-GB" sz="1200" dirty="0">
                <a:latin typeface="Arial" panose="020B0604020202020204" pitchFamily="34" charset="0"/>
                <a:cs typeface="Arial" panose="020B0604020202020204" pitchFamily="34" charset="0"/>
              </a:rPr>
              <a:t>, 16 and </a:t>
            </a:r>
            <a:r>
              <a:rPr lang="en-GB" sz="1200" dirty="0" err="1">
                <a:latin typeface="Arial" panose="020B0604020202020204" pitchFamily="34" charset="0"/>
                <a:cs typeface="Arial" panose="020B0604020202020204" pitchFamily="34" charset="0"/>
              </a:rPr>
              <a:t>Sephia</a:t>
            </a:r>
            <a:r>
              <a:rPr lang="en-GB" sz="1200" dirty="0">
                <a:latin typeface="Arial" panose="020B0604020202020204" pitchFamily="34" charset="0"/>
                <a:cs typeface="Arial" panose="020B0604020202020204" pitchFamily="34" charset="0"/>
              </a:rPr>
              <a:t>, 13, engage in a </a:t>
            </a:r>
            <a:r>
              <a:rPr lang="en-GB" sz="1200" dirty="0" err="1">
                <a:latin typeface="Arial" panose="020B0604020202020204" pitchFamily="34" charset="0"/>
                <a:cs typeface="Arial" panose="020B0604020202020204" pitchFamily="34" charset="0"/>
              </a:rPr>
              <a:t>talkshow</a:t>
            </a:r>
            <a:r>
              <a:rPr lang="en-GB" sz="1200" dirty="0">
                <a:latin typeface="Arial" panose="020B0604020202020204" pitchFamily="34" charset="0"/>
                <a:cs typeface="Arial" panose="020B0604020202020204" pitchFamily="34" charset="0"/>
              </a:rPr>
              <a:t> on health knowledge during the COVID-19 pandemic in the media centre of the National Agency for Disaster Management in Indonesia, July 2020.</a:t>
            </a:r>
            <a:endParaRPr lang="en-GB"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Arial" panose="020B0604020202020204" pitchFamily="34" charset="0"/>
              </a:rPr>
              <a:t>Unicef/</a:t>
            </a:r>
            <a:r>
              <a:rPr lang="en-GB" b="0" i="0" dirty="0">
                <a:solidFill>
                  <a:srgbClr val="121212"/>
                </a:solidFill>
                <a:effectLst/>
                <a:latin typeface="Open Sans"/>
              </a:rPr>
              <a:t>U4A2612 – October, 2019 UNICEF and the City of Cologne hosted the first international Child Friendly Cities Summit in Cologne, Germany. The last day of the event saw children and young people present Mayors a manifesto on child friendly cities.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121212"/>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121212"/>
                </a:solidFill>
                <a:effectLst/>
                <a:latin typeface="Open Sans"/>
              </a:rPr>
              <a:t>Unicef/Urdaneta – </a:t>
            </a:r>
            <a:r>
              <a:rPr lang="en-GB" b="0" i="0" dirty="0" err="1">
                <a:solidFill>
                  <a:srgbClr val="121212"/>
                </a:solidFill>
                <a:effectLst/>
                <a:latin typeface="Open Sans"/>
              </a:rPr>
              <a:t>Marelys</a:t>
            </a:r>
            <a:r>
              <a:rPr lang="en-GB" b="0" i="0" dirty="0">
                <a:solidFill>
                  <a:srgbClr val="121212"/>
                </a:solidFill>
                <a:effectLst/>
                <a:latin typeface="Open Sans"/>
              </a:rPr>
              <a:t>, 15, draws a self-portrait helping an old man during an art therapy activity in one of the protection centres supported by UNICEF in Bolívar state, July 2020.</a:t>
            </a:r>
            <a:endParaRPr lang="en-GB" b="0" i="0" dirty="0">
              <a:solidFill>
                <a:srgbClr val="999999"/>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999999"/>
              </a:solidFill>
              <a:effectLst/>
              <a:latin typeface="Open Sans"/>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4</a:t>
            </a:fld>
            <a:endParaRPr lang="en-US"/>
          </a:p>
        </p:txBody>
      </p:sp>
    </p:spTree>
    <p:extLst>
      <p:ext uri="{BB962C8B-B14F-4D97-AF65-F5344CB8AC3E}">
        <p14:creationId xmlns:p14="http://schemas.microsoft.com/office/powerpoint/2010/main" val="1884306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5</a:t>
            </a:fld>
            <a:endParaRPr lang="en-US"/>
          </a:p>
        </p:txBody>
      </p:sp>
    </p:spTree>
    <p:extLst>
      <p:ext uri="{BB962C8B-B14F-4D97-AF65-F5344CB8AC3E}">
        <p14:creationId xmlns:p14="http://schemas.microsoft.com/office/powerpoint/2010/main" val="973700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1982457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1165401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847449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4058129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07/10/2020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07/10/2020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07/10/2020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07/10/2020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07/10/2020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07/10/2020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07/10/2020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07/10/2020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07/10/2020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07/10/2020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07/10/2020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07/10/2020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grass, child, little&#10;&#10;Description automatically generated">
            <a:extLst>
              <a:ext uri="{FF2B5EF4-FFF2-40B4-BE49-F238E27FC236}">
                <a16:creationId xmlns:a16="http://schemas.microsoft.com/office/drawing/2014/main" id="{62914B1B-1420-4FA5-B0B4-DCDA904DE58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7BFF382C-11CC-447B-915B-01E6930897C7}"/>
              </a:ext>
            </a:extLst>
          </p:cNvPr>
          <p:cNvSpPr txBox="1">
            <a:spLocks/>
          </p:cNvSpPr>
          <p:nvPr userDrawn="1"/>
        </p:nvSpPr>
        <p:spPr>
          <a:xfrm>
            <a:off x="9525" y="556968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07/10/2020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07/10/2020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07/10/2020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07/10/2020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07/10/2020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07/10/2020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07/10/2020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07/10/2020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07/10/2020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07/10/2020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07/10/2020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07/10/2020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07/10/2020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hyperlink" Target="https://www.unicef.org.uk/wp-content/uploads/2010/05/UNCRC_summary-1.pdf" TargetMode="Externa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3.xml"/><Relationship Id="rId7" Type="http://schemas.openxmlformats.org/officeDocument/2006/relationships/image" Target="../media/image36.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hyperlink" Target="https://youtu.be/ScFgc_MoOas" TargetMode="External"/><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6.svg"/><Relationship Id="rId2" Type="http://schemas.openxmlformats.org/officeDocument/2006/relationships/slideLayout" Target="../slideLayouts/slideLayout24.xml"/><Relationship Id="rId1" Type="http://schemas.openxmlformats.org/officeDocument/2006/relationships/video" Target="https://www.youtube.com/embed/-sbzPt-KACI?feature=oembed" TargetMode="External"/><Relationship Id="rId6" Type="http://schemas.openxmlformats.org/officeDocument/2006/relationships/image" Target="../media/image35.png"/><Relationship Id="rId5" Type="http://schemas.openxmlformats.org/officeDocument/2006/relationships/image" Target="../media/image37.jpeg"/><Relationship Id="rId4" Type="http://schemas.openxmlformats.org/officeDocument/2006/relationships/hyperlink" Target="https://www.youtube.com/watch?v=-sbzPt-KACI"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4.xml"/><Relationship Id="rId1" Type="http://schemas.openxmlformats.org/officeDocument/2006/relationships/video" Target="https://www.youtube.com/embed/VFkQSGyeCWg?feature=oembed" TargetMode="External"/><Relationship Id="rId5" Type="http://schemas.openxmlformats.org/officeDocument/2006/relationships/image" Target="../media/image38.jpeg"/><Relationship Id="rId4" Type="http://schemas.openxmlformats.org/officeDocument/2006/relationships/hyperlink" Target="https://www.youtube.com/watch?v=VFkQSGyeCW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32412" y="4534220"/>
            <a:ext cx="3204850" cy="261610"/>
          </a:xfrm>
          <a:prstGeom prst="rect">
            <a:avLst/>
          </a:prstGeom>
        </p:spPr>
        <p:txBody>
          <a:bodyPr wrap="square">
            <a:spAutoFit/>
          </a:bodyPr>
          <a:lstStyle/>
          <a:p>
            <a:r>
              <a:rPr lang="en-GB" sz="1100" dirty="0">
                <a:solidFill>
                  <a:schemeClr val="bg1"/>
                </a:solidFill>
                <a:cs typeface="Arial" panose="020B0604020202020204" pitchFamily="34" charset="0"/>
              </a:rPr>
              <a:t>Unicef/</a:t>
            </a:r>
            <a:r>
              <a:rPr lang="en-GB" sz="1100" b="0" i="0" dirty="0">
                <a:solidFill>
                  <a:schemeClr val="bg1"/>
                </a:solidFill>
                <a:effectLst/>
              </a:rPr>
              <a:t>Georgiev</a:t>
            </a:r>
            <a:endParaRPr lang="en-GB" sz="1100" dirty="0">
              <a:solidFill>
                <a:schemeClr val="bg1"/>
              </a:solidFill>
              <a:cs typeface="Arial" panose="020B0604020202020204" pitchFamily="34" charset="0"/>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lstStyle/>
          <a:p>
            <a:r>
              <a:rPr lang="en-GB" dirty="0"/>
              <a:t>Extension</a:t>
            </a:r>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237126" y="1738857"/>
            <a:ext cx="6393600" cy="4618211"/>
          </a:xfrm>
        </p:spPr>
        <p:txBody>
          <a:bodyPr>
            <a:normAutofit/>
          </a:bodyPr>
          <a:lstStyle/>
          <a:p>
            <a:pPr marL="108000" indent="0">
              <a:buNone/>
            </a:pPr>
            <a:r>
              <a:rPr lang="en-GB" sz="2400" dirty="0"/>
              <a:t>Your thoughts and opinions can make a big difference and you can campaign for change. </a:t>
            </a:r>
          </a:p>
          <a:p>
            <a:pPr marL="108000" indent="0">
              <a:buNone/>
            </a:pPr>
            <a:r>
              <a:rPr lang="en-GB" sz="2400" dirty="0"/>
              <a:t>Can you think about a time when children in your school have made a difference? </a:t>
            </a:r>
          </a:p>
          <a:p>
            <a:pPr marL="108000" indent="0">
              <a:buNone/>
            </a:pPr>
            <a:r>
              <a:rPr lang="en-GB" sz="2400" dirty="0"/>
              <a:t>What can you do to be heard and to feel included? </a:t>
            </a:r>
          </a:p>
          <a:p>
            <a:pPr marL="108000" indent="0">
              <a:buNone/>
            </a:pPr>
            <a:r>
              <a:rPr lang="en-GB" sz="2400" dirty="0"/>
              <a:t>You can find a summary of the whole Convention </a:t>
            </a:r>
            <a:r>
              <a:rPr lang="en-GB" sz="2400" dirty="0">
                <a:hlinkClick r:id="rId2"/>
              </a:rPr>
              <a:t>here</a:t>
            </a:r>
            <a:r>
              <a:rPr lang="en-GB" sz="2400" dirty="0"/>
              <a:t>.</a:t>
            </a:r>
          </a:p>
        </p:txBody>
      </p:sp>
      <p:sp>
        <p:nvSpPr>
          <p:cNvPr id="4" name="Rectangle 3">
            <a:extLst>
              <a:ext uri="{FF2B5EF4-FFF2-40B4-BE49-F238E27FC236}">
                <a16:creationId xmlns:a16="http://schemas.microsoft.com/office/drawing/2014/main"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919132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p:txBody>
          <a:bodyPr/>
          <a:lstStyle/>
          <a:p>
            <a:r>
              <a:rPr lang="en-GB" dirty="0" smtClean="0"/>
              <a:t>Contents</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431999" y="1697100"/>
            <a:ext cx="11175587" cy="3722957"/>
          </a:xfrm>
        </p:spPr>
        <p:txBody>
          <a:bodyPr vert="horz" lIns="180000" tIns="180000" rIns="91440" bIns="72000" rtlCol="0" anchor="t">
            <a:normAutofit fontScale="92500" lnSpcReduction="20000"/>
          </a:bodyPr>
          <a:lstStyle/>
          <a:p>
            <a:pPr lvl="0"/>
            <a:r>
              <a:rPr lang="en-US" dirty="0" smtClean="0"/>
              <a:t>Slide </a:t>
            </a:r>
            <a:r>
              <a:rPr lang="en-US" dirty="0"/>
              <a:t>3 Guess the article - images as clues to identify the article</a:t>
            </a:r>
            <a:endParaRPr lang="en-GB" dirty="0"/>
          </a:p>
          <a:p>
            <a:pPr lvl="0"/>
            <a:r>
              <a:rPr lang="en-US" dirty="0"/>
              <a:t>Slide 4 Introducing the article</a:t>
            </a:r>
            <a:endParaRPr lang="en-GB" dirty="0"/>
          </a:p>
          <a:p>
            <a:pPr lvl="0"/>
            <a:r>
              <a:rPr lang="en-US" dirty="0"/>
              <a:t>Slide 5 Exploring Article 13 – the question</a:t>
            </a:r>
            <a:endParaRPr lang="en-GB" dirty="0"/>
          </a:p>
          <a:p>
            <a:pPr lvl="0"/>
            <a:r>
              <a:rPr lang="en-US" dirty="0"/>
              <a:t>Slide 6 Exploring Article 13 – the answers</a:t>
            </a:r>
          </a:p>
          <a:p>
            <a:pPr lvl="0"/>
            <a:r>
              <a:rPr lang="en-US" dirty="0"/>
              <a:t>Slide 7 &amp; 8 </a:t>
            </a:r>
            <a:r>
              <a:rPr lang="en-US" dirty="0" smtClean="0"/>
              <a:t>Activities</a:t>
            </a:r>
            <a:endParaRPr lang="en-GB" dirty="0"/>
          </a:p>
          <a:p>
            <a:pPr lvl="0"/>
            <a:r>
              <a:rPr lang="en-US" dirty="0" smtClean="0"/>
              <a:t>Slide </a:t>
            </a:r>
            <a:r>
              <a:rPr lang="en-US" dirty="0"/>
              <a:t>9</a:t>
            </a:r>
            <a:r>
              <a:rPr lang="en-US" dirty="0" smtClean="0"/>
              <a:t> </a:t>
            </a:r>
            <a:r>
              <a:rPr lang="en-US" dirty="0"/>
              <a:t>Reflection</a:t>
            </a:r>
            <a:endParaRPr lang="en-GB" dirty="0"/>
          </a:p>
          <a:p>
            <a:pPr lvl="0"/>
            <a:r>
              <a:rPr lang="en-US" dirty="0"/>
              <a:t>Slide </a:t>
            </a:r>
            <a:r>
              <a:rPr lang="en-US" dirty="0" smtClean="0"/>
              <a:t>10 </a:t>
            </a:r>
            <a:r>
              <a:rPr lang="en-US" dirty="0"/>
              <a:t>Extension</a:t>
            </a:r>
            <a:endParaRPr lang="en-GB" dirty="0"/>
          </a:p>
          <a:p>
            <a:pPr marL="0" indent="0">
              <a:buNone/>
            </a:pPr>
            <a:endParaRPr lang="en-GB" dirty="0"/>
          </a:p>
        </p:txBody>
      </p:sp>
    </p:spTree>
    <p:extLst>
      <p:ext uri="{BB962C8B-B14F-4D97-AF65-F5344CB8AC3E}">
        <p14:creationId xmlns:p14="http://schemas.microsoft.com/office/powerpoint/2010/main" val="37935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Can you guess how they are linked together? Which article of the Convention do these pictures relate to?</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9" name="Rectangle 8">
            <a:extLst>
              <a:ext uri="{FF2B5EF4-FFF2-40B4-BE49-F238E27FC236}">
                <a16:creationId xmlns:a16="http://schemas.microsoft.com/office/drawing/2014/main" id="{CF4884E2-0186-41E3-AE32-BDD1C69265DE}"/>
              </a:ext>
            </a:extLst>
          </p:cNvPr>
          <p:cNvSpPr/>
          <p:nvPr/>
        </p:nvSpPr>
        <p:spPr>
          <a:xfrm>
            <a:off x="290370" y="5392735"/>
            <a:ext cx="1031051"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a:t>
            </a:r>
            <a:r>
              <a:rPr lang="en-GB" sz="900" dirty="0" err="1">
                <a:latin typeface="Arial" panose="020B0604020202020204" pitchFamily="34" charset="0"/>
                <a:cs typeface="Arial" panose="020B0604020202020204" pitchFamily="34" charset="0"/>
              </a:rPr>
              <a:t>Wilander</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82EBA0A2-E707-4431-BE69-BAFCF337868C}"/>
              </a:ext>
            </a:extLst>
          </p:cNvPr>
          <p:cNvSpPr/>
          <p:nvPr/>
        </p:nvSpPr>
        <p:spPr>
          <a:xfrm>
            <a:off x="7874140" y="5369124"/>
            <a:ext cx="1002197" cy="369332"/>
          </a:xfrm>
          <a:prstGeom prst="rect">
            <a:avLst/>
          </a:prstGeom>
        </p:spPr>
        <p:txBody>
          <a:bodyPr wrap="none">
            <a:spAutoFit/>
          </a:bodyPr>
          <a:lstStyle/>
          <a:p>
            <a:r>
              <a:rPr lang="en-GB" sz="900" dirty="0">
                <a:cs typeface="Arial" panose="020B0604020202020204" pitchFamily="34" charset="0"/>
              </a:rPr>
              <a:t>Unicef/</a:t>
            </a:r>
            <a:r>
              <a:rPr lang="en-GB" sz="900" b="0" i="0" dirty="0">
                <a:solidFill>
                  <a:srgbClr val="121212"/>
                </a:solidFill>
                <a:effectLst/>
                <a:latin typeface="Open Sans"/>
              </a:rPr>
              <a:t>Urdaneta</a:t>
            </a:r>
            <a:endParaRPr lang="en-GB" sz="900" dirty="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F41ACED-1497-48FC-BA7E-7B7D6565E512}"/>
              </a:ext>
            </a:extLst>
          </p:cNvPr>
          <p:cNvSpPr/>
          <p:nvPr/>
        </p:nvSpPr>
        <p:spPr>
          <a:xfrm>
            <a:off x="4067201" y="5413755"/>
            <a:ext cx="1008609"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a:t>
            </a:r>
            <a:r>
              <a:rPr lang="en-GB" sz="900" b="0" i="0" dirty="0">
                <a:solidFill>
                  <a:srgbClr val="121212"/>
                </a:solidFill>
                <a:effectLst/>
                <a:latin typeface="Open Sans"/>
              </a:rPr>
              <a:t>U4A2612</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pic>
        <p:nvPicPr>
          <p:cNvPr id="4" name="Picture 3" descr="A group of people standing in front of a television&#10;&#10;Description automatically generated">
            <a:extLst>
              <a:ext uri="{FF2B5EF4-FFF2-40B4-BE49-F238E27FC236}">
                <a16:creationId xmlns:a16="http://schemas.microsoft.com/office/drawing/2014/main" id="{D879F6B2-7117-47B1-BA75-7BD71573D8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000" y="3079458"/>
            <a:ext cx="3428275" cy="2287748"/>
          </a:xfrm>
          <a:prstGeom prst="rect">
            <a:avLst/>
          </a:prstGeom>
        </p:spPr>
      </p:pic>
      <p:pic>
        <p:nvPicPr>
          <p:cNvPr id="10" name="Picture 9" descr="A group of people standing in front of a window&#10;&#10;Description automatically generated">
            <a:extLst>
              <a:ext uri="{FF2B5EF4-FFF2-40B4-BE49-F238E27FC236}">
                <a16:creationId xmlns:a16="http://schemas.microsoft.com/office/drawing/2014/main" id="{439CAE93-4833-43CA-AEF0-6DBB3FB08C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22056" y="3073133"/>
            <a:ext cx="3428275" cy="2285516"/>
          </a:xfrm>
          <a:prstGeom prst="rect">
            <a:avLst/>
          </a:prstGeom>
        </p:spPr>
      </p:pic>
      <p:pic>
        <p:nvPicPr>
          <p:cNvPr id="16" name="Picture 15" descr="A picture containing person, indoor, computer, table&#10;&#10;Description automatically generated">
            <a:extLst>
              <a:ext uri="{FF2B5EF4-FFF2-40B4-BE49-F238E27FC236}">
                <a16:creationId xmlns:a16="http://schemas.microsoft.com/office/drawing/2014/main" id="{534DC7C4-7479-4D16-B1DF-AE6CFD6BCC5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25883" y="3026579"/>
            <a:ext cx="3428274" cy="2285516"/>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13</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498675" y="2207975"/>
            <a:ext cx="5350894" cy="3378311"/>
          </a:xfrm>
        </p:spPr>
        <p:txBody>
          <a:bodyPr>
            <a:normAutofit/>
          </a:bodyPr>
          <a:lstStyle/>
          <a:p>
            <a:pPr marL="0" indent="0">
              <a:buNone/>
            </a:pPr>
            <a:r>
              <a:rPr lang="en-GB" sz="3200" b="1" dirty="0"/>
              <a:t>Article 13 - </a:t>
            </a:r>
            <a:r>
              <a:rPr lang="en-GB" b="1" dirty="0"/>
              <a:t>Every child must be free to express their thoughts and opinions and to access all kinds of information, if it is within the law.</a:t>
            </a:r>
            <a:endParaRPr lang="en-GB" dirty="0"/>
          </a:p>
          <a:p>
            <a:pPr marL="0" indent="0">
              <a:buNone/>
            </a:pPr>
            <a:endParaRPr lang="en-US" sz="3200" dirty="0">
              <a:latin typeface="Arial"/>
              <a:cs typeface="Arial"/>
            </a:endParaRPr>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16449" y="1820447"/>
            <a:ext cx="5641475" cy="1494253"/>
          </a:xfrm>
        </p:spPr>
        <p:txBody>
          <a:bodyPr>
            <a:normAutofit/>
          </a:bodyPr>
          <a:lstStyle/>
          <a:p>
            <a:pPr marL="0" indent="0">
              <a:buNone/>
            </a:pPr>
            <a:r>
              <a:rPr lang="en-GB" sz="1500" dirty="0">
                <a:latin typeface="Arial" panose="020B0604020202020204" pitchFamily="34" charset="0"/>
                <a:cs typeface="Arial" panose="020B0604020202020204" pitchFamily="34" charset="0"/>
              </a:rPr>
              <a:t>Gerry introduces Article 13 –  Sharing Thoughts Freely</a:t>
            </a:r>
          </a:p>
          <a:p>
            <a:pPr marL="0" indent="0">
              <a:buNone/>
            </a:pPr>
            <a:endParaRPr lang="en-GB" dirty="0"/>
          </a:p>
        </p:txBody>
      </p:sp>
      <p:sp>
        <p:nvSpPr>
          <p:cNvPr id="7" name="Text Placeholder 3">
            <a:extLst>
              <a:ext uri="{FF2B5EF4-FFF2-40B4-BE49-F238E27FC236}">
                <a16:creationId xmlns:a16="http://schemas.microsoft.com/office/drawing/2014/main" id="{A6C34B69-797F-49B2-A22D-70DA2B3E791C}"/>
              </a:ext>
            </a:extLst>
          </p:cNvPr>
          <p:cNvSpPr txBox="1">
            <a:spLocks/>
          </p:cNvSpPr>
          <p:nvPr/>
        </p:nvSpPr>
        <p:spPr>
          <a:xfrm>
            <a:off x="711358" y="5850244"/>
            <a:ext cx="5351463" cy="38752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5"/>
              </a:rPr>
              <a:t>Watch Gerry on YouTube</a:t>
            </a:r>
            <a:endParaRPr lang="en-GB" dirty="0"/>
          </a:p>
        </p:txBody>
      </p:sp>
      <p:pic>
        <p:nvPicPr>
          <p:cNvPr id="5" name="Graphic 4">
            <a:extLst>
              <a:ext uri="{FF2B5EF4-FFF2-40B4-BE49-F238E27FC236}">
                <a16:creationId xmlns:a16="http://schemas.microsoft.com/office/drawing/2014/main" id="{C7391488-C5C0-4D9A-AB37-E36701C16C43}"/>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10492966" y="170420"/>
            <a:ext cx="1356603" cy="1808804"/>
          </a:xfrm>
          <a:prstGeom prst="rect">
            <a:avLst/>
          </a:prstGeom>
        </p:spPr>
      </p:pic>
      <p:pic>
        <p:nvPicPr>
          <p:cNvPr id="6" name="Article 13 Video">
            <a:hlinkClick r:id="" action="ppaction://media"/>
            <a:extLst>
              <a:ext uri="{FF2B5EF4-FFF2-40B4-BE49-F238E27FC236}">
                <a16:creationId xmlns:a16="http://schemas.microsoft.com/office/drawing/2014/main" id="{8D8EC2E3-4E27-41BE-B456-9FB9B5F5C06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11358" y="2216012"/>
            <a:ext cx="5576575" cy="3136823"/>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3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374534" y="5193127"/>
            <a:ext cx="4582910" cy="2363820"/>
          </a:xfrm>
        </p:spPr>
        <p:txBody>
          <a:bodyPr>
            <a:normAutofit/>
          </a:bodyPr>
          <a:lstStyle/>
          <a:p>
            <a:pPr marL="0" indent="0">
              <a:buNone/>
            </a:pPr>
            <a:r>
              <a:rPr lang="en-GB" sz="2800" dirty="0">
                <a:latin typeface="Arial" panose="020B0604020202020204" pitchFamily="34" charset="0"/>
                <a:cs typeface="Arial" panose="020B0604020202020204" pitchFamily="34" charset="0"/>
              </a:rPr>
              <a:t>Note your ideas down and then compare your thoughts with the next slide. </a:t>
            </a:r>
            <a:r>
              <a:rPr lang="en-GB" dirty="0">
                <a:latin typeface="Arial" panose="020B0604020202020204" pitchFamily="34" charset="0"/>
                <a:cs typeface="Arial" panose="020B0604020202020204" pitchFamily="34" charset="0"/>
              </a:rPr>
              <a:t> </a:t>
            </a:r>
          </a:p>
        </p:txBody>
      </p:sp>
      <p:sp>
        <p:nvSpPr>
          <p:cNvPr id="4" name="Cloud 3">
            <a:extLst>
              <a:ext uri="{FF2B5EF4-FFF2-40B4-BE49-F238E27FC236}">
                <a16:creationId xmlns:a16="http://schemas.microsoft.com/office/drawing/2014/main" id="{7C7930D2-588D-40F6-B81E-9492B6FCBE41}"/>
              </a:ext>
            </a:extLst>
          </p:cNvPr>
          <p:cNvSpPr/>
          <p:nvPr/>
        </p:nvSpPr>
        <p:spPr>
          <a:xfrm>
            <a:off x="298368" y="1604513"/>
            <a:ext cx="5346871" cy="3901461"/>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4775738" y="4839765"/>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540362" y="5453846"/>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163484" y="5861404"/>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931656" y="2151617"/>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solidFill>
                  <a:srgbClr val="00B0F0"/>
                </a:solidFill>
                <a:latin typeface="Arial" panose="020B0604020202020204" pitchFamily="34" charset="0"/>
                <a:cs typeface="Arial" panose="020B0604020202020204" pitchFamily="34" charset="0"/>
              </a:rPr>
              <a:t>Article 13 says you have the right to express your thoughts and opinions.</a:t>
            </a:r>
          </a:p>
          <a:p>
            <a:pPr marL="0" indent="0" algn="ctr">
              <a:buNone/>
            </a:pPr>
            <a:r>
              <a:rPr lang="en-GB" sz="2400" dirty="0">
                <a:solidFill>
                  <a:srgbClr val="00B0F0"/>
                </a:solidFill>
                <a:latin typeface="Arial" panose="020B0604020202020204" pitchFamily="34" charset="0"/>
                <a:cs typeface="Arial" panose="020B0604020202020204" pitchFamily="34" charset="0"/>
              </a:rPr>
              <a:t>What does this mean? </a:t>
            </a:r>
          </a:p>
          <a:p>
            <a:pPr marL="0" indent="0" algn="ctr">
              <a:buNone/>
            </a:pPr>
            <a:r>
              <a:rPr lang="en-GB" sz="2400" dirty="0">
                <a:solidFill>
                  <a:srgbClr val="00B0F0"/>
                </a:solidFill>
                <a:latin typeface="Arial" panose="020B0604020202020204" pitchFamily="34" charset="0"/>
                <a:cs typeface="Arial" panose="020B0604020202020204" pitchFamily="34" charset="0"/>
              </a:rPr>
              <a:t>What do you need to do this?</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2309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Article 13</a:t>
            </a:r>
          </a:p>
        </p:txBody>
      </p:sp>
    </p:spTree>
    <p:extLst>
      <p:ext uri="{BB962C8B-B14F-4D97-AF65-F5344CB8AC3E}">
        <p14:creationId xmlns:p14="http://schemas.microsoft.com/office/powerpoint/2010/main" val="368489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7" y="1761479"/>
            <a:ext cx="10858500" cy="4092575"/>
          </a:xfrm>
        </p:spPr>
        <p:txBody>
          <a:bodyPr>
            <a:normAutofit fontScale="25000" lnSpcReduction="20000"/>
          </a:bodyPr>
          <a:lstStyle/>
          <a:p>
            <a:r>
              <a:rPr lang="en-GB" sz="6600" dirty="0">
                <a:latin typeface="Arial"/>
                <a:cs typeface="Arial"/>
              </a:rPr>
              <a:t>You can tell people what you think and how you feel. This includes sharing your own views, opinions and ideas on anything at all.</a:t>
            </a:r>
          </a:p>
          <a:p>
            <a:r>
              <a:rPr lang="en-GB" sz="6600" dirty="0">
                <a:latin typeface="Arial"/>
                <a:cs typeface="Arial"/>
              </a:rPr>
              <a:t>You can do this by speaking up, writing down your thoughts or drawing how you feel.</a:t>
            </a:r>
          </a:p>
          <a:p>
            <a:r>
              <a:rPr lang="en-GB" sz="6600" dirty="0">
                <a:latin typeface="Arial"/>
                <a:cs typeface="Arial"/>
              </a:rPr>
              <a:t>It is important that you do not harm other people with the things you say, or stop them enjoying their rights.</a:t>
            </a:r>
          </a:p>
          <a:p>
            <a:r>
              <a:rPr lang="en-GB" sz="6600" dirty="0">
                <a:latin typeface="Arial"/>
                <a:cs typeface="Arial"/>
              </a:rPr>
              <a:t>In school you can join pupil voice groups such as the Rights Group and the School or Pupil Council.</a:t>
            </a:r>
          </a:p>
          <a:p>
            <a:r>
              <a:rPr lang="en-GB" sz="6600" dirty="0">
                <a:latin typeface="Arial"/>
                <a:cs typeface="Arial"/>
              </a:rPr>
              <a:t>You can talk to your parents/carers, teachers, friends or other adults. They should all provide ways to support you to share your opinions.</a:t>
            </a:r>
          </a:p>
          <a:p>
            <a:r>
              <a:rPr lang="en-GB" sz="6600" dirty="0">
                <a:latin typeface="Arial"/>
                <a:cs typeface="Arial"/>
              </a:rPr>
              <a:t>You can look up information to help you find out something important to you, and to help you make your own decisions or decide on your own views. </a:t>
            </a:r>
          </a:p>
          <a:p>
            <a:endParaRPr lang="en-GB" sz="6600" dirty="0">
              <a:latin typeface="Arial"/>
              <a:cs typeface="Arial"/>
            </a:endParaRPr>
          </a:p>
          <a:p>
            <a:pPr marL="0" indent="0">
              <a:buNone/>
            </a:pPr>
            <a:r>
              <a:rPr lang="en-GB" sz="6600" dirty="0">
                <a:latin typeface="Arial"/>
                <a:cs typeface="Arial"/>
              </a:rPr>
              <a:t>What else did you think of?</a:t>
            </a:r>
          </a:p>
          <a:p>
            <a:pPr marL="0" indent="0">
              <a:buNone/>
            </a:pPr>
            <a:endParaRPr lang="en-GB" sz="6600" dirty="0">
              <a:latin typeface="Arial" panose="020B0604020202020204" pitchFamily="34" charset="0"/>
              <a:cs typeface="Arial" panose="020B0604020202020204" pitchFamily="34" charset="0"/>
            </a:endParaRPr>
          </a:p>
        </p:txBody>
      </p:sp>
      <p:sp>
        <p:nvSpPr>
          <p:cNvPr id="6" name="Title 2">
            <a:extLst>
              <a:ext uri="{FF2B5EF4-FFF2-40B4-BE49-F238E27FC236}">
                <a16:creationId xmlns:a16="http://schemas.microsoft.com/office/drawing/2014/main" id="{CEABA1AF-4490-4B2A-8360-37435A73A827}"/>
              </a:ext>
            </a:extLst>
          </p:cNvPr>
          <p:cNvSpPr>
            <a:spLocks noGrp="1"/>
          </p:cNvSpPr>
          <p:nvPr>
            <p:ph type="ctrTitle"/>
          </p:nvPr>
        </p:nvSpPr>
        <p:spPr>
          <a:xfrm>
            <a:off x="265739" y="86233"/>
            <a:ext cx="11247437" cy="876300"/>
          </a:xfrm>
        </p:spPr>
        <p:txBody>
          <a:bodyPr>
            <a:normAutofit/>
          </a:bodyPr>
          <a:lstStyle/>
          <a:p>
            <a:r>
              <a:rPr lang="en-GB" sz="4000" dirty="0"/>
              <a:t>How many of these did you get? </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753027"/>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160748"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6" name="Flowchart: Connector 5">
            <a:extLst>
              <a:ext uri="{FF2B5EF4-FFF2-40B4-BE49-F238E27FC236}">
                <a16:creationId xmlns:a16="http://schemas.microsoft.com/office/drawing/2014/main" id="{D7DD846F-6317-4063-9958-EA26DE647BE7}"/>
              </a:ext>
            </a:extLst>
          </p:cNvPr>
          <p:cNvSpPr/>
          <p:nvPr/>
        </p:nvSpPr>
        <p:spPr>
          <a:xfrm>
            <a:off x="6616556" y="102742"/>
            <a:ext cx="2451623" cy="246335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effectLst/>
              <a:uFill>
                <a:solidFill>
                  <a:srgbClr val="000000"/>
                </a:solidFill>
              </a:uFill>
              <a:latin typeface="Arial" panose="020B0604020202020204" pitchFamily="34" charset="0"/>
              <a:ea typeface="Arial Unicode MS"/>
              <a:cs typeface="Arial" panose="020B0604020202020204" pitchFamily="34" charset="0"/>
            </a:endParaRPr>
          </a:p>
          <a:p>
            <a:pPr algn="ctr"/>
            <a:r>
              <a:rPr lang="en-GB" sz="1400" dirty="0">
                <a:solidFill>
                  <a:srgbClr val="00AEEF"/>
                </a:solidFill>
                <a:effectLst/>
                <a:uFill>
                  <a:solidFill>
                    <a:srgbClr val="000000"/>
                  </a:solidFill>
                </a:uFill>
                <a:latin typeface="Arial" panose="020B0604020202020204" pitchFamily="34" charset="0"/>
                <a:ea typeface="Arial Unicode MS"/>
                <a:cs typeface="Arial" panose="020B0604020202020204" pitchFamily="34" charset="0"/>
              </a:rPr>
              <a:t>You have the right to express yourself. Can you find out about groups in school or your community that you can join to help you express yourself?</a:t>
            </a:r>
          </a:p>
          <a:p>
            <a:pPr algn="ctr"/>
            <a:endParaRPr lang="en-GB" sz="1400" dirty="0">
              <a:solidFill>
                <a:srgbClr val="00B0F0"/>
              </a:solidFill>
              <a:latin typeface="Arial" panose="020B0604020202020204" pitchFamily="34" charset="0"/>
              <a:cs typeface="Arial" panose="020B0604020202020204" pitchFamily="34" charset="0"/>
            </a:endParaRPr>
          </a:p>
        </p:txBody>
      </p:sp>
      <p:sp>
        <p:nvSpPr>
          <p:cNvPr id="4" name="Flowchart: Connector 3">
            <a:extLst>
              <a:ext uri="{FF2B5EF4-FFF2-40B4-BE49-F238E27FC236}">
                <a16:creationId xmlns:a16="http://schemas.microsoft.com/office/drawing/2014/main" id="{12344ADB-D36F-4D80-9BCA-B70963C4AFB5}"/>
              </a:ext>
            </a:extLst>
          </p:cNvPr>
          <p:cNvSpPr/>
          <p:nvPr/>
        </p:nvSpPr>
        <p:spPr>
          <a:xfrm>
            <a:off x="5625220" y="3739793"/>
            <a:ext cx="3029558" cy="2884484"/>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effectLst/>
              <a:uFill>
                <a:solidFill>
                  <a:srgbClr val="000000"/>
                </a:solidFill>
              </a:uFill>
              <a:latin typeface="Arial" panose="020B0604020202020204" pitchFamily="34" charset="0"/>
              <a:ea typeface="Arial Unicode MS"/>
              <a:cs typeface="Arial" panose="020B0604020202020204" pitchFamily="34" charset="0"/>
            </a:endParaRPr>
          </a:p>
          <a:p>
            <a:pPr algn="ctr"/>
            <a:r>
              <a:rPr lang="en-GB" sz="1400" dirty="0">
                <a:solidFill>
                  <a:srgbClr val="00AEEF"/>
                </a:solidFill>
                <a:effectLst/>
                <a:uFill>
                  <a:solidFill>
                    <a:srgbClr val="000000"/>
                  </a:solidFill>
                </a:uFill>
                <a:latin typeface="Arial" panose="020B0604020202020204" pitchFamily="34" charset="0"/>
                <a:ea typeface="Arial Unicode MS"/>
                <a:cs typeface="Arial" panose="020B0604020202020204" pitchFamily="34" charset="0"/>
              </a:rPr>
              <a:t>You have the right to access information as long as it is within the law. Why are there age limits on things, like films or social media, which you can access? </a:t>
            </a:r>
            <a:r>
              <a:rPr lang="en-GB" sz="1400" dirty="0">
                <a:solidFill>
                  <a:srgbClr val="00AEEF"/>
                </a:solidFill>
                <a:uFill>
                  <a:solidFill>
                    <a:srgbClr val="000000"/>
                  </a:solidFill>
                </a:uFill>
                <a:latin typeface="Arial" panose="020B0604020202020204" pitchFamily="34" charset="0"/>
                <a:ea typeface="Arial Unicode MS"/>
                <a:cs typeface="Arial" panose="020B0604020202020204" pitchFamily="34" charset="0"/>
                <a:hlinkClick r:id="rId4"/>
              </a:rPr>
              <a:t>Watch this video</a:t>
            </a:r>
            <a:r>
              <a:rPr lang="en-GB" sz="1400" dirty="0">
                <a:solidFill>
                  <a:srgbClr val="00AEEF"/>
                </a:solidFill>
                <a:uFill>
                  <a:solidFill>
                    <a:srgbClr val="000000"/>
                  </a:solidFill>
                </a:uFill>
                <a:latin typeface="Arial" panose="020B0604020202020204" pitchFamily="34" charset="0"/>
                <a:ea typeface="Arial Unicode MS"/>
                <a:cs typeface="Arial" panose="020B0604020202020204" pitchFamily="34" charset="0"/>
              </a:rPr>
              <a:t> and talk to your class about how you stay safe online. </a:t>
            </a:r>
            <a:endParaRPr lang="en-GB" sz="1400" dirty="0">
              <a:solidFill>
                <a:srgbClr val="00B0F0"/>
              </a:solidFill>
              <a:latin typeface="Arial" panose="020B0604020202020204" pitchFamily="34" charset="0"/>
              <a:cs typeface="Arial" panose="020B0604020202020204" pitchFamily="34" charset="0"/>
            </a:endParaRPr>
          </a:p>
        </p:txBody>
      </p:sp>
      <p:pic>
        <p:nvPicPr>
          <p:cNvPr id="5" name="Online Media 4" title="Tips for staying safe online | CBBC">
            <a:hlinkClick r:id="" action="ppaction://media"/>
            <a:extLst>
              <a:ext uri="{FF2B5EF4-FFF2-40B4-BE49-F238E27FC236}">
                <a16:creationId xmlns:a16="http://schemas.microsoft.com/office/drawing/2014/main" id="{F278E225-52AC-4A98-AD27-65A2B33F0078}"/>
              </a:ext>
            </a:extLst>
          </p:cNvPr>
          <p:cNvPicPr>
            <a:picLocks noRot="1" noChangeAspect="1"/>
          </p:cNvPicPr>
          <p:nvPr>
            <a:videoFile r:link="rId1"/>
          </p:nvPr>
        </p:nvPicPr>
        <p:blipFill>
          <a:blip r:embed="rId5"/>
          <a:stretch>
            <a:fillRect/>
          </a:stretch>
        </p:blipFill>
        <p:spPr>
          <a:xfrm>
            <a:off x="8536217" y="4536166"/>
            <a:ext cx="3495035" cy="1965957"/>
          </a:xfrm>
          <a:prstGeom prst="rect">
            <a:avLst/>
          </a:prstGeom>
        </p:spPr>
      </p:pic>
      <p:sp>
        <p:nvSpPr>
          <p:cNvPr id="7" name="Flowchart: Connector 6">
            <a:extLst>
              <a:ext uri="{FF2B5EF4-FFF2-40B4-BE49-F238E27FC236}">
                <a16:creationId xmlns:a16="http://schemas.microsoft.com/office/drawing/2014/main" id="{F85AACA8-FFC1-4BE2-B074-185FA76A5144}"/>
              </a:ext>
            </a:extLst>
          </p:cNvPr>
          <p:cNvSpPr/>
          <p:nvPr/>
        </p:nvSpPr>
        <p:spPr>
          <a:xfrm>
            <a:off x="9068180" y="1674688"/>
            <a:ext cx="2631549" cy="246335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effectLst/>
              <a:uFill>
                <a:solidFill>
                  <a:srgbClr val="000000"/>
                </a:solidFill>
              </a:uFill>
              <a:latin typeface="Arial" panose="020B0604020202020204" pitchFamily="34" charset="0"/>
              <a:ea typeface="Arial Unicode MS"/>
              <a:cs typeface="Arial" panose="020B0604020202020204" pitchFamily="34" charset="0"/>
            </a:endParaRPr>
          </a:p>
          <a:p>
            <a:pPr algn="ctr"/>
            <a:r>
              <a:rPr lang="en-GB" sz="1400" dirty="0">
                <a:solidFill>
                  <a:srgbClr val="00AEEF"/>
                </a:solidFill>
                <a:effectLst/>
                <a:uFill>
                  <a:solidFill>
                    <a:srgbClr val="000000"/>
                  </a:solidFill>
                </a:uFill>
                <a:latin typeface="Arial" panose="020B0604020202020204" pitchFamily="34" charset="0"/>
                <a:ea typeface="Arial Unicode MS"/>
                <a:cs typeface="Arial" panose="020B0604020202020204" pitchFamily="34" charset="0"/>
              </a:rPr>
              <a:t>How do you like to express yourself? Create some art, write a story, poetry or make up a song or dance, or draw a poster to show what it’s like to be you!</a:t>
            </a:r>
          </a:p>
          <a:p>
            <a:pPr algn="ctr"/>
            <a:endParaRPr lang="en-GB" sz="1400" dirty="0">
              <a:solidFill>
                <a:srgbClr val="00B0F0"/>
              </a:solidFill>
              <a:latin typeface="Arial" panose="020B0604020202020204" pitchFamily="34" charset="0"/>
              <a:cs typeface="Arial" panose="020B0604020202020204" pitchFamily="34" charset="0"/>
            </a:endParaRPr>
          </a:p>
        </p:txBody>
      </p:sp>
      <p:pic>
        <p:nvPicPr>
          <p:cNvPr id="8" name="Graphic 7">
            <a:extLst>
              <a:ext uri="{FF2B5EF4-FFF2-40B4-BE49-F238E27FC236}">
                <a16:creationId xmlns:a16="http://schemas.microsoft.com/office/drawing/2014/main" id="{A04DE7D5-EE8D-42BF-B950-66FA084F6CA6}"/>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360000" y="3206974"/>
            <a:ext cx="1721307" cy="2295076"/>
          </a:xfrm>
          <a:prstGeom prst="rect">
            <a:avLst/>
          </a:prstGeom>
        </p:spPr>
      </p:pic>
      <p:sp>
        <p:nvSpPr>
          <p:cNvPr id="9" name="Flowchart: Connector 8">
            <a:extLst>
              <a:ext uri="{FF2B5EF4-FFF2-40B4-BE49-F238E27FC236}">
                <a16:creationId xmlns:a16="http://schemas.microsoft.com/office/drawing/2014/main" id="{8EF51BE8-C430-4EAB-91F4-00EEDCD7D772}"/>
              </a:ext>
            </a:extLst>
          </p:cNvPr>
          <p:cNvSpPr/>
          <p:nvPr/>
        </p:nvSpPr>
        <p:spPr>
          <a:xfrm>
            <a:off x="3705558" y="1505718"/>
            <a:ext cx="2766007" cy="2747783"/>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effectLst/>
              <a:uFill>
                <a:solidFill>
                  <a:srgbClr val="000000"/>
                </a:solidFill>
              </a:uFill>
              <a:latin typeface="Arial" panose="020B0604020202020204" pitchFamily="34" charset="0"/>
              <a:ea typeface="Arial Unicode MS"/>
              <a:cs typeface="Arial" panose="020B0604020202020204" pitchFamily="34" charset="0"/>
            </a:endParaRPr>
          </a:p>
          <a:p>
            <a:pPr algn="ctr"/>
            <a:r>
              <a:rPr lang="en-GB" sz="1400" dirty="0">
                <a:solidFill>
                  <a:srgbClr val="00AEEF"/>
                </a:solidFill>
                <a:latin typeface="Arial" panose="020B0604020202020204" pitchFamily="34" charset="0"/>
                <a:cs typeface="Arial" panose="020B0604020202020204" pitchFamily="34" charset="0"/>
              </a:rPr>
              <a:t>Do you remember looking at Article 12 about children’s views being taken as seriously as adults? Can you explain to your </a:t>
            </a:r>
          </a:p>
          <a:p>
            <a:pPr algn="ctr"/>
            <a:r>
              <a:rPr lang="en-GB" sz="1400" dirty="0">
                <a:solidFill>
                  <a:srgbClr val="00AEEF"/>
                </a:solidFill>
                <a:latin typeface="Arial" panose="020B0604020202020204" pitchFamily="34" charset="0"/>
                <a:cs typeface="Arial" panose="020B0604020202020204" pitchFamily="34" charset="0"/>
              </a:rPr>
              <a:t>friends or teachers how Articles 12 and 13 support each other?</a:t>
            </a:r>
            <a:endParaRPr lang="en-GB" sz="1400" dirty="0">
              <a:solidFill>
                <a:srgbClr val="00AEEF"/>
              </a:solidFill>
              <a:effectLst/>
              <a:uFill>
                <a:solidFill>
                  <a:srgbClr val="000000"/>
                </a:solidFill>
              </a:uFill>
              <a:latin typeface="Arial" panose="020B0604020202020204" pitchFamily="34" charset="0"/>
              <a:ea typeface="Arial Unicode MS"/>
              <a:cs typeface="Arial" panose="020B0604020202020204" pitchFamily="34" charset="0"/>
            </a:endParaRPr>
          </a:p>
          <a:p>
            <a:pPr algn="ctr"/>
            <a:endParaRPr lang="en-GB" sz="1400" dirty="0">
              <a:solidFill>
                <a:srgbClr val="00B0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103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4" name="Flowchart: Connector 3">
            <a:extLst>
              <a:ext uri="{FF2B5EF4-FFF2-40B4-BE49-F238E27FC236}">
                <a16:creationId xmlns:a16="http://schemas.microsoft.com/office/drawing/2014/main" id="{AE88AD20-B37E-4A11-8BAF-C094DD0EAEFD}"/>
              </a:ext>
            </a:extLst>
          </p:cNvPr>
          <p:cNvSpPr/>
          <p:nvPr/>
        </p:nvSpPr>
        <p:spPr>
          <a:xfrm>
            <a:off x="1666768" y="1226790"/>
            <a:ext cx="3385028" cy="324355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During lockdown, if you weren’t able to go into school or go to clubs and attend activities that interest you, what did you do to express yourself? Did you draw, write a story, or make up a game? How did you keep in touch with your friends and family? Talk about it in your class.</a:t>
            </a:r>
          </a:p>
        </p:txBody>
      </p:sp>
      <p:sp>
        <p:nvSpPr>
          <p:cNvPr id="7" name="Flowchart: Connector 6">
            <a:extLst>
              <a:ext uri="{FF2B5EF4-FFF2-40B4-BE49-F238E27FC236}">
                <a16:creationId xmlns:a16="http://schemas.microsoft.com/office/drawing/2014/main" id="{41D727FE-65C6-492A-919E-4B583D2ECF5E}"/>
              </a:ext>
            </a:extLst>
          </p:cNvPr>
          <p:cNvSpPr/>
          <p:nvPr/>
        </p:nvSpPr>
        <p:spPr>
          <a:xfrm>
            <a:off x="9277565" y="139498"/>
            <a:ext cx="2730090" cy="259406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We are all special. What makes you special? Talk about a favourite song, movie, game or sport that interests you. Share your story with a friend.</a:t>
            </a:r>
          </a:p>
        </p:txBody>
      </p:sp>
      <p:sp>
        <p:nvSpPr>
          <p:cNvPr id="9" name="Flowchart: Connector 8">
            <a:extLst>
              <a:ext uri="{FF2B5EF4-FFF2-40B4-BE49-F238E27FC236}">
                <a16:creationId xmlns:a16="http://schemas.microsoft.com/office/drawing/2014/main" id="{86982F7A-88D2-4E72-A523-0A6DD550B39D}"/>
              </a:ext>
            </a:extLst>
          </p:cNvPr>
          <p:cNvSpPr/>
          <p:nvPr/>
        </p:nvSpPr>
        <p:spPr>
          <a:xfrm>
            <a:off x="6469631" y="1877231"/>
            <a:ext cx="3546808" cy="3544583"/>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Can you think of a someone famous who uses their freedom of expression to be heard? </a:t>
            </a:r>
            <a:r>
              <a:rPr lang="en-GB" sz="1400" dirty="0">
                <a:solidFill>
                  <a:srgbClr val="00B0F0"/>
                </a:solidFill>
                <a:latin typeface="Arial" panose="020B0604020202020204" pitchFamily="34" charset="0"/>
                <a:cs typeface="Arial" panose="020B0604020202020204" pitchFamily="34" charset="0"/>
                <a:hlinkClick r:id="rId4"/>
              </a:rPr>
              <a:t>Watch this video</a:t>
            </a:r>
            <a:r>
              <a:rPr lang="en-GB" sz="1400" dirty="0">
                <a:solidFill>
                  <a:srgbClr val="00B0F0"/>
                </a:solidFill>
                <a:latin typeface="Arial" panose="020B0604020202020204" pitchFamily="34" charset="0"/>
                <a:cs typeface="Arial" panose="020B0604020202020204" pitchFamily="34" charset="0"/>
              </a:rPr>
              <a:t> of Greta Thunberg addressing adults at COP24 for inspiration. Is there anything that you feel very strongly about? How do you express your thoughts about this issue. How could you share your views in school.</a:t>
            </a:r>
          </a:p>
        </p:txBody>
      </p:sp>
      <p:pic>
        <p:nvPicPr>
          <p:cNvPr id="18" name="Online Media 17" title="Greta Thunberg full speech at UN Climate Change COP24 Conference">
            <a:hlinkClick r:id="" action="ppaction://media"/>
            <a:extLst>
              <a:ext uri="{FF2B5EF4-FFF2-40B4-BE49-F238E27FC236}">
                <a16:creationId xmlns:a16="http://schemas.microsoft.com/office/drawing/2014/main" id="{C4579CB9-19B2-4E2D-AC20-E7BF3AE36CAB}"/>
              </a:ext>
            </a:extLst>
          </p:cNvPr>
          <p:cNvPicPr>
            <a:picLocks noRot="1" noChangeAspect="1"/>
          </p:cNvPicPr>
          <p:nvPr>
            <a:videoFile r:link="rId1"/>
          </p:nvPr>
        </p:nvPicPr>
        <p:blipFill>
          <a:blip r:embed="rId5"/>
          <a:stretch>
            <a:fillRect/>
          </a:stretch>
        </p:blipFill>
        <p:spPr>
          <a:xfrm>
            <a:off x="8813213" y="5007344"/>
            <a:ext cx="3048000" cy="1714500"/>
          </a:xfrm>
          <a:prstGeom prst="rect">
            <a:avLst/>
          </a:prstGeom>
        </p:spPr>
      </p:pic>
      <p:sp>
        <p:nvSpPr>
          <p:cNvPr id="20" name="Flowchart: Connector 19">
            <a:extLst>
              <a:ext uri="{FF2B5EF4-FFF2-40B4-BE49-F238E27FC236}">
                <a16:creationId xmlns:a16="http://schemas.microsoft.com/office/drawing/2014/main" id="{218DF4D1-1BC4-4B98-8647-C75E0326FDE0}"/>
              </a:ext>
            </a:extLst>
          </p:cNvPr>
          <p:cNvSpPr/>
          <p:nvPr/>
        </p:nvSpPr>
        <p:spPr>
          <a:xfrm>
            <a:off x="380360" y="4270985"/>
            <a:ext cx="2455307" cy="2360222"/>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Can you think of a time when someone sharing their opinions could be harmful or upsetting to others? What would you do about this?</a:t>
            </a:r>
          </a:p>
        </p:txBody>
      </p:sp>
      <p:sp>
        <p:nvSpPr>
          <p:cNvPr id="2" name="Flowchart: Connector 1">
            <a:extLst>
              <a:ext uri="{FF2B5EF4-FFF2-40B4-BE49-F238E27FC236}">
                <a16:creationId xmlns:a16="http://schemas.microsoft.com/office/drawing/2014/main" id="{D3FFBD6F-57B1-4559-8D6D-43220031839B}"/>
              </a:ext>
            </a:extLst>
          </p:cNvPr>
          <p:cNvSpPr/>
          <p:nvPr/>
        </p:nvSpPr>
        <p:spPr>
          <a:xfrm>
            <a:off x="3920757" y="4047083"/>
            <a:ext cx="2591046" cy="2584124"/>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Imagine you had a 5 minute radio interview to talk about something that is important to you. What would you say? Pair up with a friend and interview one another.</a:t>
            </a:r>
          </a:p>
        </p:txBody>
      </p:sp>
    </p:spTree>
    <p:extLst>
      <p:ext uri="{BB962C8B-B14F-4D97-AF65-F5344CB8AC3E}">
        <p14:creationId xmlns:p14="http://schemas.microsoft.com/office/powerpoint/2010/main" val="214148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a:xfrm>
            <a:off x="360000" y="242394"/>
            <a:ext cx="11247587" cy="877104"/>
          </a:xfrm>
        </p:spPr>
        <p:txBody>
          <a:bodyPr anchor="b">
            <a:normAutofit/>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3137" y="1735976"/>
            <a:ext cx="6394383" cy="3722957"/>
          </a:xfrm>
        </p:spPr>
        <p:txBody>
          <a:bodyPr>
            <a:normAutofit lnSpcReduction="10000"/>
          </a:bodyPr>
          <a:lstStyle/>
          <a:p>
            <a:pPr marL="0" indent="0">
              <a:buNone/>
            </a:pPr>
            <a:r>
              <a:rPr lang="en-GB" sz="1800" b="1" dirty="0"/>
              <a:t>Try to find somewhere peaceful and spend a few minutes being quiet and still … then think about these questions…</a:t>
            </a:r>
          </a:p>
          <a:p>
            <a:r>
              <a:rPr lang="en-GB" sz="1800" dirty="0">
                <a:effectLst/>
                <a:latin typeface="Arial" panose="020B0604020202020204" pitchFamily="34" charset="0"/>
                <a:ea typeface="Calibri" panose="020F0502020204030204" pitchFamily="34" charset="0"/>
              </a:rPr>
              <a:t>Think about all the amazing ways you can share your thoughts and opinions. How would you feel if you couldn’t do this?</a:t>
            </a:r>
          </a:p>
          <a:p>
            <a:r>
              <a:rPr lang="en-GB" sz="1800" dirty="0">
                <a:effectLst/>
                <a:latin typeface="Arial" panose="020B0604020202020204" pitchFamily="34" charset="0"/>
                <a:ea typeface="Calibri" panose="020F0502020204030204" pitchFamily="34" charset="0"/>
              </a:rPr>
              <a:t>Think about times when people say hurtful things. They are sharing their opinions. Why is it important to show respect to each other even when we disagree?</a:t>
            </a:r>
          </a:p>
          <a:p>
            <a:r>
              <a:rPr lang="en-GB" sz="1800" dirty="0">
                <a:effectLst/>
                <a:latin typeface="Arial" panose="020B0604020202020204" pitchFamily="34" charset="0"/>
                <a:ea typeface="Calibri" panose="020F0502020204030204" pitchFamily="34" charset="0"/>
              </a:rPr>
              <a:t>Accessing information can be done in lots of ways. How can you make sure what you find out is accurate? How can you make sure you keep safe? </a:t>
            </a:r>
          </a:p>
          <a:p>
            <a:pPr marL="0" indent="0">
              <a:buNone/>
            </a:pPr>
            <a:r>
              <a:rPr lang="en-GB" sz="1800" b="1" dirty="0"/>
              <a:t> </a:t>
            </a:r>
          </a:p>
          <a:p>
            <a:pPr marL="0" indent="0">
              <a:buNone/>
            </a:pPr>
            <a:endParaRPr lang="en-GB" sz="1800" dirty="0"/>
          </a:p>
        </p:txBody>
      </p:sp>
      <p:sp>
        <p:nvSpPr>
          <p:cNvPr id="8" name="Rectangle 7">
            <a:extLst>
              <a:ext uri="{FF2B5EF4-FFF2-40B4-BE49-F238E27FC236}">
                <a16:creationId xmlns:a16="http://schemas.microsoft.com/office/drawing/2014/main" id="{DCB833E4-6FBA-46FA-81DB-A9CD4240CAC9}"/>
              </a:ext>
            </a:extLst>
          </p:cNvPr>
          <p:cNvSpPr/>
          <p:nvPr/>
        </p:nvSpPr>
        <p:spPr>
          <a:xfrm>
            <a:off x="83775" y="6596556"/>
            <a:ext cx="838691" cy="230832"/>
          </a:xfrm>
          <a:prstGeom prst="rect">
            <a:avLst/>
          </a:prstGeom>
        </p:spPr>
        <p:txBody>
          <a:bodyPr wrap="none">
            <a:spAutoFit/>
          </a:bodyPr>
          <a:lstStyle/>
          <a:p>
            <a:r>
              <a:rPr lang="en-GB" sz="900" dirty="0" err="1">
                <a:solidFill>
                  <a:srgbClr val="121212"/>
                </a:solidFill>
                <a:latin typeface="Arial" panose="020B0604020202020204" pitchFamily="34" charset="0"/>
                <a:cs typeface="Arial" panose="020B0604020202020204" pitchFamily="34" charset="0"/>
              </a:rPr>
              <a:t>Uncief</a:t>
            </a:r>
            <a:r>
              <a:rPr lang="en-GB" sz="900" dirty="0">
                <a:solidFill>
                  <a:srgbClr val="121212"/>
                </a:solidFill>
                <a:latin typeface="Arial" panose="020B0604020202020204" pitchFamily="34" charset="0"/>
                <a:cs typeface="Arial" panose="020B0604020202020204" pitchFamily="34" charset="0"/>
              </a:rPr>
              <a:t>/Dawe</a:t>
            </a:r>
            <a:endParaRPr lang="en-GB" sz="900" dirty="0">
              <a:latin typeface="Arial" panose="020B0604020202020204" pitchFamily="34" charset="0"/>
              <a:cs typeface="Arial" panose="020B0604020202020204" pitchFamily="34" charset="0"/>
            </a:endParaRPr>
          </a:p>
        </p:txBody>
      </p:sp>
      <p:pic>
        <p:nvPicPr>
          <p:cNvPr id="5" name="Picture 4" descr="A group of people walking down the street&#10;&#10;Description automatically generated">
            <a:extLst>
              <a:ext uri="{FF2B5EF4-FFF2-40B4-BE49-F238E27FC236}">
                <a16:creationId xmlns:a16="http://schemas.microsoft.com/office/drawing/2014/main" id="{DA03B950-7BD3-4C9B-8267-9C36C70C13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7704" y="1735976"/>
            <a:ext cx="4819221" cy="3212011"/>
          </a:xfrm>
          <a:prstGeom prst="rect">
            <a:avLst/>
          </a:prstGeom>
        </p:spPr>
      </p:pic>
    </p:spTree>
    <p:extLst>
      <p:ext uri="{BB962C8B-B14F-4D97-AF65-F5344CB8AC3E}">
        <p14:creationId xmlns:p14="http://schemas.microsoft.com/office/powerpoint/2010/main" val="37685596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2879</TotalTime>
  <Words>1075</Words>
  <Application>Microsoft Office PowerPoint</Application>
  <PresentationFormat>Widescreen</PresentationFormat>
  <Paragraphs>96</Paragraphs>
  <Slides>11</Slides>
  <Notes>8</Notes>
  <HiddenSlides>0</HiddenSlides>
  <MMClips>3</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11</vt:i4>
      </vt:variant>
    </vt:vector>
  </HeadingPairs>
  <TitlesOfParts>
    <vt:vector size="23" baseType="lpstr">
      <vt:lpstr>Arial</vt:lpstr>
      <vt:lpstr>Arial Unicode MS</vt:lpstr>
      <vt:lpstr>Calibri</vt:lpstr>
      <vt:lpstr>Calibri Light</vt:lpstr>
      <vt:lpstr>Open Sans</vt:lpstr>
      <vt:lpstr>Univers</vt:lpstr>
      <vt:lpstr>Univers Next Pro</vt:lpstr>
      <vt:lpstr>Univers Next Pro Condensed</vt:lpstr>
      <vt:lpstr>Univers Next Pro Light</vt:lpstr>
      <vt:lpstr>Wingdings</vt:lpstr>
      <vt:lpstr>Office Theme</vt:lpstr>
      <vt:lpstr>Custom Design</vt:lpstr>
      <vt:lpstr>PowerPoint Presentation</vt:lpstr>
      <vt:lpstr>Contents</vt:lpstr>
      <vt:lpstr>Guess the article</vt:lpstr>
      <vt:lpstr>Introducing… Article 13</vt:lpstr>
      <vt:lpstr>  </vt:lpstr>
      <vt:lpstr>How many of these did you get? </vt:lpstr>
      <vt:lpstr>Activity Time</vt:lpstr>
      <vt:lpstr>Activity Time</vt:lpstr>
      <vt:lpstr>Reflection</vt:lpstr>
      <vt:lpstr>Extension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Bradey</dc:creator>
  <cp:lastModifiedBy>Phyldon</cp:lastModifiedBy>
  <cp:revision>195</cp:revision>
  <dcterms:created xsi:type="dcterms:W3CDTF">2020-06-15T08:25:39Z</dcterms:created>
  <dcterms:modified xsi:type="dcterms:W3CDTF">2020-10-07T14:41:37Z</dcterms:modified>
</cp:coreProperties>
</file>