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86" r:id="rId4"/>
    <p:sldId id="294" r:id="rId5"/>
    <p:sldId id="287" r:id="rId6"/>
    <p:sldId id="282" r:id="rId7"/>
    <p:sldId id="284" r:id="rId8"/>
    <p:sldId id="296" r:id="rId9"/>
    <p:sldId id="301" r:id="rId10"/>
    <p:sldId id="298" r:id="rId11"/>
    <p:sldId id="299"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2"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792" autoAdjust="0"/>
  </p:normalViewPr>
  <p:slideViewPr>
    <p:cSldViewPr snapToGrid="0">
      <p:cViewPr varScale="1">
        <p:scale>
          <a:sx n="64" d="100"/>
          <a:sy n="64" d="100"/>
        </p:scale>
        <p:origin x="78" y="16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07-Oct-20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07-Oct-20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21212"/>
                </a:solidFill>
                <a:effectLst/>
              </a:rPr>
              <a:t>On 28 April, children dance as UNICEF Goodwill Ambassador Orlando Bloom visits the centre for children's creativity in </a:t>
            </a:r>
            <a:r>
              <a:rPr lang="en-GB" dirty="0" err="1">
                <a:solidFill>
                  <a:srgbClr val="121212"/>
                </a:solidFill>
                <a:effectLst/>
              </a:rPr>
              <a:t>Svitlodarsk</a:t>
            </a:r>
            <a:r>
              <a:rPr lang="en-GB" dirty="0">
                <a:solidFill>
                  <a:srgbClr val="121212"/>
                </a:solidFill>
                <a:effectLst/>
              </a:rPr>
              <a:t>, eastern Ukraine. The centre specialises in informal education - like art classes and drama.</a:t>
            </a:r>
          </a:p>
          <a:p>
            <a:r>
              <a:rPr lang="en-GB" b="0" i="0" dirty="0">
                <a:solidFill>
                  <a:srgbClr val="000000"/>
                </a:solidFill>
                <a:effectLst/>
                <a:latin typeface="Open Sans"/>
              </a:rPr>
              <a:t/>
            </a:r>
            <a:br>
              <a:rPr lang="en-GB" b="0" i="0" dirty="0">
                <a:solidFill>
                  <a:srgbClr val="000000"/>
                </a:solidFill>
                <a:effectLst/>
                <a:latin typeface="Open Sans"/>
              </a:rPr>
            </a:br>
            <a:r>
              <a:rPr lang="en-GB" sz="1200" b="0" i="0" kern="1200" dirty="0">
                <a:solidFill>
                  <a:schemeClr val="tx1"/>
                </a:solidFill>
                <a:effectLst/>
                <a:latin typeface="+mn-lt"/>
                <a:ea typeface="+mn-ea"/>
                <a:cs typeface="+mn-cs"/>
              </a:rPr>
              <a:t>Unicef/</a:t>
            </a:r>
            <a:r>
              <a:rPr lang="en-GB" b="0" i="0" dirty="0">
                <a:solidFill>
                  <a:srgbClr val="121212"/>
                </a:solidFill>
                <a:effectLst/>
                <a:latin typeface="Open Sans"/>
              </a:rPr>
              <a:t>Georgiev</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Unicef/</a:t>
            </a:r>
            <a:r>
              <a:rPr lang="en-GB" sz="1200" dirty="0" err="1">
                <a:latin typeface="Arial" panose="020B0604020202020204" pitchFamily="34" charset="0"/>
                <a:cs typeface="Arial" panose="020B0604020202020204" pitchFamily="34" charset="0"/>
              </a:rPr>
              <a:t>Wilander</a:t>
            </a:r>
            <a:r>
              <a:rPr lang="en-GB" sz="1200" dirty="0">
                <a:latin typeface="Arial" panose="020B0604020202020204" pitchFamily="34" charset="0"/>
                <a:cs typeface="Arial" panose="020B0604020202020204" pitchFamily="34" charset="0"/>
              </a:rPr>
              <a:t> – </a:t>
            </a:r>
            <a:r>
              <a:rPr lang="en-GB" sz="1200" dirty="0" err="1">
                <a:latin typeface="Arial" panose="020B0604020202020204" pitchFamily="34" charset="0"/>
                <a:cs typeface="Arial" panose="020B0604020202020204" pitchFamily="34" charset="0"/>
              </a:rPr>
              <a:t>Andika</a:t>
            </a:r>
            <a:r>
              <a:rPr lang="en-GB" sz="1200" dirty="0">
                <a:latin typeface="Arial" panose="020B0604020202020204" pitchFamily="34" charset="0"/>
                <a:cs typeface="Arial" panose="020B0604020202020204" pitchFamily="34" charset="0"/>
              </a:rPr>
              <a:t>, 16 and </a:t>
            </a:r>
            <a:r>
              <a:rPr lang="en-GB" sz="1200" dirty="0" err="1">
                <a:latin typeface="Arial" panose="020B0604020202020204" pitchFamily="34" charset="0"/>
                <a:cs typeface="Arial" panose="020B0604020202020204" pitchFamily="34" charset="0"/>
              </a:rPr>
              <a:t>Sephia</a:t>
            </a:r>
            <a:r>
              <a:rPr lang="en-GB" sz="1200" dirty="0">
                <a:latin typeface="Arial" panose="020B0604020202020204" pitchFamily="34" charset="0"/>
                <a:cs typeface="Arial" panose="020B0604020202020204" pitchFamily="34" charset="0"/>
              </a:rPr>
              <a:t>, 13, engage in a </a:t>
            </a:r>
            <a:r>
              <a:rPr lang="en-GB" sz="1200" dirty="0" err="1">
                <a:latin typeface="Arial" panose="020B0604020202020204" pitchFamily="34" charset="0"/>
                <a:cs typeface="Arial" panose="020B0604020202020204" pitchFamily="34" charset="0"/>
              </a:rPr>
              <a:t>talkshow</a:t>
            </a:r>
            <a:r>
              <a:rPr lang="en-GB" sz="1200" dirty="0">
                <a:latin typeface="Arial" panose="020B0604020202020204" pitchFamily="34" charset="0"/>
                <a:cs typeface="Arial" panose="020B0604020202020204" pitchFamily="34" charset="0"/>
              </a:rPr>
              <a:t> on health knowledge during the COVID-19 pandemic in the media centre of the National Agency for Disaster Management in Indonesia, July 2020.</a:t>
            </a: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a:t>
            </a:r>
            <a:r>
              <a:rPr lang="en-GB" b="0" i="0" dirty="0">
                <a:solidFill>
                  <a:srgbClr val="121212"/>
                </a:solidFill>
                <a:effectLst/>
                <a:latin typeface="Open Sans"/>
              </a:rPr>
              <a:t>U4A2612 – October, 2019 UNICEF and the City of Cologne hosted the first international Child Friendly Cities Summit in Cologne, Germany. The last day of the event saw children and young people present Mayors a manifesto on child friendly cities.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21212"/>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21212"/>
                </a:solidFill>
                <a:effectLst/>
                <a:latin typeface="Open Sans"/>
              </a:rPr>
              <a:t>Unicef/Urdaneta – </a:t>
            </a:r>
            <a:r>
              <a:rPr lang="en-GB" b="0" i="0" dirty="0" err="1">
                <a:solidFill>
                  <a:srgbClr val="121212"/>
                </a:solidFill>
                <a:effectLst/>
                <a:latin typeface="Open Sans"/>
              </a:rPr>
              <a:t>Marelys</a:t>
            </a:r>
            <a:r>
              <a:rPr lang="en-GB" b="0" i="0" dirty="0">
                <a:solidFill>
                  <a:srgbClr val="121212"/>
                </a:solidFill>
                <a:effectLst/>
                <a:latin typeface="Open Sans"/>
              </a:rPr>
              <a:t>, 15, draws a self-portrait helping an old man during an art therapy activity in one of the protection centres supported by UNICEF in Bolívar state, July 2020.</a:t>
            </a: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973700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2332835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07/10/2020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07/10/2020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07/10/2020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07/10/2020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grass, child, little&#10;&#10;Description automatically generated">
            <a:extLst>
              <a:ext uri="{FF2B5EF4-FFF2-40B4-BE49-F238E27FC236}">
                <a16:creationId xmlns:a16="http://schemas.microsoft.com/office/drawing/2014/main" id="{62914B1B-1420-4FA5-B0B4-DCDA904DE5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7BFF382C-11CC-447B-915B-01E6930897C7}"/>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07/10/2020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07/10/2020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ScFgc_MoOas"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notesSlide" Target="../notesSlides/notesSlide6.xml"/><Relationship Id="rId7" Type="http://schemas.openxmlformats.org/officeDocument/2006/relationships/image" Target="../media/image37.jpeg"/><Relationship Id="rId2" Type="http://schemas.openxmlformats.org/officeDocument/2006/relationships/slideLayout" Target="../slideLayouts/slideLayout21.xml"/><Relationship Id="rId1" Type="http://schemas.openxmlformats.org/officeDocument/2006/relationships/video" Target="https://www.youtube.com/embed/geMOuJZ20Ic?feature=oembed" TargetMode="Externa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youtu.be/geMOuJZ20Ic"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video" Target="https://www.youtube.com/embed/ju_Ms8gSOb8?feature=oembed" TargetMode="External"/><Relationship Id="rId6" Type="http://schemas.openxmlformats.org/officeDocument/2006/relationships/hyperlink" Target="https://www.voicesofyouth.org/" TargetMode="External"/><Relationship Id="rId5" Type="http://schemas.openxmlformats.org/officeDocument/2006/relationships/image" Target="../media/image39.jpeg"/><Relationship Id="rId4" Type="http://schemas.openxmlformats.org/officeDocument/2006/relationships/hyperlink" Target="https://www.youtube.com/watch?v=ju_Ms8gSOb8&amp;feature=youtu.b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34220"/>
            <a:ext cx="3204850" cy="261610"/>
          </a:xfrm>
          <a:prstGeom prst="rect">
            <a:avLst/>
          </a:prstGeom>
        </p:spPr>
        <p:txBody>
          <a:bodyPr wrap="square">
            <a:spAutoFit/>
          </a:bodyPr>
          <a:lstStyle/>
          <a:p>
            <a:r>
              <a:rPr lang="en-GB" sz="1100" dirty="0">
                <a:solidFill>
                  <a:schemeClr val="bg1"/>
                </a:solidFill>
                <a:cs typeface="Arial" panose="020B0604020202020204" pitchFamily="34" charset="0"/>
              </a:rPr>
              <a:t>Unicef/</a:t>
            </a:r>
            <a:r>
              <a:rPr lang="en-GB" sz="1100" b="0" i="0" dirty="0">
                <a:solidFill>
                  <a:schemeClr val="bg1"/>
                </a:solidFill>
                <a:effectLst/>
              </a:rPr>
              <a:t>Georgiev</a:t>
            </a:r>
            <a:endParaRPr lang="en-GB" sz="1100" dirty="0">
              <a:solidFill>
                <a:schemeClr val="bg1"/>
              </a:solidFill>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a:bodyPr>
          <a:lstStyle/>
          <a:p>
            <a:pPr marL="108000" indent="0">
              <a:buNone/>
            </a:pPr>
            <a:r>
              <a:rPr lang="en-GB" sz="2400" dirty="0"/>
              <a:t>Your thoughts and opinions can make a big difference and you can campaign for change. </a:t>
            </a:r>
          </a:p>
          <a:p>
            <a:pPr marL="108000" indent="0">
              <a:buNone/>
            </a:pPr>
            <a:r>
              <a:rPr lang="en-GB" sz="2400" dirty="0"/>
              <a:t>Can you think about a time when children in your school have made a difference? </a:t>
            </a:r>
          </a:p>
          <a:p>
            <a:pPr marL="108000" indent="0">
              <a:buNone/>
            </a:pPr>
            <a:r>
              <a:rPr lang="en-GB" sz="2400" dirty="0"/>
              <a:t>What can you do to be heard and to feel included? </a:t>
            </a:r>
          </a:p>
          <a:p>
            <a:pPr marL="108000" indent="0">
              <a:buNone/>
            </a:pPr>
            <a:r>
              <a:rPr lang="en-GB" sz="2400" dirty="0"/>
              <a:t>You can find a summary of the whole Convention </a:t>
            </a:r>
            <a:r>
              <a:rPr lang="en-GB" sz="2400" dirty="0">
                <a:hlinkClick r:id="rId2"/>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smtClean="0"/>
              <a:t>Contents</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431999" y="1697100"/>
            <a:ext cx="11175587" cy="3722957"/>
          </a:xfrm>
        </p:spPr>
        <p:txBody>
          <a:bodyPr vert="horz" lIns="180000" tIns="180000" rIns="91440" bIns="72000" rtlCol="0" anchor="t">
            <a:normAutofit fontScale="92500" lnSpcReduction="20000"/>
          </a:bodyPr>
          <a:lstStyle/>
          <a:p>
            <a:pPr lvl="0"/>
            <a:r>
              <a:rPr lang="en-US" dirty="0" smtClean="0"/>
              <a:t>Slide </a:t>
            </a:r>
            <a:r>
              <a:rPr lang="en-US" dirty="0"/>
              <a:t>3 Guess the article - images as clues to identify the article</a:t>
            </a:r>
            <a:endParaRPr lang="en-GB" dirty="0"/>
          </a:p>
          <a:p>
            <a:pPr lvl="0"/>
            <a:r>
              <a:rPr lang="en-US" dirty="0"/>
              <a:t>Slide 4 Introducing the article</a:t>
            </a:r>
            <a:endParaRPr lang="en-GB" dirty="0"/>
          </a:p>
          <a:p>
            <a:pPr lvl="0"/>
            <a:r>
              <a:rPr lang="en-US" dirty="0"/>
              <a:t>Slide 5 Exploring Article 13 – the question</a:t>
            </a:r>
            <a:endParaRPr lang="en-GB" dirty="0"/>
          </a:p>
          <a:p>
            <a:pPr lvl="0"/>
            <a:r>
              <a:rPr lang="en-US" dirty="0"/>
              <a:t>Slide 6 Exploring Article 13 – the answers</a:t>
            </a:r>
          </a:p>
          <a:p>
            <a:pPr lvl="0"/>
            <a:r>
              <a:rPr lang="en-US" dirty="0"/>
              <a:t>Slide 7 &amp; </a:t>
            </a:r>
            <a:r>
              <a:rPr lang="en-US"/>
              <a:t>8 </a:t>
            </a:r>
            <a:r>
              <a:rPr lang="en-US" smtClean="0"/>
              <a:t>Activities</a:t>
            </a:r>
            <a:endParaRPr lang="en-GB" dirty="0"/>
          </a:p>
          <a:p>
            <a:pPr lvl="0"/>
            <a:r>
              <a:rPr lang="en-US" dirty="0" smtClean="0"/>
              <a:t>Slide 9 </a:t>
            </a:r>
            <a:r>
              <a:rPr lang="en-US" dirty="0"/>
              <a:t>Reflection</a:t>
            </a:r>
            <a:endParaRPr lang="en-GB" dirty="0"/>
          </a:p>
          <a:p>
            <a:pPr lvl="0"/>
            <a:r>
              <a:rPr lang="en-US" dirty="0"/>
              <a:t>Slide </a:t>
            </a:r>
            <a:r>
              <a:rPr lang="en-US" dirty="0" smtClean="0"/>
              <a:t>10 </a:t>
            </a:r>
            <a:r>
              <a:rPr lang="en-US" dirty="0"/>
              <a:t>Extension</a:t>
            </a:r>
            <a:endParaRPr lang="en-GB" dirty="0"/>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9" name="Rectangle 8">
            <a:extLst>
              <a:ext uri="{FF2B5EF4-FFF2-40B4-BE49-F238E27FC236}">
                <a16:creationId xmlns:a16="http://schemas.microsoft.com/office/drawing/2014/main" id="{CF4884E2-0186-41E3-AE32-BDD1C69265DE}"/>
              </a:ext>
            </a:extLst>
          </p:cNvPr>
          <p:cNvSpPr/>
          <p:nvPr/>
        </p:nvSpPr>
        <p:spPr>
          <a:xfrm>
            <a:off x="290370" y="5392735"/>
            <a:ext cx="1031051"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Wilander</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EBA0A2-E707-4431-BE69-BAFCF337868C}"/>
              </a:ext>
            </a:extLst>
          </p:cNvPr>
          <p:cNvSpPr/>
          <p:nvPr/>
        </p:nvSpPr>
        <p:spPr>
          <a:xfrm>
            <a:off x="7874140" y="5369124"/>
            <a:ext cx="1002197" cy="369332"/>
          </a:xfrm>
          <a:prstGeom prst="rect">
            <a:avLst/>
          </a:prstGeom>
        </p:spPr>
        <p:txBody>
          <a:bodyPr wrap="none">
            <a:spAutoFit/>
          </a:bodyPr>
          <a:lstStyle/>
          <a:p>
            <a:r>
              <a:rPr lang="en-GB" sz="900" dirty="0">
                <a:cs typeface="Arial" panose="020B0604020202020204" pitchFamily="34" charset="0"/>
              </a:rPr>
              <a:t>Unicef/</a:t>
            </a:r>
            <a:r>
              <a:rPr lang="en-GB" sz="900" b="0" i="0" dirty="0">
                <a:solidFill>
                  <a:srgbClr val="121212"/>
                </a:solidFill>
                <a:effectLst/>
                <a:latin typeface="Open Sans"/>
              </a:rPr>
              <a:t>Urdaneta</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F41ACED-1497-48FC-BA7E-7B7D6565E512}"/>
              </a:ext>
            </a:extLst>
          </p:cNvPr>
          <p:cNvSpPr/>
          <p:nvPr/>
        </p:nvSpPr>
        <p:spPr>
          <a:xfrm>
            <a:off x="4067201" y="5413755"/>
            <a:ext cx="1008609"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b="0" i="0" dirty="0">
                <a:solidFill>
                  <a:srgbClr val="121212"/>
                </a:solidFill>
                <a:effectLst/>
                <a:latin typeface="Open Sans"/>
              </a:rPr>
              <a:t>U4A2612</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4" name="Picture 3" descr="A group of people standing in front of a television&#10;&#10;Description automatically generated">
            <a:extLst>
              <a:ext uri="{FF2B5EF4-FFF2-40B4-BE49-F238E27FC236}">
                <a16:creationId xmlns:a16="http://schemas.microsoft.com/office/drawing/2014/main" id="{D879F6B2-7117-47B1-BA75-7BD71573D8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3079458"/>
            <a:ext cx="3428275" cy="2287748"/>
          </a:xfrm>
          <a:prstGeom prst="rect">
            <a:avLst/>
          </a:prstGeom>
        </p:spPr>
      </p:pic>
      <p:pic>
        <p:nvPicPr>
          <p:cNvPr id="10" name="Picture 9" descr="A group of people standing in front of a window&#10;&#10;Description automatically generated">
            <a:extLst>
              <a:ext uri="{FF2B5EF4-FFF2-40B4-BE49-F238E27FC236}">
                <a16:creationId xmlns:a16="http://schemas.microsoft.com/office/drawing/2014/main" id="{439CAE93-4833-43CA-AEF0-6DBB3FB08C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2056" y="3073133"/>
            <a:ext cx="3428275" cy="2285516"/>
          </a:xfrm>
          <a:prstGeom prst="rect">
            <a:avLst/>
          </a:prstGeom>
        </p:spPr>
      </p:pic>
      <p:pic>
        <p:nvPicPr>
          <p:cNvPr id="16" name="Picture 15" descr="A picture containing person, indoor, computer, table&#10;&#10;Description automatically generated">
            <a:extLst>
              <a:ext uri="{FF2B5EF4-FFF2-40B4-BE49-F238E27FC236}">
                <a16:creationId xmlns:a16="http://schemas.microsoft.com/office/drawing/2014/main" id="{534DC7C4-7479-4D16-B1DF-AE6CFD6BCC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5883" y="3026579"/>
            <a:ext cx="3428274" cy="2285516"/>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13</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a:bodyPr>
          <a:lstStyle/>
          <a:p>
            <a:pPr marL="0" indent="0">
              <a:buNone/>
            </a:pPr>
            <a:r>
              <a:rPr lang="en-GB" sz="3200" b="1" dirty="0"/>
              <a:t>Article 13 - </a:t>
            </a:r>
            <a:r>
              <a:rPr lang="en-GB" b="1" dirty="0"/>
              <a:t>Every child must be free to express their thoughts and opinions and to access all kinds of information, if it is within the law.</a:t>
            </a:r>
            <a:endParaRPr lang="en-GB" dirty="0"/>
          </a:p>
          <a:p>
            <a:pPr marL="0" indent="0">
              <a:buNone/>
            </a:pPr>
            <a:endParaRPr lang="en-US" sz="3200" dirty="0">
              <a:latin typeface="Arial"/>
              <a:cs typeface="Arial"/>
            </a:endParaRP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49" y="1820447"/>
            <a:ext cx="5641475" cy="1494253"/>
          </a:xfrm>
        </p:spPr>
        <p:txBody>
          <a:bodyPr>
            <a:normAutofit/>
          </a:bodyPr>
          <a:lstStyle/>
          <a:p>
            <a:pPr marL="0" indent="0">
              <a:buNone/>
            </a:pPr>
            <a:r>
              <a:rPr lang="en-GB" sz="1500" dirty="0">
                <a:latin typeface="Arial" panose="020B0604020202020204" pitchFamily="34" charset="0"/>
                <a:cs typeface="Arial" panose="020B0604020202020204" pitchFamily="34" charset="0"/>
              </a:rPr>
              <a:t>Gerry introduces Article 13 –  Sharing Thoughts Freely</a:t>
            </a:r>
          </a:p>
          <a:p>
            <a:pPr marL="0" indent="0">
              <a:buNone/>
            </a:pPr>
            <a:endParaRPr lang="en-GB"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711358" y="5850244"/>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Gerry on YouTube</a:t>
            </a:r>
            <a:endParaRPr lang="en-GB" dirty="0"/>
          </a:p>
        </p:txBody>
      </p:sp>
      <p:pic>
        <p:nvPicPr>
          <p:cNvPr id="5" name="Graphic 4">
            <a:extLst>
              <a:ext uri="{FF2B5EF4-FFF2-40B4-BE49-F238E27FC236}">
                <a16:creationId xmlns:a16="http://schemas.microsoft.com/office/drawing/2014/main" id="{C7391488-C5C0-4D9A-AB37-E36701C16C4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0492966" y="170420"/>
            <a:ext cx="1356603" cy="1808804"/>
          </a:xfrm>
          <a:prstGeom prst="rect">
            <a:avLst/>
          </a:prstGeom>
        </p:spPr>
      </p:pic>
      <p:pic>
        <p:nvPicPr>
          <p:cNvPr id="6" name="Article 13 Video">
            <a:hlinkClick r:id="" action="ppaction://media"/>
            <a:extLst>
              <a:ext uri="{FF2B5EF4-FFF2-40B4-BE49-F238E27FC236}">
                <a16:creationId xmlns:a16="http://schemas.microsoft.com/office/drawing/2014/main" id="{8D8EC2E3-4E27-41BE-B456-9FB9B5F5C06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11358" y="2216012"/>
            <a:ext cx="5576575" cy="3136823"/>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374534" y="5193127"/>
            <a:ext cx="4582910" cy="2363820"/>
          </a:xfrm>
        </p:spPr>
        <p:txBody>
          <a:bodyPr>
            <a:normAutofit/>
          </a:bodyPr>
          <a:lstStyle/>
          <a:p>
            <a:pPr marL="0" indent="0">
              <a:buNone/>
            </a:pPr>
            <a:r>
              <a:rPr lang="en-GB" sz="2800" dirty="0">
                <a:latin typeface="Arial" panose="020B0604020202020204" pitchFamily="34" charset="0"/>
                <a:cs typeface="Arial" panose="020B0604020202020204" pitchFamily="34" charset="0"/>
              </a:rPr>
              <a:t>Note your ideas down and then compare your thoughts with the next slide. </a:t>
            </a:r>
            <a:r>
              <a:rPr lang="en-GB" dirty="0">
                <a:latin typeface="Arial" panose="020B0604020202020204" pitchFamily="34" charset="0"/>
                <a:cs typeface="Arial" panose="020B0604020202020204" pitchFamily="34" charset="0"/>
              </a:rPr>
              <a:t>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931656" y="2151617"/>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Article 13 says you have the right to express your thoughts and opinions.</a:t>
            </a:r>
          </a:p>
          <a:p>
            <a:pPr marL="0" indent="0" algn="ctr">
              <a:buNone/>
            </a:pPr>
            <a:r>
              <a:rPr lang="en-GB" sz="2400" dirty="0">
                <a:solidFill>
                  <a:srgbClr val="00B0F0"/>
                </a:solidFill>
                <a:latin typeface="Arial" panose="020B0604020202020204" pitchFamily="34" charset="0"/>
                <a:cs typeface="Arial" panose="020B0604020202020204" pitchFamily="34" charset="0"/>
              </a:rPr>
              <a:t>What does this mean? </a:t>
            </a:r>
          </a:p>
          <a:p>
            <a:pPr marL="0" indent="0" algn="ctr">
              <a:buNone/>
            </a:pPr>
            <a:r>
              <a:rPr lang="en-GB" sz="2400" dirty="0">
                <a:solidFill>
                  <a:srgbClr val="00B0F0"/>
                </a:solidFill>
                <a:latin typeface="Arial" panose="020B0604020202020204" pitchFamily="34" charset="0"/>
                <a:cs typeface="Arial" panose="020B0604020202020204" pitchFamily="34" charset="0"/>
              </a:rPr>
              <a:t>What do you need to do this?</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13</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7" y="1761479"/>
            <a:ext cx="10858500" cy="4092575"/>
          </a:xfrm>
        </p:spPr>
        <p:txBody>
          <a:bodyPr>
            <a:normAutofit fontScale="25000" lnSpcReduction="20000"/>
          </a:bodyPr>
          <a:lstStyle/>
          <a:p>
            <a:r>
              <a:rPr lang="en-GB" sz="6600" dirty="0">
                <a:latin typeface="Arial"/>
                <a:cs typeface="Arial"/>
              </a:rPr>
              <a:t>You can tell people what you think and how you feel. This includes sharing your own views, opinions and ideas on anything at all.</a:t>
            </a:r>
          </a:p>
          <a:p>
            <a:r>
              <a:rPr lang="en-GB" sz="6600" dirty="0">
                <a:latin typeface="Arial"/>
                <a:cs typeface="Arial"/>
              </a:rPr>
              <a:t>You can do this by speaking up, writing down your thoughts or drawing how you feel.</a:t>
            </a:r>
          </a:p>
          <a:p>
            <a:r>
              <a:rPr lang="en-GB" sz="6600" dirty="0">
                <a:latin typeface="Arial"/>
                <a:cs typeface="Arial"/>
              </a:rPr>
              <a:t>It is important that you do not harm other people with the things you say, or stop them enjoying their rights.</a:t>
            </a:r>
          </a:p>
          <a:p>
            <a:r>
              <a:rPr lang="en-GB" sz="6600" dirty="0">
                <a:latin typeface="Arial"/>
                <a:cs typeface="Arial"/>
              </a:rPr>
              <a:t>In school you can join pupil voice groups such as the Rights Group and the School or Pupil Council.</a:t>
            </a:r>
          </a:p>
          <a:p>
            <a:r>
              <a:rPr lang="en-GB" sz="6600" dirty="0">
                <a:latin typeface="Arial"/>
                <a:cs typeface="Arial"/>
              </a:rPr>
              <a:t>You can talk to your parents/carers, teachers, friends or other adults. They should all provide ways to support you to share your opinions.</a:t>
            </a:r>
          </a:p>
          <a:p>
            <a:r>
              <a:rPr lang="en-GB" sz="6600" dirty="0">
                <a:latin typeface="Arial"/>
                <a:cs typeface="Arial"/>
              </a:rPr>
              <a:t>You can look up information to help you find out something important to you, and to help you make your own decisions or decide on your own views. </a:t>
            </a:r>
          </a:p>
          <a:p>
            <a:endParaRPr lang="en-GB" sz="6600" dirty="0">
              <a:latin typeface="Arial"/>
              <a:cs typeface="Arial"/>
            </a:endParaRPr>
          </a:p>
          <a:p>
            <a:pPr marL="0" indent="0">
              <a:buNone/>
            </a:pPr>
            <a:r>
              <a:rPr lang="en-GB" sz="6600" dirty="0">
                <a:latin typeface="Arial"/>
                <a:cs typeface="Arial"/>
              </a:rPr>
              <a:t>What else did you think of?</a:t>
            </a:r>
          </a:p>
          <a:p>
            <a:pPr marL="0" indent="0">
              <a:buNone/>
            </a:pPr>
            <a:endParaRPr lang="en-GB" sz="6600" dirty="0">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265739" y="86233"/>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4" name="Rectangle 3">
            <a:extLst>
              <a:ext uri="{FF2B5EF4-FFF2-40B4-BE49-F238E27FC236}">
                <a16:creationId xmlns:a16="http://schemas.microsoft.com/office/drawing/2014/main" id="{631EE841-E10B-4C43-B99B-DF3B9E06DDB2}"/>
              </a:ext>
            </a:extLst>
          </p:cNvPr>
          <p:cNvSpPr/>
          <p:nvPr/>
        </p:nvSpPr>
        <p:spPr>
          <a:xfrm>
            <a:off x="7351690" y="1897052"/>
            <a:ext cx="2109467" cy="174391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hlinkClick r:id="rId4"/>
              </a:rPr>
              <a:t>Watch this video</a:t>
            </a:r>
            <a:r>
              <a:rPr lang="en-GB" sz="1400" dirty="0">
                <a:solidFill>
                  <a:srgbClr val="00AEEF"/>
                </a:solidFill>
                <a:latin typeface="Arial" panose="020B0604020202020204" pitchFamily="34" charset="0"/>
                <a:cs typeface="Arial" panose="020B0604020202020204" pitchFamily="34" charset="0"/>
              </a:rPr>
              <a:t> from Amnesty International and talk about how it makes you feel.</a:t>
            </a:r>
          </a:p>
          <a:p>
            <a:pPr algn="ctr"/>
            <a:endParaRPr lang="en-GB" sz="1400" dirty="0">
              <a:solidFill>
                <a:srgbClr val="00AEEF"/>
              </a:solidFill>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3D16E920-81DD-4A38-8FF6-3E40D3BC316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225604" y="2623601"/>
            <a:ext cx="1834278" cy="2445704"/>
          </a:xfrm>
          <a:prstGeom prst="rect">
            <a:avLst/>
          </a:prstGeom>
        </p:spPr>
      </p:pic>
      <p:pic>
        <p:nvPicPr>
          <p:cNvPr id="12" name="Online Media 11" title="Freedom of Expression">
            <a:hlinkClick r:id="" action="ppaction://media"/>
            <a:extLst>
              <a:ext uri="{FF2B5EF4-FFF2-40B4-BE49-F238E27FC236}">
                <a16:creationId xmlns:a16="http://schemas.microsoft.com/office/drawing/2014/main" id="{1710CA88-D45B-45D2-8A2D-E4778D069E4C}"/>
              </a:ext>
            </a:extLst>
          </p:cNvPr>
          <p:cNvPicPr>
            <a:picLocks noRot="1" noChangeAspect="1"/>
          </p:cNvPicPr>
          <p:nvPr>
            <a:videoFile r:link="rId1"/>
          </p:nvPr>
        </p:nvPicPr>
        <p:blipFill>
          <a:blip r:embed="rId7"/>
          <a:stretch>
            <a:fillRect/>
          </a:stretch>
        </p:blipFill>
        <p:spPr>
          <a:xfrm>
            <a:off x="8357089" y="267118"/>
            <a:ext cx="3592795" cy="2020947"/>
          </a:xfrm>
          <a:prstGeom prst="rect">
            <a:avLst/>
          </a:prstGeom>
        </p:spPr>
      </p:pic>
      <p:sp>
        <p:nvSpPr>
          <p:cNvPr id="13" name="Rectangle 12">
            <a:extLst>
              <a:ext uri="{FF2B5EF4-FFF2-40B4-BE49-F238E27FC236}">
                <a16:creationId xmlns:a16="http://schemas.microsoft.com/office/drawing/2014/main" id="{87CA3E2C-E0FB-46B5-9902-71F0A61F6957}"/>
              </a:ext>
            </a:extLst>
          </p:cNvPr>
          <p:cNvSpPr/>
          <p:nvPr/>
        </p:nvSpPr>
        <p:spPr>
          <a:xfrm>
            <a:off x="8975310" y="3846453"/>
            <a:ext cx="2991086" cy="280625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Do you know the story of Malala Yousafzai? Malala continues to use her right to share her thoughts freely to change the world, even though people tried to stop her doing so. How might people like Malala and Greta Thunberg inspire other young people to express their opinions? Are their qualities they show, that you would like to develop? Explore these questions in a piece of writing or by discussing in groups. </a:t>
            </a:r>
          </a:p>
          <a:p>
            <a:pPr algn="ctr"/>
            <a:r>
              <a:rPr lang="en-GB" sz="1400" dirty="0">
                <a:solidFill>
                  <a:srgbClr val="00AEEF"/>
                </a:solidFill>
                <a:latin typeface="Arial" panose="020B0604020202020204" pitchFamily="34" charset="0"/>
                <a:cs typeface="Arial" panose="020B0604020202020204" pitchFamily="34" charset="0"/>
              </a:rPr>
              <a:t>. </a:t>
            </a:r>
          </a:p>
          <a:p>
            <a:pPr algn="ctr"/>
            <a:endParaRPr lang="en-GB" sz="1400" dirty="0">
              <a:solidFill>
                <a:srgbClr val="00AEE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3820A41-30DC-45AB-9548-D7B2570905B3}"/>
              </a:ext>
            </a:extLst>
          </p:cNvPr>
          <p:cNvSpPr/>
          <p:nvPr/>
        </p:nvSpPr>
        <p:spPr>
          <a:xfrm>
            <a:off x="3869002" y="3640970"/>
            <a:ext cx="2109467" cy="174391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You have the right to express yourself and look for information to help you share your opinions. How do you do this in your life?</a:t>
            </a:r>
          </a:p>
          <a:p>
            <a:pPr algn="ctr"/>
            <a:endParaRPr lang="en-GB" sz="1400" dirty="0">
              <a:solidFill>
                <a:srgbClr val="00AEEF"/>
              </a:solidFill>
              <a:latin typeface="Arial" panose="020B0604020202020204" pitchFamily="34" charset="0"/>
              <a:cs typeface="Arial" panose="020B0604020202020204" pitchFamily="34" charset="0"/>
            </a:endParaRPr>
          </a:p>
        </p:txBody>
      </p:sp>
      <p:pic>
        <p:nvPicPr>
          <p:cNvPr id="19" name="Picture 18" descr="A person with purple hair&#10;&#10;Description automatically generated">
            <a:extLst>
              <a:ext uri="{FF2B5EF4-FFF2-40B4-BE49-F238E27FC236}">
                <a16:creationId xmlns:a16="http://schemas.microsoft.com/office/drawing/2014/main" id="{218C8BC4-650D-4541-B4D7-3EF57E39ACB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68265" y="4671396"/>
            <a:ext cx="1556247" cy="1975982"/>
          </a:xfrm>
          <a:prstGeom prst="rect">
            <a:avLst/>
          </a:prstGeom>
        </p:spPr>
      </p:pic>
      <p:sp>
        <p:nvSpPr>
          <p:cNvPr id="22" name="Rectangle 21">
            <a:extLst>
              <a:ext uri="{FF2B5EF4-FFF2-40B4-BE49-F238E27FC236}">
                <a16:creationId xmlns:a16="http://schemas.microsoft.com/office/drawing/2014/main" id="{2B0214DB-3131-4BE6-9F76-7613E08A3EF5}"/>
              </a:ext>
            </a:extLst>
          </p:cNvPr>
          <p:cNvSpPr/>
          <p:nvPr/>
        </p:nvSpPr>
        <p:spPr>
          <a:xfrm>
            <a:off x="7204403" y="6593595"/>
            <a:ext cx="869149" cy="369332"/>
          </a:xfrm>
          <a:prstGeom prst="rect">
            <a:avLst/>
          </a:prstGeom>
        </p:spPr>
        <p:txBody>
          <a:bodyPr wrap="none">
            <a:spAutoFit/>
          </a:bodyPr>
          <a:lstStyle/>
          <a:p>
            <a:r>
              <a:rPr lang="en-GB" sz="900" dirty="0">
                <a:cs typeface="Arial" panose="020B0604020202020204" pitchFamily="34" charset="0"/>
              </a:rPr>
              <a:t>WikiCommons</a:t>
            </a:r>
          </a:p>
          <a:p>
            <a:endParaRPr lang="en-GB" sz="90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BB15A8D5-BF11-467B-BF91-FE81711C47CC}"/>
              </a:ext>
            </a:extLst>
          </p:cNvPr>
          <p:cNvSpPr/>
          <p:nvPr/>
        </p:nvSpPr>
        <p:spPr>
          <a:xfrm>
            <a:off x="4757736" y="1277591"/>
            <a:ext cx="2242057" cy="202094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Do you remember looking at Article 12 about children’s views being taken seriously adults? Can you explain to your </a:t>
            </a:r>
          </a:p>
          <a:p>
            <a:pPr algn="ctr"/>
            <a:r>
              <a:rPr lang="en-GB" sz="1400" dirty="0">
                <a:solidFill>
                  <a:srgbClr val="00AEEF"/>
                </a:solidFill>
                <a:latin typeface="Arial" panose="020B0604020202020204" pitchFamily="34" charset="0"/>
                <a:cs typeface="Arial" panose="020B0604020202020204" pitchFamily="34" charset="0"/>
              </a:rPr>
              <a:t>friends or teachers how Articles 12 and 13 support each other?</a:t>
            </a:r>
          </a:p>
          <a:p>
            <a:pPr algn="ctr"/>
            <a:endParaRPr lang="en-GB" sz="1400" dirty="0">
              <a:solidFill>
                <a:srgbClr val="00AE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7" name="Rectangle 6">
            <a:extLst>
              <a:ext uri="{FF2B5EF4-FFF2-40B4-BE49-F238E27FC236}">
                <a16:creationId xmlns:a16="http://schemas.microsoft.com/office/drawing/2014/main" id="{3D4FD869-44F7-48B9-86D8-EB6AD153438F}"/>
              </a:ext>
            </a:extLst>
          </p:cNvPr>
          <p:cNvSpPr/>
          <p:nvPr/>
        </p:nvSpPr>
        <p:spPr>
          <a:xfrm>
            <a:off x="381772" y="3852347"/>
            <a:ext cx="3140256" cy="245002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It is a crime to harass someone because of their race, gender, sexuality, disability or religious beliefs. Article 13 is also a human right. It is important that while expressing yourself, you do not stop others from enjoying their rights. Talk about why this is important, or research the impact of hate speech on the rights of others.</a:t>
            </a:r>
          </a:p>
        </p:txBody>
      </p:sp>
      <p:sp>
        <p:nvSpPr>
          <p:cNvPr id="8" name="Rectangle 7">
            <a:extLst>
              <a:ext uri="{FF2B5EF4-FFF2-40B4-BE49-F238E27FC236}">
                <a16:creationId xmlns:a16="http://schemas.microsoft.com/office/drawing/2014/main" id="{351CDC91-BC0B-4056-935E-1A3526C1645D}"/>
              </a:ext>
            </a:extLst>
          </p:cNvPr>
          <p:cNvSpPr/>
          <p:nvPr/>
        </p:nvSpPr>
        <p:spPr>
          <a:xfrm>
            <a:off x="4683931" y="3966199"/>
            <a:ext cx="3022772" cy="245002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One way to express your opinions is to campaign for change. Unicef </a:t>
            </a:r>
            <a:r>
              <a:rPr lang="en-GB" sz="1400" dirty="0" smtClean="0">
                <a:solidFill>
                  <a:srgbClr val="00AEEF"/>
                </a:solidFill>
                <a:latin typeface="Arial" panose="020B0604020202020204" pitchFamily="34" charset="0"/>
                <a:cs typeface="Arial" panose="020B0604020202020204" pitchFamily="34" charset="0"/>
              </a:rPr>
              <a:t>UK’s </a:t>
            </a:r>
            <a:r>
              <a:rPr lang="en-GB" sz="1400" dirty="0">
                <a:solidFill>
                  <a:srgbClr val="00AEEF"/>
                </a:solidFill>
                <a:latin typeface="Arial" panose="020B0604020202020204" pitchFamily="34" charset="0"/>
                <a:cs typeface="Arial" panose="020B0604020202020204" pitchFamily="34" charset="0"/>
              </a:rPr>
              <a:t>Outright supports young people to learn about issues and how to use their freedom of expression to campaign and make a difference. This year the campaign explores climate change. Is your school getting involved?  </a:t>
            </a:r>
            <a:r>
              <a:rPr lang="en-GB" sz="1400" dirty="0">
                <a:solidFill>
                  <a:srgbClr val="00AEEF"/>
                </a:solidFill>
                <a:latin typeface="Arial" panose="020B0604020202020204" pitchFamily="34" charset="0"/>
                <a:cs typeface="Arial" panose="020B0604020202020204" pitchFamily="34" charset="0"/>
                <a:hlinkClick r:id="rId4"/>
              </a:rPr>
              <a:t>Watch this video.</a:t>
            </a:r>
            <a:endParaRPr lang="en-GB" sz="1400" dirty="0">
              <a:solidFill>
                <a:srgbClr val="00AEEF"/>
              </a:solidFill>
              <a:latin typeface="Arial" panose="020B0604020202020204" pitchFamily="34" charset="0"/>
              <a:cs typeface="Arial" panose="020B0604020202020204" pitchFamily="34" charset="0"/>
            </a:endParaRPr>
          </a:p>
        </p:txBody>
      </p:sp>
      <p:pic>
        <p:nvPicPr>
          <p:cNvPr id="9" name="Online Media 8" title="Welcome to OutRight 2020">
            <a:hlinkClick r:id="" action="ppaction://media"/>
            <a:extLst>
              <a:ext uri="{FF2B5EF4-FFF2-40B4-BE49-F238E27FC236}">
                <a16:creationId xmlns:a16="http://schemas.microsoft.com/office/drawing/2014/main" id="{D34639AA-7AA4-4B87-B77D-ACB9CB607D16}"/>
              </a:ext>
            </a:extLst>
          </p:cNvPr>
          <p:cNvPicPr>
            <a:picLocks noRot="1" noChangeAspect="1"/>
          </p:cNvPicPr>
          <p:nvPr>
            <a:videoFile r:link="rId1"/>
          </p:nvPr>
        </p:nvPicPr>
        <p:blipFill>
          <a:blip r:embed="rId5"/>
          <a:stretch>
            <a:fillRect/>
          </a:stretch>
        </p:blipFill>
        <p:spPr>
          <a:xfrm>
            <a:off x="7864084" y="4822277"/>
            <a:ext cx="3408740" cy="1917416"/>
          </a:xfrm>
          <a:prstGeom prst="rect">
            <a:avLst/>
          </a:prstGeom>
        </p:spPr>
      </p:pic>
      <p:sp>
        <p:nvSpPr>
          <p:cNvPr id="10" name="Rectangle 9">
            <a:extLst>
              <a:ext uri="{FF2B5EF4-FFF2-40B4-BE49-F238E27FC236}">
                <a16:creationId xmlns:a16="http://schemas.microsoft.com/office/drawing/2014/main" id="{09F8BA19-FD8D-4EC7-9C30-77CCF015BFA2}"/>
              </a:ext>
            </a:extLst>
          </p:cNvPr>
          <p:cNvSpPr/>
          <p:nvPr/>
        </p:nvSpPr>
        <p:spPr>
          <a:xfrm>
            <a:off x="5734695" y="543166"/>
            <a:ext cx="2517168" cy="230919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People express themselves in many different ways like though the way they dress or the clubs and activities they get involved in. How do you express yourself? Why don’t you try expressing yourself in a way you haven’t tried before.</a:t>
            </a:r>
          </a:p>
        </p:txBody>
      </p:sp>
      <p:sp>
        <p:nvSpPr>
          <p:cNvPr id="11" name="Rectangle 10">
            <a:extLst>
              <a:ext uri="{FF2B5EF4-FFF2-40B4-BE49-F238E27FC236}">
                <a16:creationId xmlns:a16="http://schemas.microsoft.com/office/drawing/2014/main" id="{3E3144F8-4C43-4A01-BCE0-64377695185B}"/>
              </a:ext>
            </a:extLst>
          </p:cNvPr>
          <p:cNvSpPr/>
          <p:nvPr/>
        </p:nvSpPr>
        <p:spPr>
          <a:xfrm>
            <a:off x="2960494" y="1909945"/>
            <a:ext cx="2238229" cy="174100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You may not always agree with what other people say. Why is it important that we show respect towards one another? Discuss in small groups. </a:t>
            </a:r>
          </a:p>
        </p:txBody>
      </p:sp>
      <p:sp>
        <p:nvSpPr>
          <p:cNvPr id="17" name="Rectangle 16">
            <a:extLst>
              <a:ext uri="{FF2B5EF4-FFF2-40B4-BE49-F238E27FC236}">
                <a16:creationId xmlns:a16="http://schemas.microsoft.com/office/drawing/2014/main" id="{FF437888-66B6-40BC-B212-0AFB5B472008}"/>
              </a:ext>
            </a:extLst>
          </p:cNvPr>
          <p:cNvSpPr/>
          <p:nvPr/>
        </p:nvSpPr>
        <p:spPr>
          <a:xfrm>
            <a:off x="8927390" y="1894919"/>
            <a:ext cx="2517168" cy="194240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hlinkClick r:id="rId6"/>
              </a:rPr>
              <a:t>Voices of Youth</a:t>
            </a:r>
            <a:r>
              <a:rPr lang="en-GB" sz="1400" dirty="0">
                <a:solidFill>
                  <a:srgbClr val="00AEEF"/>
                </a:solidFill>
                <a:latin typeface="Arial" panose="020B0604020202020204" pitchFamily="34" charset="0"/>
                <a:cs typeface="Arial" panose="020B0604020202020204" pitchFamily="34" charset="0"/>
              </a:rPr>
              <a:t> is Unicef’s digital community for young people by young people. Find out more about it and consider how you could express your views to other young people. </a:t>
            </a:r>
          </a:p>
        </p:txBody>
      </p:sp>
    </p:spTree>
    <p:extLst>
      <p:ext uri="{BB962C8B-B14F-4D97-AF65-F5344CB8AC3E}">
        <p14:creationId xmlns:p14="http://schemas.microsoft.com/office/powerpoint/2010/main" val="2424314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lnSpcReduction="10000"/>
          </a:bodyPr>
          <a:lstStyle/>
          <a:p>
            <a:pPr marL="0" indent="0">
              <a:buNone/>
            </a:pPr>
            <a:r>
              <a:rPr lang="en-GB" sz="1800" b="1" dirty="0"/>
              <a:t>Try to find somewhere peaceful and spend a few minutes being quiet and still … then think about these questions…</a:t>
            </a:r>
          </a:p>
          <a:p>
            <a:r>
              <a:rPr lang="en-GB" sz="1800" dirty="0">
                <a:effectLst/>
                <a:latin typeface="Arial" panose="020B0604020202020204" pitchFamily="34" charset="0"/>
                <a:ea typeface="Calibri" panose="020F0502020204030204" pitchFamily="34" charset="0"/>
              </a:rPr>
              <a:t>Think about all the amazing ways you can share your thoughts and opinions. How would you feel if you couldn’t do this?</a:t>
            </a:r>
          </a:p>
          <a:p>
            <a:r>
              <a:rPr lang="en-GB" sz="1800" dirty="0">
                <a:effectLst/>
                <a:latin typeface="Arial" panose="020B0604020202020204" pitchFamily="34" charset="0"/>
                <a:ea typeface="Calibri" panose="020F0502020204030204" pitchFamily="34" charset="0"/>
              </a:rPr>
              <a:t>Think about times when people say hurtful things. They are sharing their opinions. Why is it important to show respect to each other even when we disagree?</a:t>
            </a:r>
          </a:p>
          <a:p>
            <a:r>
              <a:rPr lang="en-GB" sz="1800" dirty="0">
                <a:effectLst/>
                <a:latin typeface="Arial" panose="020B0604020202020204" pitchFamily="34" charset="0"/>
                <a:ea typeface="Calibri" panose="020F0502020204030204" pitchFamily="34" charset="0"/>
              </a:rPr>
              <a:t>Accessing information can be done in lots of ways. How can you make sure what you find out is accurate? How can you make sure you keep safe? </a:t>
            </a:r>
          </a:p>
          <a:p>
            <a:pPr marL="0" indent="0">
              <a:buNone/>
            </a:pP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2881</TotalTime>
  <Words>1095</Words>
  <Application>Microsoft Office PowerPoint</Application>
  <PresentationFormat>Widescreen</PresentationFormat>
  <Paragraphs>105</Paragraphs>
  <Slides>11</Slides>
  <Notes>8</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Arial</vt:lpstr>
      <vt:lpstr>Calibri</vt:lpstr>
      <vt:lpstr>Calibri Light</vt:lpstr>
      <vt:lpstr>Open Sans</vt:lpstr>
      <vt:lpstr>Univers</vt:lpstr>
      <vt:lpstr>Univers Next Pro</vt:lpstr>
      <vt:lpstr>Univers Next Pro Condensed</vt:lpstr>
      <vt:lpstr>Univers Next Pro Light</vt:lpstr>
      <vt:lpstr>Wingdings</vt:lpstr>
      <vt:lpstr>Office Theme</vt:lpstr>
      <vt:lpstr>Custom Design</vt:lpstr>
      <vt:lpstr>PowerPoint Presentation</vt:lpstr>
      <vt:lpstr>Contents</vt:lpstr>
      <vt:lpstr>Guess the article</vt:lpstr>
      <vt:lpstr>Introducing… Article 13</vt:lpstr>
      <vt:lpstr>  </vt:lpstr>
      <vt:lpstr>How many of these did you get? </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Phyldon</cp:lastModifiedBy>
  <cp:revision>195</cp:revision>
  <dcterms:created xsi:type="dcterms:W3CDTF">2020-06-15T08:25:39Z</dcterms:created>
  <dcterms:modified xsi:type="dcterms:W3CDTF">2020-10-07T14:42:10Z</dcterms:modified>
</cp:coreProperties>
</file>