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8" r:id="rId2"/>
    <p:sldId id="262" r:id="rId3"/>
    <p:sldId id="272" r:id="rId4"/>
    <p:sldId id="269" r:id="rId5"/>
    <p:sldId id="273" r:id="rId6"/>
    <p:sldId id="274" r:id="rId7"/>
    <p:sldId id="270" r:id="rId8"/>
    <p:sldId id="271" r:id="rId9"/>
  </p:sldIdLst>
  <p:sldSz cx="9144000" cy="6858000" type="screen4x3"/>
  <p:notesSz cx="9940925" cy="680878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00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76" autoAdjust="0"/>
    <p:restoredTop sz="94718" autoAdjust="0"/>
  </p:normalViewPr>
  <p:slideViewPr>
    <p:cSldViewPr>
      <p:cViewPr varScale="1">
        <p:scale>
          <a:sx n="102" d="100"/>
          <a:sy n="102" d="100"/>
        </p:scale>
        <p:origin x="49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7734" cy="340439"/>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r>
              <a:rPr lang="en-GB" smtClean="0"/>
              <a:t>Bearsden Academy</a:t>
            </a:r>
            <a:endParaRPr lang="en-GB"/>
          </a:p>
        </p:txBody>
      </p:sp>
      <p:sp>
        <p:nvSpPr>
          <p:cNvPr id="3" name="Date Placeholder 2"/>
          <p:cNvSpPr>
            <a:spLocks noGrp="1"/>
          </p:cNvSpPr>
          <p:nvPr>
            <p:ph type="dt" sz="quarter" idx="1"/>
          </p:nvPr>
        </p:nvSpPr>
        <p:spPr>
          <a:xfrm>
            <a:off x="5630891" y="0"/>
            <a:ext cx="4307734" cy="340439"/>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DFE2B9A-1311-4FF5-8228-83BE0789A80C}" type="datetimeFigureOut">
              <a:rPr lang="en-GB"/>
              <a:pPr>
                <a:defRPr/>
              </a:pPr>
              <a:t>15/12/2020</a:t>
            </a:fld>
            <a:endParaRPr lang="en-GB"/>
          </a:p>
        </p:txBody>
      </p:sp>
      <p:sp>
        <p:nvSpPr>
          <p:cNvPr id="4" name="Footer Placeholder 3"/>
          <p:cNvSpPr>
            <a:spLocks noGrp="1"/>
          </p:cNvSpPr>
          <p:nvPr>
            <p:ph type="ftr" sz="quarter" idx="2"/>
          </p:nvPr>
        </p:nvSpPr>
        <p:spPr>
          <a:xfrm>
            <a:off x="1" y="6467167"/>
            <a:ext cx="4307734" cy="340439"/>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r>
              <a:rPr lang="en-GB" smtClean="0"/>
              <a:t>Mathematics Department</a:t>
            </a:r>
            <a:endParaRPr lang="en-GB"/>
          </a:p>
        </p:txBody>
      </p:sp>
      <p:sp>
        <p:nvSpPr>
          <p:cNvPr id="5" name="Slide Number Placeholder 4"/>
          <p:cNvSpPr>
            <a:spLocks noGrp="1"/>
          </p:cNvSpPr>
          <p:nvPr>
            <p:ph type="sldNum" sz="quarter" idx="3"/>
          </p:nvPr>
        </p:nvSpPr>
        <p:spPr>
          <a:xfrm>
            <a:off x="5630891" y="6467167"/>
            <a:ext cx="4307734" cy="340439"/>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ED720C4-708D-4D24-8F7E-BACEC18F63F7}" type="slidenum">
              <a:rPr lang="en-GB"/>
              <a:pPr>
                <a:defRPr/>
              </a:pPr>
              <a:t>‹#›</a:t>
            </a:fld>
            <a:endParaRPr lang="en-GB"/>
          </a:p>
        </p:txBody>
      </p:sp>
    </p:spTree>
    <p:extLst>
      <p:ext uri="{BB962C8B-B14F-4D97-AF65-F5344CB8AC3E}">
        <p14:creationId xmlns:p14="http://schemas.microsoft.com/office/powerpoint/2010/main" val="1749155647"/>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7734" cy="340439"/>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r>
              <a:rPr lang="en-GB" smtClean="0"/>
              <a:t>Bearsden Academy</a:t>
            </a:r>
            <a:endParaRPr lang="en-GB"/>
          </a:p>
        </p:txBody>
      </p:sp>
      <p:sp>
        <p:nvSpPr>
          <p:cNvPr id="3" name="Date Placeholder 2"/>
          <p:cNvSpPr>
            <a:spLocks noGrp="1"/>
          </p:cNvSpPr>
          <p:nvPr>
            <p:ph type="dt" idx="1"/>
          </p:nvPr>
        </p:nvSpPr>
        <p:spPr>
          <a:xfrm>
            <a:off x="5630891" y="0"/>
            <a:ext cx="4307734" cy="340439"/>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8F1B0A2-1044-4FA4-B2F6-CF3016D114B3}" type="datetimeFigureOut">
              <a:rPr lang="en-GB"/>
              <a:pPr>
                <a:defRPr/>
              </a:pPr>
              <a:t>15/12/2020</a:t>
            </a:fld>
            <a:endParaRPr lang="en-GB"/>
          </a:p>
        </p:txBody>
      </p:sp>
      <p:sp>
        <p:nvSpPr>
          <p:cNvPr id="4" name="Slide Image Placeholder 3"/>
          <p:cNvSpPr>
            <a:spLocks noGrp="1" noRot="1" noChangeAspect="1"/>
          </p:cNvSpPr>
          <p:nvPr>
            <p:ph type="sldImg" idx="2"/>
          </p:nvPr>
        </p:nvSpPr>
        <p:spPr>
          <a:xfrm>
            <a:off x="3268663" y="511175"/>
            <a:ext cx="3403600" cy="25527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94093" y="3234175"/>
            <a:ext cx="7952739" cy="3063954"/>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6467167"/>
            <a:ext cx="4307734" cy="340439"/>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r>
              <a:rPr lang="en-GB" smtClean="0"/>
              <a:t>Mathematics Department</a:t>
            </a:r>
            <a:endParaRPr lang="en-GB"/>
          </a:p>
        </p:txBody>
      </p:sp>
      <p:sp>
        <p:nvSpPr>
          <p:cNvPr id="7" name="Slide Number Placeholder 6"/>
          <p:cNvSpPr>
            <a:spLocks noGrp="1"/>
          </p:cNvSpPr>
          <p:nvPr>
            <p:ph type="sldNum" sz="quarter" idx="5"/>
          </p:nvPr>
        </p:nvSpPr>
        <p:spPr>
          <a:xfrm>
            <a:off x="5630891" y="6467167"/>
            <a:ext cx="4307734" cy="340439"/>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08168BA-6839-443B-82BB-191F4D7E8C50}" type="slidenum">
              <a:rPr lang="en-GB"/>
              <a:pPr>
                <a:defRPr/>
              </a:pPr>
              <a:t>‹#›</a:t>
            </a:fld>
            <a:endParaRPr lang="en-GB"/>
          </a:p>
        </p:txBody>
      </p:sp>
    </p:spTree>
    <p:extLst>
      <p:ext uri="{BB962C8B-B14F-4D97-AF65-F5344CB8AC3E}">
        <p14:creationId xmlns:p14="http://schemas.microsoft.com/office/powerpoint/2010/main" val="1588101963"/>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220" name="Slide Number Placeholder 3"/>
          <p:cNvSpPr txBox="1">
            <a:spLocks noGrp="1"/>
          </p:cNvSpPr>
          <p:nvPr/>
        </p:nvSpPr>
        <p:spPr bwMode="auto">
          <a:xfrm>
            <a:off x="563089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247BB11F-C2D2-4D27-AAA0-C06DBC5EA5EF}" type="slidenum">
              <a:rPr lang="en-GB" altLang="en-US" sz="1200">
                <a:latin typeface="Calibri" pitchFamily="34" charset="0"/>
              </a:rPr>
              <a:pPr algn="r" eaLnBrk="1" hangingPunct="1"/>
              <a:t>1</a:t>
            </a:fld>
            <a:endParaRPr lang="en-GB" altLang="en-US" sz="1200">
              <a:latin typeface="Calibri" pitchFamily="34" charset="0"/>
            </a:endParaRPr>
          </a:p>
        </p:txBody>
      </p:sp>
      <p:sp>
        <p:nvSpPr>
          <p:cNvPr id="9221" name="Footer Placeholder 4"/>
          <p:cNvSpPr txBox="1">
            <a:spLocks noGrp="1"/>
          </p:cNvSpPr>
          <p:nvPr/>
        </p:nvSpPr>
        <p:spPr bwMode="auto">
          <a:xfrm>
            <a:off x="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200">
                <a:latin typeface="Calibri" pitchFamily="34" charset="0"/>
              </a:rPr>
              <a:t>Castle Douglas High School</a:t>
            </a:r>
          </a:p>
        </p:txBody>
      </p:sp>
      <p:sp>
        <p:nvSpPr>
          <p:cNvPr id="2" name="Header Placeholder 1"/>
          <p:cNvSpPr>
            <a:spLocks noGrp="1"/>
          </p:cNvSpPr>
          <p:nvPr>
            <p:ph type="hdr" sz="quarter" idx="10"/>
          </p:nvPr>
        </p:nvSpPr>
        <p:spPr/>
        <p:txBody>
          <a:bodyPr/>
          <a:lstStyle/>
          <a:p>
            <a:pPr>
              <a:defRPr/>
            </a:pPr>
            <a:r>
              <a:rPr lang="en-GB" smtClean="0"/>
              <a:t>Bearsden Academy</a:t>
            </a:r>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244" name="Slide Number Placeholder 3"/>
          <p:cNvSpPr txBox="1">
            <a:spLocks noGrp="1"/>
          </p:cNvSpPr>
          <p:nvPr/>
        </p:nvSpPr>
        <p:spPr bwMode="auto">
          <a:xfrm>
            <a:off x="563089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4EB60172-D9AD-4229-8CE1-7E9FFA0C58DF}" type="slidenum">
              <a:rPr lang="en-GB" altLang="en-US" sz="1200">
                <a:latin typeface="Calibri" pitchFamily="34" charset="0"/>
              </a:rPr>
              <a:pPr algn="r" eaLnBrk="1" hangingPunct="1"/>
              <a:t>2</a:t>
            </a:fld>
            <a:endParaRPr lang="en-GB" altLang="en-US" sz="1200">
              <a:latin typeface="Calibri" pitchFamily="34" charset="0"/>
            </a:endParaRPr>
          </a:p>
        </p:txBody>
      </p:sp>
      <p:sp>
        <p:nvSpPr>
          <p:cNvPr id="10245" name="Footer Placeholder 4"/>
          <p:cNvSpPr txBox="1">
            <a:spLocks noGrp="1"/>
          </p:cNvSpPr>
          <p:nvPr/>
        </p:nvSpPr>
        <p:spPr bwMode="auto">
          <a:xfrm>
            <a:off x="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200">
                <a:latin typeface="Calibri" pitchFamily="34" charset="0"/>
              </a:rPr>
              <a:t>Castle Douglas High School</a:t>
            </a:r>
          </a:p>
        </p:txBody>
      </p:sp>
      <p:sp>
        <p:nvSpPr>
          <p:cNvPr id="2" name="Header Placeholder 1"/>
          <p:cNvSpPr>
            <a:spLocks noGrp="1"/>
          </p:cNvSpPr>
          <p:nvPr>
            <p:ph type="hdr" sz="quarter" idx="10"/>
          </p:nvPr>
        </p:nvSpPr>
        <p:spPr/>
        <p:txBody>
          <a:bodyPr/>
          <a:lstStyle/>
          <a:p>
            <a:pPr>
              <a:defRPr/>
            </a:pPr>
            <a:r>
              <a:rPr lang="en-GB" smtClean="0"/>
              <a:t>Bearsden Academy</a:t>
            </a:r>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244" name="Slide Number Placeholder 3"/>
          <p:cNvSpPr txBox="1">
            <a:spLocks noGrp="1"/>
          </p:cNvSpPr>
          <p:nvPr/>
        </p:nvSpPr>
        <p:spPr bwMode="auto">
          <a:xfrm>
            <a:off x="563089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4EB60172-D9AD-4229-8CE1-7E9FFA0C58DF}" type="slidenum">
              <a:rPr lang="en-GB" altLang="en-US" sz="1200">
                <a:latin typeface="Calibri" pitchFamily="34" charset="0"/>
              </a:rPr>
              <a:pPr algn="r" eaLnBrk="1" hangingPunct="1"/>
              <a:t>3</a:t>
            </a:fld>
            <a:endParaRPr lang="en-GB" altLang="en-US" sz="1200">
              <a:latin typeface="Calibri" pitchFamily="34" charset="0"/>
            </a:endParaRPr>
          </a:p>
        </p:txBody>
      </p:sp>
      <p:sp>
        <p:nvSpPr>
          <p:cNvPr id="10245" name="Footer Placeholder 4"/>
          <p:cNvSpPr txBox="1">
            <a:spLocks noGrp="1"/>
          </p:cNvSpPr>
          <p:nvPr/>
        </p:nvSpPr>
        <p:spPr bwMode="auto">
          <a:xfrm>
            <a:off x="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200">
                <a:latin typeface="Calibri" pitchFamily="34" charset="0"/>
              </a:rPr>
              <a:t>Castle Douglas High School</a:t>
            </a:r>
          </a:p>
        </p:txBody>
      </p:sp>
      <p:sp>
        <p:nvSpPr>
          <p:cNvPr id="2" name="Header Placeholder 1"/>
          <p:cNvSpPr>
            <a:spLocks noGrp="1"/>
          </p:cNvSpPr>
          <p:nvPr>
            <p:ph type="hdr" sz="quarter" idx="10"/>
          </p:nvPr>
        </p:nvSpPr>
        <p:spPr/>
        <p:txBody>
          <a:bodyPr/>
          <a:lstStyle/>
          <a:p>
            <a:pPr>
              <a:defRPr/>
            </a:pPr>
            <a:r>
              <a:rPr lang="en-GB" smtClean="0"/>
              <a:t>Bearsden Academy</a:t>
            </a:r>
            <a:endParaRPr lang="en-GB"/>
          </a:p>
        </p:txBody>
      </p:sp>
    </p:spTree>
    <p:extLst>
      <p:ext uri="{BB962C8B-B14F-4D97-AF65-F5344CB8AC3E}">
        <p14:creationId xmlns:p14="http://schemas.microsoft.com/office/powerpoint/2010/main" val="1009039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244" name="Slide Number Placeholder 3"/>
          <p:cNvSpPr txBox="1">
            <a:spLocks noGrp="1"/>
          </p:cNvSpPr>
          <p:nvPr/>
        </p:nvSpPr>
        <p:spPr bwMode="auto">
          <a:xfrm>
            <a:off x="563089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4EB60172-D9AD-4229-8CE1-7E9FFA0C58DF}" type="slidenum">
              <a:rPr lang="en-GB" altLang="en-US" sz="1200">
                <a:latin typeface="Calibri" pitchFamily="34" charset="0"/>
              </a:rPr>
              <a:pPr algn="r" eaLnBrk="1" hangingPunct="1"/>
              <a:t>4</a:t>
            </a:fld>
            <a:endParaRPr lang="en-GB" altLang="en-US" sz="1200">
              <a:latin typeface="Calibri" pitchFamily="34" charset="0"/>
            </a:endParaRPr>
          </a:p>
        </p:txBody>
      </p:sp>
      <p:sp>
        <p:nvSpPr>
          <p:cNvPr id="10245" name="Footer Placeholder 4"/>
          <p:cNvSpPr txBox="1">
            <a:spLocks noGrp="1"/>
          </p:cNvSpPr>
          <p:nvPr/>
        </p:nvSpPr>
        <p:spPr bwMode="auto">
          <a:xfrm>
            <a:off x="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200">
                <a:latin typeface="Calibri" pitchFamily="34" charset="0"/>
              </a:rPr>
              <a:t>Castle Douglas High School</a:t>
            </a:r>
          </a:p>
        </p:txBody>
      </p:sp>
      <p:sp>
        <p:nvSpPr>
          <p:cNvPr id="2" name="Header Placeholder 1"/>
          <p:cNvSpPr>
            <a:spLocks noGrp="1"/>
          </p:cNvSpPr>
          <p:nvPr>
            <p:ph type="hdr" sz="quarter" idx="10"/>
          </p:nvPr>
        </p:nvSpPr>
        <p:spPr/>
        <p:txBody>
          <a:bodyPr/>
          <a:lstStyle/>
          <a:p>
            <a:pPr>
              <a:defRPr/>
            </a:pPr>
            <a:r>
              <a:rPr lang="en-GB" smtClean="0"/>
              <a:t>Bearsden Academy</a:t>
            </a:r>
            <a:endParaRPr lang="en-GB"/>
          </a:p>
        </p:txBody>
      </p:sp>
    </p:spTree>
    <p:extLst>
      <p:ext uri="{BB962C8B-B14F-4D97-AF65-F5344CB8AC3E}">
        <p14:creationId xmlns:p14="http://schemas.microsoft.com/office/powerpoint/2010/main" val="34934606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244" name="Slide Number Placeholder 3"/>
          <p:cNvSpPr txBox="1">
            <a:spLocks noGrp="1"/>
          </p:cNvSpPr>
          <p:nvPr/>
        </p:nvSpPr>
        <p:spPr bwMode="auto">
          <a:xfrm>
            <a:off x="563089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4EB60172-D9AD-4229-8CE1-7E9FFA0C58DF}" type="slidenum">
              <a:rPr lang="en-GB" altLang="en-US" sz="1200">
                <a:latin typeface="Calibri" pitchFamily="34" charset="0"/>
              </a:rPr>
              <a:pPr algn="r" eaLnBrk="1" hangingPunct="1"/>
              <a:t>5</a:t>
            </a:fld>
            <a:endParaRPr lang="en-GB" altLang="en-US" sz="1200">
              <a:latin typeface="Calibri" pitchFamily="34" charset="0"/>
            </a:endParaRPr>
          </a:p>
        </p:txBody>
      </p:sp>
      <p:sp>
        <p:nvSpPr>
          <p:cNvPr id="10245" name="Footer Placeholder 4"/>
          <p:cNvSpPr txBox="1">
            <a:spLocks noGrp="1"/>
          </p:cNvSpPr>
          <p:nvPr/>
        </p:nvSpPr>
        <p:spPr bwMode="auto">
          <a:xfrm>
            <a:off x="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200">
                <a:latin typeface="Calibri" pitchFamily="34" charset="0"/>
              </a:rPr>
              <a:t>Castle Douglas High School</a:t>
            </a:r>
          </a:p>
        </p:txBody>
      </p:sp>
      <p:sp>
        <p:nvSpPr>
          <p:cNvPr id="2" name="Header Placeholder 1"/>
          <p:cNvSpPr>
            <a:spLocks noGrp="1"/>
          </p:cNvSpPr>
          <p:nvPr>
            <p:ph type="hdr" sz="quarter" idx="10"/>
          </p:nvPr>
        </p:nvSpPr>
        <p:spPr/>
        <p:txBody>
          <a:bodyPr/>
          <a:lstStyle/>
          <a:p>
            <a:pPr>
              <a:defRPr/>
            </a:pPr>
            <a:r>
              <a:rPr lang="en-GB" smtClean="0"/>
              <a:t>Bearsden Academy</a:t>
            </a:r>
            <a:endParaRPr lang="en-GB"/>
          </a:p>
        </p:txBody>
      </p:sp>
    </p:spTree>
    <p:extLst>
      <p:ext uri="{BB962C8B-B14F-4D97-AF65-F5344CB8AC3E}">
        <p14:creationId xmlns:p14="http://schemas.microsoft.com/office/powerpoint/2010/main" val="3562165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244" name="Slide Number Placeholder 3"/>
          <p:cNvSpPr txBox="1">
            <a:spLocks noGrp="1"/>
          </p:cNvSpPr>
          <p:nvPr/>
        </p:nvSpPr>
        <p:spPr bwMode="auto">
          <a:xfrm>
            <a:off x="563089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4EB60172-D9AD-4229-8CE1-7E9FFA0C58DF}" type="slidenum">
              <a:rPr lang="en-GB" altLang="en-US" sz="1200">
                <a:latin typeface="Calibri" pitchFamily="34" charset="0"/>
              </a:rPr>
              <a:pPr algn="r" eaLnBrk="1" hangingPunct="1"/>
              <a:t>6</a:t>
            </a:fld>
            <a:endParaRPr lang="en-GB" altLang="en-US" sz="1200">
              <a:latin typeface="Calibri" pitchFamily="34" charset="0"/>
            </a:endParaRPr>
          </a:p>
        </p:txBody>
      </p:sp>
      <p:sp>
        <p:nvSpPr>
          <p:cNvPr id="10245" name="Footer Placeholder 4"/>
          <p:cNvSpPr txBox="1">
            <a:spLocks noGrp="1"/>
          </p:cNvSpPr>
          <p:nvPr/>
        </p:nvSpPr>
        <p:spPr bwMode="auto">
          <a:xfrm>
            <a:off x="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200">
                <a:latin typeface="Calibri" pitchFamily="34" charset="0"/>
              </a:rPr>
              <a:t>Castle Douglas High School</a:t>
            </a:r>
          </a:p>
        </p:txBody>
      </p:sp>
      <p:sp>
        <p:nvSpPr>
          <p:cNvPr id="2" name="Header Placeholder 1"/>
          <p:cNvSpPr>
            <a:spLocks noGrp="1"/>
          </p:cNvSpPr>
          <p:nvPr>
            <p:ph type="hdr" sz="quarter" idx="10"/>
          </p:nvPr>
        </p:nvSpPr>
        <p:spPr/>
        <p:txBody>
          <a:bodyPr/>
          <a:lstStyle/>
          <a:p>
            <a:pPr>
              <a:defRPr/>
            </a:pPr>
            <a:r>
              <a:rPr lang="en-GB" smtClean="0"/>
              <a:t>Bearsden Academy</a:t>
            </a:r>
            <a:endParaRPr lang="en-GB"/>
          </a:p>
        </p:txBody>
      </p:sp>
    </p:spTree>
    <p:extLst>
      <p:ext uri="{BB962C8B-B14F-4D97-AF65-F5344CB8AC3E}">
        <p14:creationId xmlns:p14="http://schemas.microsoft.com/office/powerpoint/2010/main" val="7221857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244" name="Slide Number Placeholder 3"/>
          <p:cNvSpPr txBox="1">
            <a:spLocks noGrp="1"/>
          </p:cNvSpPr>
          <p:nvPr/>
        </p:nvSpPr>
        <p:spPr bwMode="auto">
          <a:xfrm>
            <a:off x="563089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4EB60172-D9AD-4229-8CE1-7E9FFA0C58DF}" type="slidenum">
              <a:rPr lang="en-GB" altLang="en-US" sz="1200">
                <a:latin typeface="Calibri" pitchFamily="34" charset="0"/>
              </a:rPr>
              <a:pPr algn="r" eaLnBrk="1" hangingPunct="1"/>
              <a:t>7</a:t>
            </a:fld>
            <a:endParaRPr lang="en-GB" altLang="en-US" sz="1200">
              <a:latin typeface="Calibri" pitchFamily="34" charset="0"/>
            </a:endParaRPr>
          </a:p>
        </p:txBody>
      </p:sp>
      <p:sp>
        <p:nvSpPr>
          <p:cNvPr id="10245" name="Footer Placeholder 4"/>
          <p:cNvSpPr txBox="1">
            <a:spLocks noGrp="1"/>
          </p:cNvSpPr>
          <p:nvPr/>
        </p:nvSpPr>
        <p:spPr bwMode="auto">
          <a:xfrm>
            <a:off x="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200">
                <a:latin typeface="Calibri" pitchFamily="34" charset="0"/>
              </a:rPr>
              <a:t>Castle Douglas High School</a:t>
            </a:r>
          </a:p>
        </p:txBody>
      </p:sp>
      <p:sp>
        <p:nvSpPr>
          <p:cNvPr id="2" name="Header Placeholder 1"/>
          <p:cNvSpPr>
            <a:spLocks noGrp="1"/>
          </p:cNvSpPr>
          <p:nvPr>
            <p:ph type="hdr" sz="quarter" idx="10"/>
          </p:nvPr>
        </p:nvSpPr>
        <p:spPr/>
        <p:txBody>
          <a:bodyPr/>
          <a:lstStyle/>
          <a:p>
            <a:pPr>
              <a:defRPr/>
            </a:pPr>
            <a:r>
              <a:rPr lang="en-GB" smtClean="0"/>
              <a:t>Bearsden Academy</a:t>
            </a:r>
            <a:endParaRPr lang="en-GB"/>
          </a:p>
        </p:txBody>
      </p:sp>
    </p:spTree>
    <p:extLst>
      <p:ext uri="{BB962C8B-B14F-4D97-AF65-F5344CB8AC3E}">
        <p14:creationId xmlns:p14="http://schemas.microsoft.com/office/powerpoint/2010/main" val="1966385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0244" name="Slide Number Placeholder 3"/>
          <p:cNvSpPr txBox="1">
            <a:spLocks noGrp="1"/>
          </p:cNvSpPr>
          <p:nvPr/>
        </p:nvSpPr>
        <p:spPr bwMode="auto">
          <a:xfrm>
            <a:off x="563089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4EB60172-D9AD-4229-8CE1-7E9FFA0C58DF}" type="slidenum">
              <a:rPr lang="en-GB" altLang="en-US" sz="1200">
                <a:latin typeface="Calibri" pitchFamily="34" charset="0"/>
              </a:rPr>
              <a:pPr algn="r" eaLnBrk="1" hangingPunct="1"/>
              <a:t>8</a:t>
            </a:fld>
            <a:endParaRPr lang="en-GB" altLang="en-US" sz="1200">
              <a:latin typeface="Calibri" pitchFamily="34" charset="0"/>
            </a:endParaRPr>
          </a:p>
        </p:txBody>
      </p:sp>
      <p:sp>
        <p:nvSpPr>
          <p:cNvPr id="10245" name="Footer Placeholder 4"/>
          <p:cNvSpPr txBox="1">
            <a:spLocks noGrp="1"/>
          </p:cNvSpPr>
          <p:nvPr/>
        </p:nvSpPr>
        <p:spPr bwMode="auto">
          <a:xfrm>
            <a:off x="1" y="6467167"/>
            <a:ext cx="4307734" cy="3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200">
                <a:latin typeface="Calibri" pitchFamily="34" charset="0"/>
              </a:rPr>
              <a:t>Castle Douglas High School</a:t>
            </a:r>
          </a:p>
        </p:txBody>
      </p:sp>
      <p:sp>
        <p:nvSpPr>
          <p:cNvPr id="2" name="Header Placeholder 1"/>
          <p:cNvSpPr>
            <a:spLocks noGrp="1"/>
          </p:cNvSpPr>
          <p:nvPr>
            <p:ph type="hdr" sz="quarter" idx="10"/>
          </p:nvPr>
        </p:nvSpPr>
        <p:spPr/>
        <p:txBody>
          <a:bodyPr/>
          <a:lstStyle/>
          <a:p>
            <a:pPr>
              <a:defRPr/>
            </a:pPr>
            <a:r>
              <a:rPr lang="en-GB" smtClean="0"/>
              <a:t>Bearsden Academy</a:t>
            </a:r>
            <a:endParaRPr lang="en-GB"/>
          </a:p>
        </p:txBody>
      </p:sp>
    </p:spTree>
    <p:extLst>
      <p:ext uri="{BB962C8B-B14F-4D97-AF65-F5344CB8AC3E}">
        <p14:creationId xmlns:p14="http://schemas.microsoft.com/office/powerpoint/2010/main" val="3456587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16E203CB-C02C-4A3E-AE4E-8ACA6928544E}" type="datetime2">
              <a:rPr lang="en-GB"/>
              <a:pPr>
                <a:defRPr/>
              </a:pPr>
              <a:t>Tuesday, 15 December 2020</a:t>
            </a:fld>
            <a:endParaRPr lang="en-GB"/>
          </a:p>
        </p:txBody>
      </p:sp>
      <p:sp>
        <p:nvSpPr>
          <p:cNvPr id="5"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6" name="Slide Number Placeholder 5"/>
          <p:cNvSpPr>
            <a:spLocks noGrp="1"/>
          </p:cNvSpPr>
          <p:nvPr>
            <p:ph type="sldNum" sz="quarter" idx="12"/>
          </p:nvPr>
        </p:nvSpPr>
        <p:spPr/>
        <p:txBody>
          <a:bodyPr/>
          <a:lstStyle>
            <a:lvl1pPr>
              <a:defRPr/>
            </a:lvl1pPr>
          </a:lstStyle>
          <a:p>
            <a:pPr>
              <a:defRPr/>
            </a:pPr>
            <a:fld id="{5D3C3793-890B-4CFD-9953-390244E79F49}" type="slidenum">
              <a:rPr lang="en-GB"/>
              <a:pPr>
                <a:defRPr/>
              </a:pPr>
              <a:t>‹#›</a:t>
            </a:fld>
            <a:endParaRPr lang="en-GB"/>
          </a:p>
        </p:txBody>
      </p:sp>
    </p:spTree>
    <p:extLst>
      <p:ext uri="{BB962C8B-B14F-4D97-AF65-F5344CB8AC3E}">
        <p14:creationId xmlns:p14="http://schemas.microsoft.com/office/powerpoint/2010/main" val="982299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752308A8-75F8-47D3-8713-42EF1237A823}" type="datetime2">
              <a:rPr lang="en-GB"/>
              <a:pPr>
                <a:defRPr/>
              </a:pPr>
              <a:t>Tuesday, 15 December 2020</a:t>
            </a:fld>
            <a:endParaRPr lang="en-GB"/>
          </a:p>
        </p:txBody>
      </p:sp>
      <p:sp>
        <p:nvSpPr>
          <p:cNvPr id="5"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6" name="Slide Number Placeholder 5"/>
          <p:cNvSpPr>
            <a:spLocks noGrp="1"/>
          </p:cNvSpPr>
          <p:nvPr>
            <p:ph type="sldNum" sz="quarter" idx="12"/>
          </p:nvPr>
        </p:nvSpPr>
        <p:spPr/>
        <p:txBody>
          <a:bodyPr/>
          <a:lstStyle>
            <a:lvl1pPr>
              <a:defRPr/>
            </a:lvl1pPr>
          </a:lstStyle>
          <a:p>
            <a:pPr>
              <a:defRPr/>
            </a:pPr>
            <a:fld id="{F6805658-29E8-499F-A226-6503EC0EA627}" type="slidenum">
              <a:rPr lang="en-GB"/>
              <a:pPr>
                <a:defRPr/>
              </a:pPr>
              <a:t>‹#›</a:t>
            </a:fld>
            <a:endParaRPr lang="en-GB"/>
          </a:p>
        </p:txBody>
      </p:sp>
    </p:spTree>
    <p:extLst>
      <p:ext uri="{BB962C8B-B14F-4D97-AF65-F5344CB8AC3E}">
        <p14:creationId xmlns:p14="http://schemas.microsoft.com/office/powerpoint/2010/main" val="1292248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7048530F-70F6-4718-BD0E-53E986B7917C}" type="datetime2">
              <a:rPr lang="en-GB"/>
              <a:pPr>
                <a:defRPr/>
              </a:pPr>
              <a:t>Tuesday, 15 December 2020</a:t>
            </a:fld>
            <a:endParaRPr lang="en-GB"/>
          </a:p>
        </p:txBody>
      </p:sp>
      <p:sp>
        <p:nvSpPr>
          <p:cNvPr id="5"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6" name="Slide Number Placeholder 5"/>
          <p:cNvSpPr>
            <a:spLocks noGrp="1"/>
          </p:cNvSpPr>
          <p:nvPr>
            <p:ph type="sldNum" sz="quarter" idx="12"/>
          </p:nvPr>
        </p:nvSpPr>
        <p:spPr/>
        <p:txBody>
          <a:bodyPr/>
          <a:lstStyle>
            <a:lvl1pPr>
              <a:defRPr/>
            </a:lvl1pPr>
          </a:lstStyle>
          <a:p>
            <a:pPr>
              <a:defRPr/>
            </a:pPr>
            <a:fld id="{1B415304-28A6-4AAB-B38A-1D5480E26C27}" type="slidenum">
              <a:rPr lang="en-GB"/>
              <a:pPr>
                <a:defRPr/>
              </a:pPr>
              <a:t>‹#›</a:t>
            </a:fld>
            <a:endParaRPr lang="en-GB"/>
          </a:p>
        </p:txBody>
      </p:sp>
    </p:spTree>
    <p:extLst>
      <p:ext uri="{BB962C8B-B14F-4D97-AF65-F5344CB8AC3E}">
        <p14:creationId xmlns:p14="http://schemas.microsoft.com/office/powerpoint/2010/main" val="1688446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CB9D73D5-BA40-4635-AE4D-2A49C287FF06}" type="datetime2">
              <a:rPr lang="en-GB"/>
              <a:pPr>
                <a:defRPr/>
              </a:pPr>
              <a:t>Tuesday, 15 December 2020</a:t>
            </a:fld>
            <a:endParaRPr lang="en-GB"/>
          </a:p>
        </p:txBody>
      </p:sp>
      <p:sp>
        <p:nvSpPr>
          <p:cNvPr id="5"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6" name="Slide Number Placeholder 5"/>
          <p:cNvSpPr>
            <a:spLocks noGrp="1"/>
          </p:cNvSpPr>
          <p:nvPr>
            <p:ph type="sldNum" sz="quarter" idx="12"/>
          </p:nvPr>
        </p:nvSpPr>
        <p:spPr/>
        <p:txBody>
          <a:bodyPr/>
          <a:lstStyle>
            <a:lvl1pPr>
              <a:defRPr/>
            </a:lvl1pPr>
          </a:lstStyle>
          <a:p>
            <a:pPr>
              <a:defRPr/>
            </a:pPr>
            <a:fld id="{29A42597-BECF-427B-B7AD-F887D1E0944B}" type="slidenum">
              <a:rPr lang="en-GB"/>
              <a:pPr>
                <a:defRPr/>
              </a:pPr>
              <a:t>‹#›</a:t>
            </a:fld>
            <a:endParaRPr lang="en-GB"/>
          </a:p>
        </p:txBody>
      </p:sp>
    </p:spTree>
    <p:extLst>
      <p:ext uri="{BB962C8B-B14F-4D97-AF65-F5344CB8AC3E}">
        <p14:creationId xmlns:p14="http://schemas.microsoft.com/office/powerpoint/2010/main" val="2569741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6A41B99-5200-47BB-87DA-3D99B6116FDF}" type="datetime2">
              <a:rPr lang="en-GB"/>
              <a:pPr>
                <a:defRPr/>
              </a:pPr>
              <a:t>Tuesday, 15 December 2020</a:t>
            </a:fld>
            <a:endParaRPr lang="en-GB"/>
          </a:p>
        </p:txBody>
      </p:sp>
      <p:sp>
        <p:nvSpPr>
          <p:cNvPr id="5"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6" name="Slide Number Placeholder 5"/>
          <p:cNvSpPr>
            <a:spLocks noGrp="1"/>
          </p:cNvSpPr>
          <p:nvPr>
            <p:ph type="sldNum" sz="quarter" idx="12"/>
          </p:nvPr>
        </p:nvSpPr>
        <p:spPr/>
        <p:txBody>
          <a:bodyPr/>
          <a:lstStyle>
            <a:lvl1pPr>
              <a:defRPr/>
            </a:lvl1pPr>
          </a:lstStyle>
          <a:p>
            <a:pPr>
              <a:defRPr/>
            </a:pPr>
            <a:fld id="{49468D93-B5CA-4E3B-B98F-7703DD0BB8F5}" type="slidenum">
              <a:rPr lang="en-GB"/>
              <a:pPr>
                <a:defRPr/>
              </a:pPr>
              <a:t>‹#›</a:t>
            </a:fld>
            <a:endParaRPr lang="en-GB"/>
          </a:p>
        </p:txBody>
      </p:sp>
    </p:spTree>
    <p:extLst>
      <p:ext uri="{BB962C8B-B14F-4D97-AF65-F5344CB8AC3E}">
        <p14:creationId xmlns:p14="http://schemas.microsoft.com/office/powerpoint/2010/main" val="3247205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095EF551-868E-4BCB-8C4D-B4DCF0A389D3}" type="datetime2">
              <a:rPr lang="en-GB"/>
              <a:pPr>
                <a:defRPr/>
              </a:pPr>
              <a:t>Tuesday, 15 December 2020</a:t>
            </a:fld>
            <a:endParaRPr lang="en-GB"/>
          </a:p>
        </p:txBody>
      </p:sp>
      <p:sp>
        <p:nvSpPr>
          <p:cNvPr id="6"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7" name="Slide Number Placeholder 5"/>
          <p:cNvSpPr>
            <a:spLocks noGrp="1"/>
          </p:cNvSpPr>
          <p:nvPr>
            <p:ph type="sldNum" sz="quarter" idx="12"/>
          </p:nvPr>
        </p:nvSpPr>
        <p:spPr/>
        <p:txBody>
          <a:bodyPr/>
          <a:lstStyle>
            <a:lvl1pPr>
              <a:defRPr/>
            </a:lvl1pPr>
          </a:lstStyle>
          <a:p>
            <a:pPr>
              <a:defRPr/>
            </a:pPr>
            <a:fld id="{8F685BC7-7469-4395-A937-D5AE52462DA3}" type="slidenum">
              <a:rPr lang="en-GB"/>
              <a:pPr>
                <a:defRPr/>
              </a:pPr>
              <a:t>‹#›</a:t>
            </a:fld>
            <a:endParaRPr lang="en-GB"/>
          </a:p>
        </p:txBody>
      </p:sp>
    </p:spTree>
    <p:extLst>
      <p:ext uri="{BB962C8B-B14F-4D97-AF65-F5344CB8AC3E}">
        <p14:creationId xmlns:p14="http://schemas.microsoft.com/office/powerpoint/2010/main" val="3680612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D937807A-31AE-465E-B52E-7A5A283E5A4F}" type="datetime2">
              <a:rPr lang="en-GB"/>
              <a:pPr>
                <a:defRPr/>
              </a:pPr>
              <a:t>Tuesday, 15 December 2020</a:t>
            </a:fld>
            <a:endParaRPr lang="en-GB"/>
          </a:p>
        </p:txBody>
      </p:sp>
      <p:sp>
        <p:nvSpPr>
          <p:cNvPr id="8"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9" name="Slide Number Placeholder 5"/>
          <p:cNvSpPr>
            <a:spLocks noGrp="1"/>
          </p:cNvSpPr>
          <p:nvPr>
            <p:ph type="sldNum" sz="quarter" idx="12"/>
          </p:nvPr>
        </p:nvSpPr>
        <p:spPr/>
        <p:txBody>
          <a:bodyPr/>
          <a:lstStyle>
            <a:lvl1pPr>
              <a:defRPr/>
            </a:lvl1pPr>
          </a:lstStyle>
          <a:p>
            <a:pPr>
              <a:defRPr/>
            </a:pPr>
            <a:fld id="{1D053524-EE66-49AB-AF65-166D4E4D1DA9}" type="slidenum">
              <a:rPr lang="en-GB"/>
              <a:pPr>
                <a:defRPr/>
              </a:pPr>
              <a:t>‹#›</a:t>
            </a:fld>
            <a:endParaRPr lang="en-GB"/>
          </a:p>
        </p:txBody>
      </p:sp>
    </p:spTree>
    <p:extLst>
      <p:ext uri="{BB962C8B-B14F-4D97-AF65-F5344CB8AC3E}">
        <p14:creationId xmlns:p14="http://schemas.microsoft.com/office/powerpoint/2010/main" val="2972332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C1814138-47B1-492D-A97E-1E5CA73684E5}" type="datetime2">
              <a:rPr lang="en-GB"/>
              <a:pPr>
                <a:defRPr/>
              </a:pPr>
              <a:t>Tuesday, 15 December 2020</a:t>
            </a:fld>
            <a:endParaRPr lang="en-GB"/>
          </a:p>
        </p:txBody>
      </p:sp>
      <p:sp>
        <p:nvSpPr>
          <p:cNvPr id="4"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5" name="Slide Number Placeholder 5"/>
          <p:cNvSpPr>
            <a:spLocks noGrp="1"/>
          </p:cNvSpPr>
          <p:nvPr>
            <p:ph type="sldNum" sz="quarter" idx="12"/>
          </p:nvPr>
        </p:nvSpPr>
        <p:spPr/>
        <p:txBody>
          <a:bodyPr/>
          <a:lstStyle>
            <a:lvl1pPr>
              <a:defRPr/>
            </a:lvl1pPr>
          </a:lstStyle>
          <a:p>
            <a:pPr>
              <a:defRPr/>
            </a:pPr>
            <a:fld id="{B4B3089F-691E-46FE-B0C8-5297FDD243EE}" type="slidenum">
              <a:rPr lang="en-GB"/>
              <a:pPr>
                <a:defRPr/>
              </a:pPr>
              <a:t>‹#›</a:t>
            </a:fld>
            <a:endParaRPr lang="en-GB"/>
          </a:p>
        </p:txBody>
      </p:sp>
    </p:spTree>
    <p:extLst>
      <p:ext uri="{BB962C8B-B14F-4D97-AF65-F5344CB8AC3E}">
        <p14:creationId xmlns:p14="http://schemas.microsoft.com/office/powerpoint/2010/main" val="2526081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8ACFF37-0AEF-4C66-BB41-23B6D4C55CCE}" type="datetime2">
              <a:rPr lang="en-GB"/>
              <a:pPr>
                <a:defRPr/>
              </a:pPr>
              <a:t>Tuesday, 15 December 2020</a:t>
            </a:fld>
            <a:endParaRPr lang="en-GB"/>
          </a:p>
        </p:txBody>
      </p:sp>
      <p:sp>
        <p:nvSpPr>
          <p:cNvPr id="3"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4" name="Slide Number Placeholder 5"/>
          <p:cNvSpPr>
            <a:spLocks noGrp="1"/>
          </p:cNvSpPr>
          <p:nvPr>
            <p:ph type="sldNum" sz="quarter" idx="12"/>
          </p:nvPr>
        </p:nvSpPr>
        <p:spPr/>
        <p:txBody>
          <a:bodyPr/>
          <a:lstStyle>
            <a:lvl1pPr>
              <a:defRPr/>
            </a:lvl1pPr>
          </a:lstStyle>
          <a:p>
            <a:pPr>
              <a:defRPr/>
            </a:pPr>
            <a:fld id="{254A629E-C2D0-41B8-AFB2-687714DACE3D}" type="slidenum">
              <a:rPr lang="en-GB"/>
              <a:pPr>
                <a:defRPr/>
              </a:pPr>
              <a:t>‹#›</a:t>
            </a:fld>
            <a:endParaRPr lang="en-GB"/>
          </a:p>
        </p:txBody>
      </p:sp>
    </p:spTree>
    <p:extLst>
      <p:ext uri="{BB962C8B-B14F-4D97-AF65-F5344CB8AC3E}">
        <p14:creationId xmlns:p14="http://schemas.microsoft.com/office/powerpoint/2010/main" val="3073616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D89243E-D40D-4C41-980D-E58D4DE30BAB}" type="datetime2">
              <a:rPr lang="en-GB"/>
              <a:pPr>
                <a:defRPr/>
              </a:pPr>
              <a:t>Tuesday, 15 December 2020</a:t>
            </a:fld>
            <a:endParaRPr lang="en-GB"/>
          </a:p>
        </p:txBody>
      </p:sp>
      <p:sp>
        <p:nvSpPr>
          <p:cNvPr id="6"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7" name="Slide Number Placeholder 5"/>
          <p:cNvSpPr>
            <a:spLocks noGrp="1"/>
          </p:cNvSpPr>
          <p:nvPr>
            <p:ph type="sldNum" sz="quarter" idx="12"/>
          </p:nvPr>
        </p:nvSpPr>
        <p:spPr/>
        <p:txBody>
          <a:bodyPr/>
          <a:lstStyle>
            <a:lvl1pPr>
              <a:defRPr/>
            </a:lvl1pPr>
          </a:lstStyle>
          <a:p>
            <a:pPr>
              <a:defRPr/>
            </a:pPr>
            <a:fld id="{0B3C238F-42BD-45D0-BB9F-FD4E8B13E5F4}" type="slidenum">
              <a:rPr lang="en-GB"/>
              <a:pPr>
                <a:defRPr/>
              </a:pPr>
              <a:t>‹#›</a:t>
            </a:fld>
            <a:endParaRPr lang="en-GB"/>
          </a:p>
        </p:txBody>
      </p:sp>
    </p:spTree>
    <p:extLst>
      <p:ext uri="{BB962C8B-B14F-4D97-AF65-F5344CB8AC3E}">
        <p14:creationId xmlns:p14="http://schemas.microsoft.com/office/powerpoint/2010/main" val="484631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0B45548-F701-4DB0-8394-764534EB721E}" type="datetime2">
              <a:rPr lang="en-GB"/>
              <a:pPr>
                <a:defRPr/>
              </a:pPr>
              <a:t>Tuesday, 15 December 2020</a:t>
            </a:fld>
            <a:endParaRPr lang="en-GB"/>
          </a:p>
        </p:txBody>
      </p:sp>
      <p:sp>
        <p:nvSpPr>
          <p:cNvPr id="6" name="Footer Placeholder 4"/>
          <p:cNvSpPr>
            <a:spLocks noGrp="1"/>
          </p:cNvSpPr>
          <p:nvPr>
            <p:ph type="ftr" sz="quarter" idx="11"/>
          </p:nvPr>
        </p:nvSpPr>
        <p:spPr/>
        <p:txBody>
          <a:bodyPr/>
          <a:lstStyle>
            <a:lvl1pPr>
              <a:defRPr/>
            </a:lvl1pPr>
          </a:lstStyle>
          <a:p>
            <a:pPr>
              <a:defRPr/>
            </a:pPr>
            <a:r>
              <a:rPr lang="en-GB"/>
              <a:t>Castle Douglas High School Personal Support</a:t>
            </a:r>
          </a:p>
        </p:txBody>
      </p:sp>
      <p:sp>
        <p:nvSpPr>
          <p:cNvPr id="7" name="Slide Number Placeholder 5"/>
          <p:cNvSpPr>
            <a:spLocks noGrp="1"/>
          </p:cNvSpPr>
          <p:nvPr>
            <p:ph type="sldNum" sz="quarter" idx="12"/>
          </p:nvPr>
        </p:nvSpPr>
        <p:spPr/>
        <p:txBody>
          <a:bodyPr/>
          <a:lstStyle>
            <a:lvl1pPr>
              <a:defRPr/>
            </a:lvl1pPr>
          </a:lstStyle>
          <a:p>
            <a:pPr>
              <a:defRPr/>
            </a:pPr>
            <a:fld id="{21779EA6-4E87-4D66-B253-3FF95FE18E50}" type="slidenum">
              <a:rPr lang="en-GB"/>
              <a:pPr>
                <a:defRPr/>
              </a:pPr>
              <a:t>‹#›</a:t>
            </a:fld>
            <a:endParaRPr lang="en-GB"/>
          </a:p>
        </p:txBody>
      </p:sp>
    </p:spTree>
    <p:extLst>
      <p:ext uri="{BB962C8B-B14F-4D97-AF65-F5344CB8AC3E}">
        <p14:creationId xmlns:p14="http://schemas.microsoft.com/office/powerpoint/2010/main" val="3872542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E8392FE-BCB6-4895-9A77-1B10A3124B56}" type="datetime2">
              <a:rPr lang="en-GB"/>
              <a:pPr>
                <a:defRPr/>
              </a:pPr>
              <a:t>Tuesday, 15 December 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GB"/>
              <a:t>Castle Douglas High School Personal Support</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6036A35-FE65-4BF7-B9B9-F4CD5BBF9F0B}"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8" Type="http://schemas.openxmlformats.org/officeDocument/2006/relationships/hyperlink" Target="http://www.hsn.uk.net/" TargetMode="External"/><Relationship Id="rId13" Type="http://schemas.openxmlformats.org/officeDocument/2006/relationships/hyperlink" Target="http://www.youtube.com/user/DLBmaths/playlists" TargetMode="External"/><Relationship Id="rId3" Type="http://schemas.openxmlformats.org/officeDocument/2006/relationships/image" Target="../media/image3.jpeg"/><Relationship Id="rId7" Type="http://schemas.openxmlformats.org/officeDocument/2006/relationships/hyperlink" Target="http://www.highermathematics.co.uk/" TargetMode="External"/><Relationship Id="rId12" Type="http://schemas.openxmlformats.org/officeDocument/2006/relationships/hyperlink" Target="http://www.bbc.co.uk/bitesize/secondary"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hyperlink" Target="http://www.advancedhighermaths.co.uk/" TargetMode="External"/><Relationship Id="rId11" Type="http://schemas.openxmlformats.org/officeDocument/2006/relationships/hyperlink" Target="http://www.mathsrevision.com/" TargetMode="External"/><Relationship Id="rId5" Type="http://schemas.openxmlformats.org/officeDocument/2006/relationships/hyperlink" Target="http://www.bearsdenacademymathsblog.net/" TargetMode="External"/><Relationship Id="rId10" Type="http://schemas.openxmlformats.org/officeDocument/2006/relationships/hyperlink" Target="http://www.maths180.com/" TargetMode="External"/><Relationship Id="rId4" Type="http://schemas.openxmlformats.org/officeDocument/2006/relationships/image" Target="../media/image1.png"/><Relationship Id="rId9" Type="http://schemas.openxmlformats.org/officeDocument/2006/relationships/hyperlink" Target="http://www.national5maths.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05488"/>
            <a:ext cx="91440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Box 6"/>
          <p:cNvSpPr txBox="1">
            <a:spLocks noChangeArrowheads="1"/>
          </p:cNvSpPr>
          <p:nvPr/>
        </p:nvSpPr>
        <p:spPr bwMode="auto">
          <a:xfrm>
            <a:off x="4716463" y="65246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Calibri" pitchFamily="34" charset="0"/>
            </a:endParaRPr>
          </a:p>
        </p:txBody>
      </p:sp>
      <p:sp>
        <p:nvSpPr>
          <p:cNvPr id="9" name="Rectangle 8"/>
          <p:cNvSpPr/>
          <p:nvPr/>
        </p:nvSpPr>
        <p:spPr>
          <a:xfrm>
            <a:off x="0" y="6524625"/>
            <a:ext cx="9144000" cy="360363"/>
          </a:xfrm>
          <a:prstGeom prst="rect">
            <a:avLst/>
          </a:prstGeom>
          <a:solidFill>
            <a:srgbClr val="590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054" name="Footer Placeholder 5"/>
          <p:cNvSpPr txBox="1">
            <a:spLocks noGrp="1"/>
          </p:cNvSpPr>
          <p:nvPr/>
        </p:nvSpPr>
        <p:spPr bwMode="auto">
          <a:xfrm>
            <a:off x="0" y="6165850"/>
            <a:ext cx="91440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altLang="en-US" b="1" dirty="0">
                <a:solidFill>
                  <a:schemeClr val="bg1"/>
                </a:solidFill>
                <a:latin typeface="Calibri" pitchFamily="34" charset="0"/>
              </a:rPr>
              <a:t>Bearsden Academy</a:t>
            </a:r>
          </a:p>
          <a:p>
            <a:pPr algn="ctr" eaLnBrk="1" hangingPunct="1"/>
            <a:r>
              <a:rPr lang="en-GB" altLang="en-US" dirty="0">
                <a:solidFill>
                  <a:schemeClr val="bg1"/>
                </a:solidFill>
                <a:latin typeface="Calibri" pitchFamily="34" charset="0"/>
              </a:rPr>
              <a:t>Mathematics Department</a:t>
            </a:r>
          </a:p>
        </p:txBody>
      </p:sp>
      <p:sp>
        <p:nvSpPr>
          <p:cNvPr id="2056" name="Date Placeholder 3"/>
          <p:cNvSpPr txBox="1">
            <a:spLocks noGrp="1"/>
          </p:cNvSpPr>
          <p:nvPr/>
        </p:nvSpPr>
        <p:spPr bwMode="auto">
          <a:xfrm>
            <a:off x="0" y="4293914"/>
            <a:ext cx="914400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altLang="en-US" sz="4000" b="1" dirty="0">
                <a:latin typeface="Calibri" pitchFamily="34" charset="0"/>
              </a:rPr>
              <a:t>Study Skills Advice and Support</a:t>
            </a:r>
          </a:p>
        </p:txBody>
      </p:sp>
      <p:pic>
        <p:nvPicPr>
          <p:cNvPr id="19469"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190140" y="1269578"/>
            <a:ext cx="2763718"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nodeType="clickEffect">
                                  <p:stCondLst>
                                    <p:cond delay="0"/>
                                  </p:stCondLst>
                                  <p:childTnLst>
                                    <p:anim calcmode="lin" valueType="num">
                                      <p:cBhvr>
                                        <p:cTn id="6" dur="500"/>
                                        <p:tgtEl>
                                          <p:spTgt spid="19469"/>
                                        </p:tgtEl>
                                        <p:attrNameLst>
                                          <p:attrName>ppt_w</p:attrName>
                                        </p:attrNameLst>
                                      </p:cBhvr>
                                      <p:tavLst>
                                        <p:tav tm="0">
                                          <p:val>
                                            <p:strVal val="ppt_w"/>
                                          </p:val>
                                        </p:tav>
                                        <p:tav tm="100000">
                                          <p:val>
                                            <p:fltVal val="0"/>
                                          </p:val>
                                        </p:tav>
                                      </p:tavLst>
                                    </p:anim>
                                    <p:anim calcmode="lin" valueType="num">
                                      <p:cBhvr>
                                        <p:cTn id="7" dur="500"/>
                                        <p:tgtEl>
                                          <p:spTgt spid="19469"/>
                                        </p:tgtEl>
                                        <p:attrNameLst>
                                          <p:attrName>ppt_h</p:attrName>
                                        </p:attrNameLst>
                                      </p:cBhvr>
                                      <p:tavLst>
                                        <p:tav tm="0">
                                          <p:val>
                                            <p:strVal val="ppt_h"/>
                                          </p:val>
                                        </p:tav>
                                        <p:tav tm="100000">
                                          <p:val>
                                            <p:fltVal val="0"/>
                                          </p:val>
                                        </p:tav>
                                      </p:tavLst>
                                    </p:anim>
                                    <p:animEffect transition="out" filter="fade">
                                      <p:cBhvr>
                                        <p:cTn id="8" dur="500"/>
                                        <p:tgtEl>
                                          <p:spTgt spid="19469"/>
                                        </p:tgtEl>
                                      </p:cBhvr>
                                    </p:animEffect>
                                    <p:set>
                                      <p:cBhvr>
                                        <p:cTn id="9" dur="1" fill="hold">
                                          <p:stCondLst>
                                            <p:cond delay="499"/>
                                          </p:stCondLst>
                                        </p:cTn>
                                        <p:tgtEl>
                                          <p:spTgt spid="19469"/>
                                        </p:tgtEl>
                                        <p:attrNameLst>
                                          <p:attrName>style.visibility</p:attrName>
                                        </p:attrNameLst>
                                      </p:cBhvr>
                                      <p:to>
                                        <p:strVal val="hidden"/>
                                      </p:to>
                                    </p:set>
                                  </p:childTnLst>
                                </p:cTn>
                              </p:par>
                              <p:par>
                                <p:cTn id="10" presetID="53" presetClass="exit" presetSubtype="32" fill="hold" grpId="0" nodeType="withEffect">
                                  <p:stCondLst>
                                    <p:cond delay="0"/>
                                  </p:stCondLst>
                                  <p:childTnLst>
                                    <p:anim calcmode="lin" valueType="num">
                                      <p:cBhvr>
                                        <p:cTn id="11" dur="500"/>
                                        <p:tgtEl>
                                          <p:spTgt spid="2056"/>
                                        </p:tgtEl>
                                        <p:attrNameLst>
                                          <p:attrName>ppt_w</p:attrName>
                                        </p:attrNameLst>
                                      </p:cBhvr>
                                      <p:tavLst>
                                        <p:tav tm="0">
                                          <p:val>
                                            <p:strVal val="ppt_w"/>
                                          </p:val>
                                        </p:tav>
                                        <p:tav tm="100000">
                                          <p:val>
                                            <p:fltVal val="0"/>
                                          </p:val>
                                        </p:tav>
                                      </p:tavLst>
                                    </p:anim>
                                    <p:anim calcmode="lin" valueType="num">
                                      <p:cBhvr>
                                        <p:cTn id="12" dur="500"/>
                                        <p:tgtEl>
                                          <p:spTgt spid="2056"/>
                                        </p:tgtEl>
                                        <p:attrNameLst>
                                          <p:attrName>ppt_h</p:attrName>
                                        </p:attrNameLst>
                                      </p:cBhvr>
                                      <p:tavLst>
                                        <p:tav tm="0">
                                          <p:val>
                                            <p:strVal val="ppt_h"/>
                                          </p:val>
                                        </p:tav>
                                        <p:tav tm="100000">
                                          <p:val>
                                            <p:fltVal val="0"/>
                                          </p:val>
                                        </p:tav>
                                      </p:tavLst>
                                    </p:anim>
                                    <p:animEffect transition="out" filter="fade">
                                      <p:cBhvr>
                                        <p:cTn id="13" dur="500"/>
                                        <p:tgtEl>
                                          <p:spTgt spid="2056"/>
                                        </p:tgtEl>
                                      </p:cBhvr>
                                    </p:animEffect>
                                    <p:set>
                                      <p:cBhvr>
                                        <p:cTn id="14" dur="1" fill="hold">
                                          <p:stCondLst>
                                            <p:cond delay="499"/>
                                          </p:stCondLst>
                                        </p:cTn>
                                        <p:tgtEl>
                                          <p:spTgt spid="205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F5213B7-4150-415A-905C-0E54D865E9AC}"/>
              </a:ext>
            </a:extLst>
          </p:cNvPr>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088364" y="200074"/>
            <a:ext cx="860906" cy="841276"/>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91440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itle 1"/>
          <p:cNvSpPr>
            <a:spLocks noGrp="1"/>
          </p:cNvSpPr>
          <p:nvPr>
            <p:ph type="ctrTitle" idx="4294967295"/>
          </p:nvPr>
        </p:nvSpPr>
        <p:spPr>
          <a:xfrm>
            <a:off x="0" y="1"/>
            <a:ext cx="7956550" cy="841276"/>
          </a:xfrm>
        </p:spPr>
        <p:txBody>
          <a:bodyPr lIns="252000" tIns="252000" rIns="0" bIns="0" anchor="t"/>
          <a:lstStyle/>
          <a:p>
            <a:pPr algn="l" eaLnBrk="1" hangingPunct="1"/>
            <a:r>
              <a:rPr lang="en-GB" b="1" dirty="0">
                <a:solidFill>
                  <a:schemeClr val="bg1">
                    <a:lumMod val="50000"/>
                  </a:schemeClr>
                </a:solidFill>
              </a:rPr>
              <a:t>How to Study Mathematics</a:t>
            </a:r>
            <a:endParaRPr lang="en-GB" altLang="en-US" b="1" dirty="0">
              <a:solidFill>
                <a:schemeClr val="bg1">
                  <a:lumMod val="50000"/>
                </a:schemeClr>
              </a:solidFill>
            </a:endParaRPr>
          </a:p>
        </p:txBody>
      </p:sp>
      <p:sp>
        <p:nvSpPr>
          <p:cNvPr id="27652" name="Subtitle 2"/>
          <p:cNvSpPr>
            <a:spLocks noGrp="1"/>
          </p:cNvSpPr>
          <p:nvPr>
            <p:ph type="subTitle" idx="4294967295"/>
          </p:nvPr>
        </p:nvSpPr>
        <p:spPr>
          <a:xfrm>
            <a:off x="251618" y="985720"/>
            <a:ext cx="8640763" cy="5180130"/>
          </a:xfrm>
        </p:spPr>
        <p:txBody>
          <a:bodyPr/>
          <a:lstStyle/>
          <a:p>
            <a:pPr marL="177800" indent="-177800" algn="just" eaLnBrk="1" hangingPunct="1">
              <a:lnSpc>
                <a:spcPct val="150000"/>
              </a:lnSpc>
            </a:pPr>
            <a:r>
              <a:rPr lang="en-GB" altLang="en-US" sz="1900" b="1" dirty="0"/>
              <a:t>The best way to revise Mathematics is by doing it.</a:t>
            </a:r>
          </a:p>
          <a:p>
            <a:pPr marL="177800" indent="-177800" algn="just" eaLnBrk="1" hangingPunct="1">
              <a:lnSpc>
                <a:spcPct val="150000"/>
              </a:lnSpc>
            </a:pPr>
            <a:r>
              <a:rPr lang="en-GB" altLang="en-US" sz="1900" b="1" dirty="0"/>
              <a:t>There is a time for learning the necessary formulae and rules, but there is no substitute for </a:t>
            </a:r>
            <a:r>
              <a:rPr lang="en-GB" altLang="en-US" sz="1900" b="1" dirty="0" smtClean="0"/>
              <a:t>practice.</a:t>
            </a:r>
          </a:p>
          <a:p>
            <a:pPr marL="177800" indent="-177800" algn="just" eaLnBrk="1" hangingPunct="1">
              <a:lnSpc>
                <a:spcPct val="150000"/>
              </a:lnSpc>
            </a:pPr>
            <a:r>
              <a:rPr lang="en-GB" altLang="en-US" sz="1900" b="1" dirty="0" smtClean="0"/>
              <a:t>Once </a:t>
            </a:r>
            <a:r>
              <a:rPr lang="en-GB" altLang="en-US" sz="1900" b="1" dirty="0"/>
              <a:t>you have learned a topic or skill, try questions. Start off with straightforward questions, then Unit level, and progress to examination </a:t>
            </a:r>
            <a:r>
              <a:rPr lang="en-GB" altLang="en-US" sz="1900" b="1" dirty="0" smtClean="0"/>
              <a:t>style.</a:t>
            </a:r>
          </a:p>
          <a:p>
            <a:pPr marL="177800" indent="-177800" algn="just" eaLnBrk="1" hangingPunct="1">
              <a:lnSpc>
                <a:spcPct val="150000"/>
              </a:lnSpc>
            </a:pPr>
            <a:r>
              <a:rPr lang="en-GB" altLang="en-US" sz="1900" b="1" dirty="0" smtClean="0"/>
              <a:t>Test </a:t>
            </a:r>
            <a:r>
              <a:rPr lang="en-GB" altLang="en-US" sz="1900" b="1" dirty="0"/>
              <a:t>your knowledge on topic-based questions, then progress to a mixture of past-paper questions. It is important to recognise what to use and when, which skill to apply and where. </a:t>
            </a:r>
          </a:p>
          <a:p>
            <a:pPr marL="177800" indent="-177800" algn="just" eaLnBrk="1" hangingPunct="1">
              <a:lnSpc>
                <a:spcPct val="150000"/>
              </a:lnSpc>
            </a:pPr>
            <a:r>
              <a:rPr lang="en-GB" altLang="en-US" sz="1900" b="1" dirty="0"/>
              <a:t>Use the space in the margin of your notes to add your own revision reminders</a:t>
            </a:r>
            <a:r>
              <a:rPr lang="en-GB" altLang="en-US" sz="1900" b="1" dirty="0" smtClean="0"/>
              <a:t>.</a:t>
            </a:r>
            <a:endParaRPr lang="en-GB" altLang="en-US" sz="1900" b="1" dirty="0"/>
          </a:p>
        </p:txBody>
      </p:sp>
      <p:sp>
        <p:nvSpPr>
          <p:cNvPr id="3077" name="TextBox 6"/>
          <p:cNvSpPr txBox="1">
            <a:spLocks noChangeArrowheads="1"/>
          </p:cNvSpPr>
          <p:nvPr/>
        </p:nvSpPr>
        <p:spPr bwMode="auto">
          <a:xfrm>
            <a:off x="4716463" y="65246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Calibri" pitchFamily="34" charset="0"/>
            </a:endParaRPr>
          </a:p>
        </p:txBody>
      </p:sp>
      <p:sp>
        <p:nvSpPr>
          <p:cNvPr id="9" name="Rectangle 8"/>
          <p:cNvSpPr/>
          <p:nvPr/>
        </p:nvSpPr>
        <p:spPr>
          <a:xfrm>
            <a:off x="0" y="6524625"/>
            <a:ext cx="9144000" cy="360363"/>
          </a:xfrm>
          <a:prstGeom prst="rect">
            <a:avLst/>
          </a:prstGeom>
          <a:solidFill>
            <a:srgbClr val="590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79" name="Footer Placeholder 5"/>
          <p:cNvSpPr txBox="1">
            <a:spLocks noGrp="1"/>
          </p:cNvSpPr>
          <p:nvPr/>
        </p:nvSpPr>
        <p:spPr bwMode="auto">
          <a:xfrm>
            <a:off x="0" y="6165850"/>
            <a:ext cx="91440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altLang="en-US" b="1" dirty="0">
                <a:solidFill>
                  <a:schemeClr val="bg1"/>
                </a:solidFill>
                <a:latin typeface="Calibri" pitchFamily="34" charset="0"/>
              </a:rPr>
              <a:t>Bearsden Academy</a:t>
            </a:r>
          </a:p>
          <a:p>
            <a:pPr algn="ctr" eaLnBrk="1" hangingPunct="1"/>
            <a:r>
              <a:rPr lang="en-GB" altLang="en-US" dirty="0">
                <a:solidFill>
                  <a:schemeClr val="bg1"/>
                </a:solidFill>
                <a:latin typeface="Calibri" pitchFamily="34" charset="0"/>
              </a:rPr>
              <a:t>Mathematics Department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2000"/>
                                        <p:tgtEl>
                                          <p:spTgt spid="3075"/>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27652">
                                            <p:txEl>
                                              <p:pRg st="0" end="0"/>
                                            </p:txEl>
                                          </p:spTgt>
                                        </p:tgtEl>
                                        <p:attrNameLst>
                                          <p:attrName>style.visibility</p:attrName>
                                        </p:attrNameLst>
                                      </p:cBhvr>
                                      <p:to>
                                        <p:strVal val="visible"/>
                                      </p:to>
                                    </p:set>
                                    <p:animEffect transition="in" filter="fade">
                                      <p:cBhvr>
                                        <p:cTn id="11" dur="2000"/>
                                        <p:tgtEl>
                                          <p:spTgt spid="27652">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7652">
                                            <p:txEl>
                                              <p:pRg st="1" end="1"/>
                                            </p:txEl>
                                          </p:spTgt>
                                        </p:tgtEl>
                                        <p:attrNameLst>
                                          <p:attrName>style.visibility</p:attrName>
                                        </p:attrNameLst>
                                      </p:cBhvr>
                                      <p:to>
                                        <p:strVal val="visible"/>
                                      </p:to>
                                    </p:set>
                                    <p:animEffect transition="in" filter="fade">
                                      <p:cBhvr>
                                        <p:cTn id="15" dur="2000"/>
                                        <p:tgtEl>
                                          <p:spTgt spid="27652">
                                            <p:txEl>
                                              <p:pRg st="1" end="1"/>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27652">
                                            <p:txEl>
                                              <p:pRg st="2" end="2"/>
                                            </p:txEl>
                                          </p:spTgt>
                                        </p:tgtEl>
                                        <p:attrNameLst>
                                          <p:attrName>style.visibility</p:attrName>
                                        </p:attrNameLst>
                                      </p:cBhvr>
                                      <p:to>
                                        <p:strVal val="visible"/>
                                      </p:to>
                                    </p:set>
                                    <p:animEffect transition="in" filter="fade">
                                      <p:cBhvr>
                                        <p:cTn id="19" dur="2000"/>
                                        <p:tgtEl>
                                          <p:spTgt spid="27652">
                                            <p:txEl>
                                              <p:pRg st="2" end="2"/>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27652">
                                            <p:txEl>
                                              <p:pRg st="3" end="3"/>
                                            </p:txEl>
                                          </p:spTgt>
                                        </p:tgtEl>
                                        <p:attrNameLst>
                                          <p:attrName>style.visibility</p:attrName>
                                        </p:attrNameLst>
                                      </p:cBhvr>
                                      <p:to>
                                        <p:strVal val="visible"/>
                                      </p:to>
                                    </p:set>
                                    <p:animEffect transition="in" filter="fade">
                                      <p:cBhvr>
                                        <p:cTn id="23" dur="2000"/>
                                        <p:tgtEl>
                                          <p:spTgt spid="27652">
                                            <p:txEl>
                                              <p:pRg st="3" end="3"/>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27652">
                                            <p:txEl>
                                              <p:pRg st="4" end="4"/>
                                            </p:txEl>
                                          </p:spTgt>
                                        </p:tgtEl>
                                        <p:attrNameLst>
                                          <p:attrName>style.visibility</p:attrName>
                                        </p:attrNameLst>
                                      </p:cBhvr>
                                      <p:to>
                                        <p:strVal val="visible"/>
                                      </p:to>
                                    </p:set>
                                    <p:animEffect transition="in" filter="fade">
                                      <p:cBhvr>
                                        <p:cTn id="27" dur="2000"/>
                                        <p:tgtEl>
                                          <p:spTgt spid="2765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F5213B7-4150-415A-905C-0E54D865E9AC}"/>
              </a:ext>
            </a:extLst>
          </p:cNvPr>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088364" y="200074"/>
            <a:ext cx="860906" cy="841276"/>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91440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itle 1"/>
          <p:cNvSpPr>
            <a:spLocks noGrp="1"/>
          </p:cNvSpPr>
          <p:nvPr>
            <p:ph type="ctrTitle" idx="4294967295"/>
          </p:nvPr>
        </p:nvSpPr>
        <p:spPr>
          <a:xfrm>
            <a:off x="0" y="1"/>
            <a:ext cx="7956550" cy="841276"/>
          </a:xfrm>
        </p:spPr>
        <p:txBody>
          <a:bodyPr lIns="252000" tIns="252000" rIns="0" bIns="0" anchor="t"/>
          <a:lstStyle/>
          <a:p>
            <a:pPr algn="l" eaLnBrk="1" hangingPunct="1"/>
            <a:r>
              <a:rPr lang="en-GB" b="1" dirty="0">
                <a:solidFill>
                  <a:schemeClr val="bg1">
                    <a:lumMod val="50000"/>
                  </a:schemeClr>
                </a:solidFill>
              </a:rPr>
              <a:t>How to Study Mathematics</a:t>
            </a:r>
            <a:endParaRPr lang="en-GB" altLang="en-US" b="1" dirty="0">
              <a:solidFill>
                <a:schemeClr val="bg1">
                  <a:lumMod val="50000"/>
                </a:schemeClr>
              </a:solidFill>
            </a:endParaRPr>
          </a:p>
        </p:txBody>
      </p:sp>
      <p:sp>
        <p:nvSpPr>
          <p:cNvPr id="27652" name="Subtitle 2"/>
          <p:cNvSpPr>
            <a:spLocks noGrp="1"/>
          </p:cNvSpPr>
          <p:nvPr>
            <p:ph type="subTitle" idx="4294967295"/>
          </p:nvPr>
        </p:nvSpPr>
        <p:spPr>
          <a:xfrm>
            <a:off x="251618" y="985720"/>
            <a:ext cx="8640763" cy="5180130"/>
          </a:xfrm>
        </p:spPr>
        <p:txBody>
          <a:bodyPr/>
          <a:lstStyle/>
          <a:p>
            <a:pPr marL="177800" indent="-177800" algn="just" eaLnBrk="1" hangingPunct="1">
              <a:lnSpc>
                <a:spcPct val="150000"/>
              </a:lnSpc>
            </a:pPr>
            <a:r>
              <a:rPr lang="en-GB" altLang="en-US" sz="1800" b="1" dirty="0"/>
              <a:t>Mathematics is a subject to be practiced often. If you complete one extra question every night in addition to your normal homework, you will reap the rewards. You will be able to ask for help the next day when the problem is fresh in your mind, and so you will quickly build up your knowledge and confidence.</a:t>
            </a:r>
          </a:p>
          <a:p>
            <a:pPr marL="177800" indent="-177800" algn="just" eaLnBrk="1" hangingPunct="1">
              <a:lnSpc>
                <a:spcPct val="150000"/>
              </a:lnSpc>
            </a:pPr>
            <a:r>
              <a:rPr lang="en-GB" altLang="en-US" sz="1800" b="1" dirty="0" smtClean="0"/>
              <a:t>Mathematics </a:t>
            </a:r>
            <a:r>
              <a:rPr lang="en-GB" altLang="en-US" sz="1800" b="1" dirty="0"/>
              <a:t>also demands perseverance and time management – you will need to tackle a number of questions or a whole examination paper in one sitting.</a:t>
            </a:r>
          </a:p>
          <a:p>
            <a:pPr marL="177800" indent="-177800" algn="just" eaLnBrk="1" hangingPunct="1">
              <a:lnSpc>
                <a:spcPct val="150000"/>
              </a:lnSpc>
            </a:pPr>
            <a:r>
              <a:rPr lang="en-GB" sz="1800" b="1" dirty="0"/>
              <a:t>Being an active learner means taking a </a:t>
            </a:r>
            <a:r>
              <a:rPr lang="en-GB" sz="1800" b="1" dirty="0" smtClean="0"/>
              <a:t>pro-active approach </a:t>
            </a:r>
            <a:r>
              <a:rPr lang="en-GB" sz="1800" b="1" dirty="0"/>
              <a:t>to your study.</a:t>
            </a:r>
          </a:p>
          <a:p>
            <a:pPr marL="177800" indent="-177800" algn="just" eaLnBrk="1" hangingPunct="1">
              <a:lnSpc>
                <a:spcPct val="150000"/>
              </a:lnSpc>
            </a:pPr>
            <a:r>
              <a:rPr lang="en-GB" sz="1800" b="1" dirty="0"/>
              <a:t>Until you know that you understand the key concepts, you should ask questions, do some more reading and talk to your friends. Keep trying different techniques until </a:t>
            </a:r>
            <a:r>
              <a:rPr lang="en-GB" sz="1800" b="1" dirty="0" smtClean="0"/>
              <a:t>you </a:t>
            </a:r>
            <a:r>
              <a:rPr lang="en-GB" sz="1800" b="1" dirty="0"/>
              <a:t>find what works for </a:t>
            </a:r>
            <a:r>
              <a:rPr lang="en-GB" sz="1800" b="1" dirty="0" smtClean="0"/>
              <a:t>you </a:t>
            </a:r>
            <a:r>
              <a:rPr lang="en-GB" sz="1800" b="1" dirty="0"/>
              <a:t>and you </a:t>
            </a:r>
            <a:r>
              <a:rPr lang="en-GB" sz="1800" b="1" dirty="0" smtClean="0"/>
              <a:t>feel that </a:t>
            </a:r>
            <a:r>
              <a:rPr lang="en-GB" sz="1800" b="1" dirty="0"/>
              <a:t>you are on top of things.</a:t>
            </a:r>
          </a:p>
          <a:p>
            <a:pPr marL="177800" indent="-177800" algn="just" eaLnBrk="1" hangingPunct="1">
              <a:lnSpc>
                <a:spcPct val="150000"/>
              </a:lnSpc>
            </a:pPr>
            <a:r>
              <a:rPr lang="en-GB" altLang="en-US" sz="1800" b="1" u="sng" dirty="0"/>
              <a:t>Help and support is always on offer </a:t>
            </a:r>
            <a:r>
              <a:rPr lang="en-GB" altLang="en-US" sz="1800" b="1" u="sng" dirty="0" smtClean="0"/>
              <a:t>within </a:t>
            </a:r>
            <a:r>
              <a:rPr lang="en-GB" altLang="en-US" sz="1800" b="1" u="sng" dirty="0"/>
              <a:t>the Department.</a:t>
            </a:r>
          </a:p>
        </p:txBody>
      </p:sp>
      <p:sp>
        <p:nvSpPr>
          <p:cNvPr id="3077" name="TextBox 6"/>
          <p:cNvSpPr txBox="1">
            <a:spLocks noChangeArrowheads="1"/>
          </p:cNvSpPr>
          <p:nvPr/>
        </p:nvSpPr>
        <p:spPr bwMode="auto">
          <a:xfrm>
            <a:off x="4716463" y="65246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Calibri" pitchFamily="34" charset="0"/>
            </a:endParaRPr>
          </a:p>
        </p:txBody>
      </p:sp>
      <p:sp>
        <p:nvSpPr>
          <p:cNvPr id="9" name="Rectangle 8"/>
          <p:cNvSpPr/>
          <p:nvPr/>
        </p:nvSpPr>
        <p:spPr>
          <a:xfrm>
            <a:off x="0" y="6524625"/>
            <a:ext cx="9144000" cy="360363"/>
          </a:xfrm>
          <a:prstGeom prst="rect">
            <a:avLst/>
          </a:prstGeom>
          <a:solidFill>
            <a:srgbClr val="590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79" name="Footer Placeholder 5"/>
          <p:cNvSpPr txBox="1">
            <a:spLocks noGrp="1"/>
          </p:cNvSpPr>
          <p:nvPr/>
        </p:nvSpPr>
        <p:spPr bwMode="auto">
          <a:xfrm>
            <a:off x="0" y="6165850"/>
            <a:ext cx="91440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altLang="en-US" b="1" dirty="0">
                <a:solidFill>
                  <a:schemeClr val="bg1"/>
                </a:solidFill>
                <a:latin typeface="Calibri" pitchFamily="34" charset="0"/>
              </a:rPr>
              <a:t>Bearsden Academy</a:t>
            </a:r>
          </a:p>
          <a:p>
            <a:pPr algn="ctr" eaLnBrk="1" hangingPunct="1"/>
            <a:r>
              <a:rPr lang="en-GB" altLang="en-US" dirty="0">
                <a:solidFill>
                  <a:schemeClr val="bg1"/>
                </a:solidFill>
                <a:latin typeface="Calibri" pitchFamily="34" charset="0"/>
              </a:rPr>
              <a:t>Mathematics Department</a:t>
            </a:r>
          </a:p>
        </p:txBody>
      </p:sp>
      <p:pic>
        <p:nvPicPr>
          <p:cNvPr id="4" name="Picture 3">
            <a:extLst>
              <a:ext uri="{FF2B5EF4-FFF2-40B4-BE49-F238E27FC236}">
                <a16:creationId xmlns:a16="http://schemas.microsoft.com/office/drawing/2014/main" id="{8270A7F0-5B62-49A7-9F7E-480CD56C3250}"/>
              </a:ext>
            </a:extLst>
          </p:cNvPr>
          <p:cNvPicPr>
            <a:picLocks noChangeAspect="1"/>
          </p:cNvPicPr>
          <p:nvPr/>
        </p:nvPicPr>
        <p:blipFill>
          <a:blip r:embed="rId5"/>
          <a:stretch>
            <a:fillRect/>
          </a:stretch>
        </p:blipFill>
        <p:spPr>
          <a:xfrm>
            <a:off x="6300192" y="5392738"/>
            <a:ext cx="428625" cy="466725"/>
          </a:xfrm>
          <a:prstGeom prst="rect">
            <a:avLst/>
          </a:prstGeom>
        </p:spPr>
      </p:pic>
    </p:spTree>
    <p:extLst>
      <p:ext uri="{BB962C8B-B14F-4D97-AF65-F5344CB8AC3E}">
        <p14:creationId xmlns:p14="http://schemas.microsoft.com/office/powerpoint/2010/main" val="28299590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2000"/>
                                        <p:tgtEl>
                                          <p:spTgt spid="3075"/>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27652">
                                            <p:txEl>
                                              <p:pRg st="0" end="0"/>
                                            </p:txEl>
                                          </p:spTgt>
                                        </p:tgtEl>
                                        <p:attrNameLst>
                                          <p:attrName>style.visibility</p:attrName>
                                        </p:attrNameLst>
                                      </p:cBhvr>
                                      <p:to>
                                        <p:strVal val="visible"/>
                                      </p:to>
                                    </p:set>
                                    <p:animEffect transition="in" filter="fade">
                                      <p:cBhvr>
                                        <p:cTn id="11" dur="2000"/>
                                        <p:tgtEl>
                                          <p:spTgt spid="27652">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7652">
                                            <p:txEl>
                                              <p:pRg st="1" end="1"/>
                                            </p:txEl>
                                          </p:spTgt>
                                        </p:tgtEl>
                                        <p:attrNameLst>
                                          <p:attrName>style.visibility</p:attrName>
                                        </p:attrNameLst>
                                      </p:cBhvr>
                                      <p:to>
                                        <p:strVal val="visible"/>
                                      </p:to>
                                    </p:set>
                                    <p:animEffect transition="in" filter="fade">
                                      <p:cBhvr>
                                        <p:cTn id="15" dur="2000"/>
                                        <p:tgtEl>
                                          <p:spTgt spid="27652">
                                            <p:txEl>
                                              <p:pRg st="1" end="1"/>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27652">
                                            <p:txEl>
                                              <p:pRg st="2" end="2"/>
                                            </p:txEl>
                                          </p:spTgt>
                                        </p:tgtEl>
                                        <p:attrNameLst>
                                          <p:attrName>style.visibility</p:attrName>
                                        </p:attrNameLst>
                                      </p:cBhvr>
                                      <p:to>
                                        <p:strVal val="visible"/>
                                      </p:to>
                                    </p:set>
                                    <p:animEffect transition="in" filter="fade">
                                      <p:cBhvr>
                                        <p:cTn id="19" dur="2000"/>
                                        <p:tgtEl>
                                          <p:spTgt spid="27652">
                                            <p:txEl>
                                              <p:pRg st="2" end="2"/>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27652">
                                            <p:txEl>
                                              <p:pRg st="3" end="3"/>
                                            </p:txEl>
                                          </p:spTgt>
                                        </p:tgtEl>
                                        <p:attrNameLst>
                                          <p:attrName>style.visibility</p:attrName>
                                        </p:attrNameLst>
                                      </p:cBhvr>
                                      <p:to>
                                        <p:strVal val="visible"/>
                                      </p:to>
                                    </p:set>
                                    <p:animEffect transition="in" filter="fade">
                                      <p:cBhvr>
                                        <p:cTn id="23" dur="2000"/>
                                        <p:tgtEl>
                                          <p:spTgt spid="27652">
                                            <p:txEl>
                                              <p:pRg st="3" end="3"/>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27652">
                                            <p:txEl>
                                              <p:pRg st="4" end="4"/>
                                            </p:txEl>
                                          </p:spTgt>
                                        </p:tgtEl>
                                        <p:attrNameLst>
                                          <p:attrName>style.visibility</p:attrName>
                                        </p:attrNameLst>
                                      </p:cBhvr>
                                      <p:to>
                                        <p:strVal val="visible"/>
                                      </p:to>
                                    </p:set>
                                    <p:animEffect transition="in" filter="fade">
                                      <p:cBhvr>
                                        <p:cTn id="27" dur="2000"/>
                                        <p:tgtEl>
                                          <p:spTgt spid="2765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F5213B7-4150-415A-905C-0E54D865E9AC}"/>
              </a:ext>
            </a:extLst>
          </p:cNvPr>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088364" y="200074"/>
            <a:ext cx="860906" cy="841276"/>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91440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itle 1"/>
          <p:cNvSpPr>
            <a:spLocks noGrp="1"/>
          </p:cNvSpPr>
          <p:nvPr>
            <p:ph type="ctrTitle" idx="4294967295"/>
          </p:nvPr>
        </p:nvSpPr>
        <p:spPr>
          <a:xfrm>
            <a:off x="0" y="0"/>
            <a:ext cx="7956550" cy="981075"/>
          </a:xfrm>
        </p:spPr>
        <p:txBody>
          <a:bodyPr lIns="252000" tIns="252000" rIns="0" bIns="0" anchor="t"/>
          <a:lstStyle/>
          <a:p>
            <a:pPr marL="88900" algn="l" eaLnBrk="1" hangingPunct="1"/>
            <a:r>
              <a:rPr lang="en-GB" sz="4000" b="1" dirty="0">
                <a:solidFill>
                  <a:schemeClr val="bg1">
                    <a:lumMod val="50000"/>
                  </a:schemeClr>
                </a:solidFill>
              </a:rPr>
              <a:t>Command Words In Mathematics</a:t>
            </a:r>
            <a:endParaRPr lang="en-GB" altLang="en-US" sz="4000" b="1" dirty="0">
              <a:solidFill>
                <a:schemeClr val="bg1">
                  <a:lumMod val="50000"/>
                </a:schemeClr>
              </a:solidFill>
            </a:endParaRPr>
          </a:p>
        </p:txBody>
      </p:sp>
      <p:sp>
        <p:nvSpPr>
          <p:cNvPr id="27652" name="Subtitle 2"/>
          <p:cNvSpPr>
            <a:spLocks noGrp="1"/>
          </p:cNvSpPr>
          <p:nvPr>
            <p:ph type="subTitle" idx="4294967295"/>
          </p:nvPr>
        </p:nvSpPr>
        <p:spPr>
          <a:xfrm>
            <a:off x="323528" y="1772816"/>
            <a:ext cx="2015902" cy="4104456"/>
          </a:xfrm>
        </p:spPr>
        <p:txBody>
          <a:bodyPr/>
          <a:lstStyle/>
          <a:p>
            <a:pPr marL="0" indent="0" algn="ctr" eaLnBrk="1" hangingPunct="1">
              <a:lnSpc>
                <a:spcPct val="150000"/>
              </a:lnSpc>
              <a:buNone/>
            </a:pPr>
            <a:r>
              <a:rPr lang="en-GB" altLang="en-US" sz="1250" b="1" i="1" dirty="0"/>
              <a:t>… algebraically</a:t>
            </a:r>
          </a:p>
          <a:p>
            <a:pPr marL="0" indent="0" algn="ctr" eaLnBrk="1" hangingPunct="1">
              <a:lnSpc>
                <a:spcPct val="150000"/>
              </a:lnSpc>
              <a:buNone/>
            </a:pPr>
            <a:r>
              <a:rPr lang="en-GB" altLang="en-US" sz="1250" b="1" i="1" dirty="0"/>
              <a:t>… in simplest form</a:t>
            </a:r>
          </a:p>
          <a:p>
            <a:pPr marL="0" indent="0" algn="ctr" eaLnBrk="1" hangingPunct="1">
              <a:lnSpc>
                <a:spcPct val="150000"/>
              </a:lnSpc>
              <a:buNone/>
            </a:pPr>
            <a:r>
              <a:rPr lang="en-GB" altLang="en-US" sz="1250" b="1" i="1" dirty="0"/>
              <a:t>Calculate</a:t>
            </a:r>
          </a:p>
          <a:p>
            <a:pPr marL="0" indent="0" algn="ctr" eaLnBrk="1" hangingPunct="1">
              <a:lnSpc>
                <a:spcPct val="150000"/>
              </a:lnSpc>
              <a:buNone/>
            </a:pPr>
            <a:r>
              <a:rPr lang="en-GB" altLang="en-US" sz="1250" b="1" i="1" dirty="0"/>
              <a:t>Change the subject</a:t>
            </a:r>
          </a:p>
          <a:p>
            <a:pPr marL="0" indent="0" algn="ctr" eaLnBrk="1" hangingPunct="1">
              <a:lnSpc>
                <a:spcPct val="150000"/>
              </a:lnSpc>
              <a:buNone/>
            </a:pPr>
            <a:r>
              <a:rPr lang="en-GB" altLang="en-US" sz="1250" b="1" i="1" dirty="0"/>
              <a:t>Choose</a:t>
            </a:r>
          </a:p>
          <a:p>
            <a:pPr marL="0" indent="0" algn="ctr" eaLnBrk="1" hangingPunct="1">
              <a:lnSpc>
                <a:spcPct val="150000"/>
              </a:lnSpc>
              <a:buNone/>
            </a:pPr>
            <a:r>
              <a:rPr lang="en-GB" altLang="en-US" sz="1250" b="1" i="1" dirty="0"/>
              <a:t>Comment (on)</a:t>
            </a:r>
          </a:p>
          <a:p>
            <a:pPr marL="0" indent="0" algn="ctr" eaLnBrk="1" hangingPunct="1">
              <a:lnSpc>
                <a:spcPct val="150000"/>
              </a:lnSpc>
              <a:buNone/>
            </a:pPr>
            <a:r>
              <a:rPr lang="en-GB" altLang="en-US" sz="1250" b="1" i="1" dirty="0"/>
              <a:t>Decide</a:t>
            </a:r>
          </a:p>
          <a:p>
            <a:pPr marL="0" indent="0" algn="ctr" eaLnBrk="1" hangingPunct="1">
              <a:lnSpc>
                <a:spcPct val="150000"/>
              </a:lnSpc>
              <a:buNone/>
            </a:pPr>
            <a:r>
              <a:rPr lang="en-GB" altLang="en-US" sz="1250" b="1" i="1" dirty="0"/>
              <a:t>Determine</a:t>
            </a:r>
          </a:p>
          <a:p>
            <a:pPr marL="0" indent="0" algn="ctr" eaLnBrk="1" hangingPunct="1">
              <a:lnSpc>
                <a:spcPct val="150000"/>
              </a:lnSpc>
              <a:buNone/>
            </a:pPr>
            <a:r>
              <a:rPr lang="en-GB" altLang="en-US" sz="1250" b="1" i="1" dirty="0" smtClean="0"/>
              <a:t>Estimate</a:t>
            </a:r>
          </a:p>
          <a:p>
            <a:pPr marL="0" indent="0" algn="ctr" eaLnBrk="1" hangingPunct="1">
              <a:lnSpc>
                <a:spcPct val="150000"/>
              </a:lnSpc>
              <a:buNone/>
            </a:pPr>
            <a:r>
              <a:rPr lang="en-GB" altLang="en-US" sz="1250" b="1" i="1" dirty="0"/>
              <a:t>Evaluate</a:t>
            </a:r>
          </a:p>
          <a:p>
            <a:pPr marL="0" indent="0" algn="ctr" eaLnBrk="1" hangingPunct="1">
              <a:lnSpc>
                <a:spcPct val="150000"/>
              </a:lnSpc>
              <a:buNone/>
            </a:pPr>
            <a:r>
              <a:rPr lang="en-GB" altLang="en-US" sz="1250" b="1" i="1" dirty="0"/>
              <a:t>Exact vale</a:t>
            </a:r>
          </a:p>
          <a:p>
            <a:pPr marL="0" indent="0" algn="ctr" eaLnBrk="1" hangingPunct="1">
              <a:lnSpc>
                <a:spcPct val="150000"/>
              </a:lnSpc>
              <a:buNone/>
            </a:pPr>
            <a:r>
              <a:rPr lang="en-GB" altLang="en-US" sz="1250" b="1" i="1" dirty="0" smtClean="0"/>
              <a:t>Expand</a:t>
            </a:r>
            <a:endParaRPr lang="en-GB" altLang="en-US" sz="1250" b="1" i="1" dirty="0"/>
          </a:p>
        </p:txBody>
      </p:sp>
      <p:sp>
        <p:nvSpPr>
          <p:cNvPr id="3077" name="TextBox 6"/>
          <p:cNvSpPr txBox="1">
            <a:spLocks noChangeArrowheads="1"/>
          </p:cNvSpPr>
          <p:nvPr/>
        </p:nvSpPr>
        <p:spPr bwMode="auto">
          <a:xfrm>
            <a:off x="4716463" y="65246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Calibri" pitchFamily="34" charset="0"/>
            </a:endParaRPr>
          </a:p>
        </p:txBody>
      </p:sp>
      <p:sp>
        <p:nvSpPr>
          <p:cNvPr id="9" name="Rectangle 8"/>
          <p:cNvSpPr/>
          <p:nvPr/>
        </p:nvSpPr>
        <p:spPr>
          <a:xfrm>
            <a:off x="0" y="6524625"/>
            <a:ext cx="9144000" cy="360363"/>
          </a:xfrm>
          <a:prstGeom prst="rect">
            <a:avLst/>
          </a:prstGeom>
          <a:solidFill>
            <a:srgbClr val="590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79" name="Footer Placeholder 5"/>
          <p:cNvSpPr txBox="1">
            <a:spLocks noGrp="1"/>
          </p:cNvSpPr>
          <p:nvPr/>
        </p:nvSpPr>
        <p:spPr bwMode="auto">
          <a:xfrm>
            <a:off x="0" y="6165850"/>
            <a:ext cx="91440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altLang="en-US" b="1" dirty="0">
                <a:solidFill>
                  <a:schemeClr val="bg1"/>
                </a:solidFill>
                <a:latin typeface="Calibri" pitchFamily="34" charset="0"/>
              </a:rPr>
              <a:t>Bearsden Academy</a:t>
            </a:r>
          </a:p>
          <a:p>
            <a:pPr algn="ctr" eaLnBrk="1" hangingPunct="1"/>
            <a:r>
              <a:rPr lang="en-GB" altLang="en-US" dirty="0">
                <a:solidFill>
                  <a:schemeClr val="bg1"/>
                </a:solidFill>
                <a:latin typeface="Calibri" pitchFamily="34" charset="0"/>
              </a:rPr>
              <a:t>Mathematics Department</a:t>
            </a:r>
          </a:p>
        </p:txBody>
      </p:sp>
      <p:sp>
        <p:nvSpPr>
          <p:cNvPr id="10" name="TextBox 9">
            <a:extLst>
              <a:ext uri="{FF2B5EF4-FFF2-40B4-BE49-F238E27FC236}">
                <a16:creationId xmlns:a16="http://schemas.microsoft.com/office/drawing/2014/main" id="{5D0DE195-9961-422F-9F39-99C1BFAB1C54}"/>
              </a:ext>
            </a:extLst>
          </p:cNvPr>
          <p:cNvSpPr txBox="1"/>
          <p:nvPr/>
        </p:nvSpPr>
        <p:spPr>
          <a:xfrm>
            <a:off x="251520" y="1059726"/>
            <a:ext cx="8697939" cy="646331"/>
          </a:xfrm>
          <a:prstGeom prst="rect">
            <a:avLst/>
          </a:prstGeom>
          <a:noFill/>
        </p:spPr>
        <p:txBody>
          <a:bodyPr wrap="square">
            <a:spAutoFit/>
          </a:bodyPr>
          <a:lstStyle/>
          <a:p>
            <a:r>
              <a:rPr lang="en-GB" b="1" dirty="0">
                <a:latin typeface="+mj-lt"/>
              </a:rPr>
              <a:t>Command words are the verbs or verbal phrases used in questions and tasks to ask pupils to demonstrate specific skills, knowledge or </a:t>
            </a:r>
            <a:r>
              <a:rPr lang="en-GB" b="1" dirty="0" smtClean="0">
                <a:latin typeface="+mj-lt"/>
              </a:rPr>
              <a:t>understanding.</a:t>
            </a:r>
            <a:endParaRPr lang="en-GB" b="1" dirty="0">
              <a:latin typeface="+mj-lt"/>
            </a:endParaRPr>
          </a:p>
        </p:txBody>
      </p:sp>
      <p:sp>
        <p:nvSpPr>
          <p:cNvPr id="11" name="Subtitle 2">
            <a:extLst>
              <a:ext uri="{FF2B5EF4-FFF2-40B4-BE49-F238E27FC236}">
                <a16:creationId xmlns:a16="http://schemas.microsoft.com/office/drawing/2014/main" id="{A342A87A-9C82-420F-8308-0E30043EEC8E}"/>
              </a:ext>
            </a:extLst>
          </p:cNvPr>
          <p:cNvSpPr txBox="1">
            <a:spLocks/>
          </p:cNvSpPr>
          <p:nvPr/>
        </p:nvSpPr>
        <p:spPr bwMode="auto">
          <a:xfrm>
            <a:off x="2339430" y="1772816"/>
            <a:ext cx="6609840" cy="4104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1" hangingPunct="1">
              <a:lnSpc>
                <a:spcPct val="150000"/>
              </a:lnSpc>
              <a:buNone/>
            </a:pPr>
            <a:r>
              <a:rPr lang="en-GB" sz="1250" dirty="0" smtClean="0"/>
              <a:t>- using </a:t>
            </a:r>
            <a:r>
              <a:rPr lang="en-GB" sz="1250" dirty="0"/>
              <a:t>algebraic techniques rather than numerical or </a:t>
            </a:r>
            <a:r>
              <a:rPr lang="en-GB" sz="1250" dirty="0" smtClean="0"/>
              <a:t>geometric.</a:t>
            </a:r>
          </a:p>
          <a:p>
            <a:pPr marL="0" indent="0" eaLnBrk="1" hangingPunct="1">
              <a:lnSpc>
                <a:spcPct val="150000"/>
              </a:lnSpc>
              <a:buNone/>
            </a:pPr>
            <a:r>
              <a:rPr lang="en-GB" sz="1250" dirty="0" smtClean="0"/>
              <a:t>- writing </a:t>
            </a:r>
            <a:r>
              <a:rPr lang="en-GB" sz="1250" dirty="0"/>
              <a:t>in the most compact or efficient manner, without changing the value of the </a:t>
            </a:r>
            <a:r>
              <a:rPr lang="en-GB" sz="1250" dirty="0" smtClean="0"/>
              <a:t>expression</a:t>
            </a:r>
          </a:p>
          <a:p>
            <a:pPr marL="0" indent="0" eaLnBrk="1" hangingPunct="1">
              <a:lnSpc>
                <a:spcPct val="150000"/>
              </a:lnSpc>
              <a:buNone/>
            </a:pPr>
            <a:r>
              <a:rPr lang="en-GB" sz="1250" dirty="0" smtClean="0"/>
              <a:t>- obtain </a:t>
            </a:r>
            <a:r>
              <a:rPr lang="en-GB" sz="1250" dirty="0"/>
              <a:t>a numerical answer from given facts, figures or </a:t>
            </a:r>
            <a:r>
              <a:rPr lang="en-GB" sz="1250" dirty="0" smtClean="0"/>
              <a:t>information</a:t>
            </a:r>
          </a:p>
          <a:p>
            <a:pPr marL="0" indent="0" eaLnBrk="1" hangingPunct="1">
              <a:lnSpc>
                <a:spcPct val="150000"/>
              </a:lnSpc>
              <a:buNone/>
            </a:pPr>
            <a:r>
              <a:rPr lang="en-GB" sz="1250" dirty="0"/>
              <a:t>- </a:t>
            </a:r>
            <a:r>
              <a:rPr lang="en-GB" sz="1250" dirty="0" smtClean="0"/>
              <a:t>Rearrange </a:t>
            </a:r>
            <a:r>
              <a:rPr lang="en-GB" sz="1250" dirty="0"/>
              <a:t>an algebraic equation </a:t>
            </a:r>
            <a:endParaRPr lang="en-GB" sz="1250" dirty="0" smtClean="0"/>
          </a:p>
          <a:p>
            <a:pPr marL="0" indent="0" eaLnBrk="1" hangingPunct="1">
              <a:lnSpc>
                <a:spcPct val="150000"/>
              </a:lnSpc>
              <a:buNone/>
            </a:pPr>
            <a:r>
              <a:rPr lang="en-GB" sz="1250" dirty="0"/>
              <a:t>- </a:t>
            </a:r>
            <a:r>
              <a:rPr lang="en-GB" sz="1250" dirty="0" smtClean="0"/>
              <a:t>make </a:t>
            </a:r>
            <a:r>
              <a:rPr lang="en-GB" sz="1250" dirty="0"/>
              <a:t>a decision based on the statistical facts </a:t>
            </a:r>
            <a:r>
              <a:rPr lang="en-GB" sz="1250" dirty="0" smtClean="0"/>
              <a:t>provided</a:t>
            </a:r>
          </a:p>
          <a:p>
            <a:pPr marL="0" indent="0" eaLnBrk="1" hangingPunct="1">
              <a:lnSpc>
                <a:spcPct val="150000"/>
              </a:lnSpc>
              <a:buNone/>
            </a:pPr>
            <a:r>
              <a:rPr lang="en-GB" sz="1250" dirty="0"/>
              <a:t>- </a:t>
            </a:r>
            <a:r>
              <a:rPr lang="en-GB" sz="1250" dirty="0" smtClean="0"/>
              <a:t>use </a:t>
            </a:r>
            <a:r>
              <a:rPr lang="en-GB" sz="1250" dirty="0"/>
              <a:t>statistics to describe and/or explain a statement or result </a:t>
            </a:r>
            <a:endParaRPr lang="en-GB" sz="1250" dirty="0" smtClean="0"/>
          </a:p>
          <a:p>
            <a:pPr marL="0" indent="0" eaLnBrk="1" hangingPunct="1">
              <a:lnSpc>
                <a:spcPct val="150000"/>
              </a:lnSpc>
              <a:buNone/>
            </a:pPr>
            <a:r>
              <a:rPr lang="en-GB" sz="1250" dirty="0"/>
              <a:t>- </a:t>
            </a:r>
            <a:r>
              <a:rPr lang="en-GB" sz="1250" dirty="0" smtClean="0"/>
              <a:t>use </a:t>
            </a:r>
            <a:r>
              <a:rPr lang="en-GB" sz="1250" dirty="0"/>
              <a:t>mathematical language to make something </a:t>
            </a:r>
            <a:r>
              <a:rPr lang="en-GB" sz="1250" dirty="0" smtClean="0"/>
              <a:t>clear</a:t>
            </a:r>
          </a:p>
          <a:p>
            <a:pPr marL="0" indent="0" eaLnBrk="1" hangingPunct="1">
              <a:lnSpc>
                <a:spcPct val="150000"/>
              </a:lnSpc>
              <a:buNone/>
            </a:pPr>
            <a:r>
              <a:rPr lang="en-GB" sz="1250" dirty="0"/>
              <a:t>- </a:t>
            </a:r>
            <a:r>
              <a:rPr lang="en-GB" sz="1250" dirty="0" smtClean="0"/>
              <a:t>determine </a:t>
            </a:r>
            <a:r>
              <a:rPr lang="en-GB" sz="1250" dirty="0"/>
              <a:t>an answer from given facts, figures, or </a:t>
            </a:r>
            <a:r>
              <a:rPr lang="en-GB" sz="1250" dirty="0" smtClean="0"/>
              <a:t>information</a:t>
            </a:r>
          </a:p>
          <a:p>
            <a:pPr marL="0" indent="0" eaLnBrk="1" hangingPunct="1">
              <a:lnSpc>
                <a:spcPct val="150000"/>
              </a:lnSpc>
              <a:buNone/>
            </a:pPr>
            <a:r>
              <a:rPr lang="en-GB" sz="1250" dirty="0"/>
              <a:t>- </a:t>
            </a:r>
            <a:r>
              <a:rPr lang="en-GB" sz="1250" dirty="0" smtClean="0"/>
              <a:t>use </a:t>
            </a:r>
            <a:r>
              <a:rPr lang="en-GB" sz="1250" dirty="0"/>
              <a:t>a mathematical model to determine an approximate </a:t>
            </a:r>
            <a:r>
              <a:rPr lang="en-GB" sz="1250" dirty="0" smtClean="0"/>
              <a:t>answer</a:t>
            </a:r>
          </a:p>
          <a:p>
            <a:pPr marL="0" indent="0" eaLnBrk="1" hangingPunct="1">
              <a:lnSpc>
                <a:spcPct val="150000"/>
              </a:lnSpc>
              <a:buNone/>
            </a:pPr>
            <a:r>
              <a:rPr lang="en-GB" sz="1250" dirty="0"/>
              <a:t>- </a:t>
            </a:r>
            <a:r>
              <a:rPr lang="en-GB" sz="1250" dirty="0" smtClean="0"/>
              <a:t>obtain </a:t>
            </a:r>
            <a:r>
              <a:rPr lang="en-GB" sz="1250" dirty="0"/>
              <a:t>a numerical answer from given facts, figures or information </a:t>
            </a:r>
            <a:endParaRPr lang="en-GB" sz="1250" dirty="0" smtClean="0"/>
          </a:p>
          <a:p>
            <a:pPr marL="0" indent="0" eaLnBrk="1" hangingPunct="1">
              <a:lnSpc>
                <a:spcPct val="150000"/>
              </a:lnSpc>
              <a:buNone/>
            </a:pPr>
            <a:r>
              <a:rPr lang="en-GB" sz="1250" dirty="0"/>
              <a:t>- </a:t>
            </a:r>
            <a:r>
              <a:rPr lang="en-GB" sz="1250" dirty="0" smtClean="0"/>
              <a:t>an </a:t>
            </a:r>
            <a:r>
              <a:rPr lang="en-GB" sz="1250" dirty="0"/>
              <a:t>answer which does not involve numerical </a:t>
            </a:r>
            <a:r>
              <a:rPr lang="en-GB" sz="1250" dirty="0" smtClean="0"/>
              <a:t>approximation</a:t>
            </a:r>
          </a:p>
          <a:p>
            <a:pPr marL="0" indent="0" eaLnBrk="1" hangingPunct="1">
              <a:lnSpc>
                <a:spcPct val="150000"/>
              </a:lnSpc>
              <a:buNone/>
            </a:pPr>
            <a:r>
              <a:rPr lang="en-GB" sz="1250" dirty="0"/>
              <a:t>- </a:t>
            </a:r>
            <a:r>
              <a:rPr lang="en-GB" sz="1250" dirty="0" smtClean="0"/>
              <a:t>multiply </a:t>
            </a:r>
            <a:r>
              <a:rPr lang="en-GB" sz="1250" dirty="0"/>
              <a:t>out an algebraic expression by making use of the distributive law or a compound </a:t>
            </a:r>
            <a:r>
              <a:rPr lang="en-GB" sz="1250" dirty="0" smtClean="0"/>
              <a:t>  </a:t>
            </a:r>
            <a:br>
              <a:rPr lang="en-GB" sz="1250" dirty="0" smtClean="0"/>
            </a:br>
            <a:r>
              <a:rPr lang="en-GB" sz="1250" dirty="0" smtClean="0"/>
              <a:t>  trigonometric </a:t>
            </a:r>
            <a:r>
              <a:rPr lang="en-GB" sz="1250" dirty="0"/>
              <a:t>expression by making use of one of the addition formulae </a:t>
            </a:r>
            <a:endParaRPr lang="en-GB" altLang="en-US" sz="1250" i="1" dirty="0"/>
          </a:p>
        </p:txBody>
      </p:sp>
    </p:spTree>
    <p:extLst>
      <p:ext uri="{BB962C8B-B14F-4D97-AF65-F5344CB8AC3E}">
        <p14:creationId xmlns:p14="http://schemas.microsoft.com/office/powerpoint/2010/main" val="3265460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2000"/>
                                        <p:tgtEl>
                                          <p:spTgt spid="3075"/>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27652">
                                            <p:txEl>
                                              <p:pRg st="0" end="0"/>
                                            </p:txEl>
                                          </p:spTgt>
                                        </p:tgtEl>
                                        <p:attrNameLst>
                                          <p:attrName>style.visibility</p:attrName>
                                        </p:attrNameLst>
                                      </p:cBhvr>
                                      <p:to>
                                        <p:strVal val="visible"/>
                                      </p:to>
                                    </p:set>
                                    <p:animEffect transition="in" filter="fade">
                                      <p:cBhvr>
                                        <p:cTn id="11" dur="2000"/>
                                        <p:tgtEl>
                                          <p:spTgt spid="27652">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7652">
                                            <p:txEl>
                                              <p:pRg st="1" end="1"/>
                                            </p:txEl>
                                          </p:spTgt>
                                        </p:tgtEl>
                                        <p:attrNameLst>
                                          <p:attrName>style.visibility</p:attrName>
                                        </p:attrNameLst>
                                      </p:cBhvr>
                                      <p:to>
                                        <p:strVal val="visible"/>
                                      </p:to>
                                    </p:set>
                                    <p:animEffect transition="in" filter="fade">
                                      <p:cBhvr>
                                        <p:cTn id="15" dur="2000"/>
                                        <p:tgtEl>
                                          <p:spTgt spid="27652">
                                            <p:txEl>
                                              <p:pRg st="1" end="1"/>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27652">
                                            <p:txEl>
                                              <p:pRg st="2" end="2"/>
                                            </p:txEl>
                                          </p:spTgt>
                                        </p:tgtEl>
                                        <p:attrNameLst>
                                          <p:attrName>style.visibility</p:attrName>
                                        </p:attrNameLst>
                                      </p:cBhvr>
                                      <p:to>
                                        <p:strVal val="visible"/>
                                      </p:to>
                                    </p:set>
                                    <p:animEffect transition="in" filter="fade">
                                      <p:cBhvr>
                                        <p:cTn id="19" dur="2000"/>
                                        <p:tgtEl>
                                          <p:spTgt spid="27652">
                                            <p:txEl>
                                              <p:pRg st="2" end="2"/>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27652">
                                            <p:txEl>
                                              <p:pRg st="3" end="3"/>
                                            </p:txEl>
                                          </p:spTgt>
                                        </p:tgtEl>
                                        <p:attrNameLst>
                                          <p:attrName>style.visibility</p:attrName>
                                        </p:attrNameLst>
                                      </p:cBhvr>
                                      <p:to>
                                        <p:strVal val="visible"/>
                                      </p:to>
                                    </p:set>
                                    <p:animEffect transition="in" filter="fade">
                                      <p:cBhvr>
                                        <p:cTn id="23" dur="2000"/>
                                        <p:tgtEl>
                                          <p:spTgt spid="27652">
                                            <p:txEl>
                                              <p:pRg st="3" end="3"/>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27652">
                                            <p:txEl>
                                              <p:pRg st="4" end="4"/>
                                            </p:txEl>
                                          </p:spTgt>
                                        </p:tgtEl>
                                        <p:attrNameLst>
                                          <p:attrName>style.visibility</p:attrName>
                                        </p:attrNameLst>
                                      </p:cBhvr>
                                      <p:to>
                                        <p:strVal val="visible"/>
                                      </p:to>
                                    </p:set>
                                    <p:animEffect transition="in" filter="fade">
                                      <p:cBhvr>
                                        <p:cTn id="27" dur="2000"/>
                                        <p:tgtEl>
                                          <p:spTgt spid="27652">
                                            <p:txEl>
                                              <p:pRg st="4" end="4"/>
                                            </p:txEl>
                                          </p:spTgt>
                                        </p:tgtEl>
                                      </p:cBhvr>
                                    </p:animEffect>
                                  </p:childTnLst>
                                </p:cTn>
                              </p:par>
                            </p:childTnLst>
                          </p:cTn>
                        </p:par>
                        <p:par>
                          <p:cTn id="28" fill="hold">
                            <p:stCondLst>
                              <p:cond delay="12000"/>
                            </p:stCondLst>
                            <p:childTnLst>
                              <p:par>
                                <p:cTn id="29" presetID="10" presetClass="entr" presetSubtype="0" fill="hold" nodeType="afterEffect">
                                  <p:stCondLst>
                                    <p:cond delay="0"/>
                                  </p:stCondLst>
                                  <p:childTnLst>
                                    <p:set>
                                      <p:cBhvr>
                                        <p:cTn id="30" dur="1" fill="hold">
                                          <p:stCondLst>
                                            <p:cond delay="0"/>
                                          </p:stCondLst>
                                        </p:cTn>
                                        <p:tgtEl>
                                          <p:spTgt spid="27652">
                                            <p:txEl>
                                              <p:pRg st="5" end="5"/>
                                            </p:txEl>
                                          </p:spTgt>
                                        </p:tgtEl>
                                        <p:attrNameLst>
                                          <p:attrName>style.visibility</p:attrName>
                                        </p:attrNameLst>
                                      </p:cBhvr>
                                      <p:to>
                                        <p:strVal val="visible"/>
                                      </p:to>
                                    </p:set>
                                    <p:animEffect transition="in" filter="fade">
                                      <p:cBhvr>
                                        <p:cTn id="31" dur="2000"/>
                                        <p:tgtEl>
                                          <p:spTgt spid="27652">
                                            <p:txEl>
                                              <p:pRg st="5" end="5"/>
                                            </p:txEl>
                                          </p:spTgt>
                                        </p:tgtEl>
                                      </p:cBhvr>
                                    </p:animEffect>
                                  </p:childTnLst>
                                </p:cTn>
                              </p:par>
                            </p:childTnLst>
                          </p:cTn>
                        </p:par>
                        <p:par>
                          <p:cTn id="32" fill="hold">
                            <p:stCondLst>
                              <p:cond delay="14000"/>
                            </p:stCondLst>
                            <p:childTnLst>
                              <p:par>
                                <p:cTn id="33" presetID="10" presetClass="entr" presetSubtype="0" fill="hold" nodeType="afterEffect">
                                  <p:stCondLst>
                                    <p:cond delay="0"/>
                                  </p:stCondLst>
                                  <p:childTnLst>
                                    <p:set>
                                      <p:cBhvr>
                                        <p:cTn id="34" dur="1" fill="hold">
                                          <p:stCondLst>
                                            <p:cond delay="0"/>
                                          </p:stCondLst>
                                        </p:cTn>
                                        <p:tgtEl>
                                          <p:spTgt spid="27652">
                                            <p:txEl>
                                              <p:pRg st="6" end="6"/>
                                            </p:txEl>
                                          </p:spTgt>
                                        </p:tgtEl>
                                        <p:attrNameLst>
                                          <p:attrName>style.visibility</p:attrName>
                                        </p:attrNameLst>
                                      </p:cBhvr>
                                      <p:to>
                                        <p:strVal val="visible"/>
                                      </p:to>
                                    </p:set>
                                    <p:animEffect transition="in" filter="fade">
                                      <p:cBhvr>
                                        <p:cTn id="35" dur="2000"/>
                                        <p:tgtEl>
                                          <p:spTgt spid="27652">
                                            <p:txEl>
                                              <p:pRg st="6" end="6"/>
                                            </p:txEl>
                                          </p:spTgt>
                                        </p:tgtEl>
                                      </p:cBhvr>
                                    </p:animEffect>
                                  </p:childTnLst>
                                </p:cTn>
                              </p:par>
                            </p:childTnLst>
                          </p:cTn>
                        </p:par>
                        <p:par>
                          <p:cTn id="36" fill="hold">
                            <p:stCondLst>
                              <p:cond delay="16000"/>
                            </p:stCondLst>
                            <p:childTnLst>
                              <p:par>
                                <p:cTn id="37" presetID="10" presetClass="entr" presetSubtype="0" fill="hold" nodeType="afterEffect">
                                  <p:stCondLst>
                                    <p:cond delay="0"/>
                                  </p:stCondLst>
                                  <p:childTnLst>
                                    <p:set>
                                      <p:cBhvr>
                                        <p:cTn id="38" dur="1" fill="hold">
                                          <p:stCondLst>
                                            <p:cond delay="0"/>
                                          </p:stCondLst>
                                        </p:cTn>
                                        <p:tgtEl>
                                          <p:spTgt spid="27652">
                                            <p:txEl>
                                              <p:pRg st="7" end="7"/>
                                            </p:txEl>
                                          </p:spTgt>
                                        </p:tgtEl>
                                        <p:attrNameLst>
                                          <p:attrName>style.visibility</p:attrName>
                                        </p:attrNameLst>
                                      </p:cBhvr>
                                      <p:to>
                                        <p:strVal val="visible"/>
                                      </p:to>
                                    </p:set>
                                    <p:animEffect transition="in" filter="fade">
                                      <p:cBhvr>
                                        <p:cTn id="39" dur="2000"/>
                                        <p:tgtEl>
                                          <p:spTgt spid="27652">
                                            <p:txEl>
                                              <p:pRg st="7" end="7"/>
                                            </p:txEl>
                                          </p:spTgt>
                                        </p:tgtEl>
                                      </p:cBhvr>
                                    </p:animEffect>
                                  </p:childTnLst>
                                </p:cTn>
                              </p:par>
                            </p:childTnLst>
                          </p:cTn>
                        </p:par>
                        <p:par>
                          <p:cTn id="40" fill="hold">
                            <p:stCondLst>
                              <p:cond delay="18000"/>
                            </p:stCondLst>
                            <p:childTnLst>
                              <p:par>
                                <p:cTn id="41" presetID="10" presetClass="entr" presetSubtype="0" fill="hold" nodeType="afterEffect">
                                  <p:stCondLst>
                                    <p:cond delay="0"/>
                                  </p:stCondLst>
                                  <p:childTnLst>
                                    <p:set>
                                      <p:cBhvr>
                                        <p:cTn id="42" dur="1" fill="hold">
                                          <p:stCondLst>
                                            <p:cond delay="0"/>
                                          </p:stCondLst>
                                        </p:cTn>
                                        <p:tgtEl>
                                          <p:spTgt spid="27652">
                                            <p:txEl>
                                              <p:pRg st="8" end="8"/>
                                            </p:txEl>
                                          </p:spTgt>
                                        </p:tgtEl>
                                        <p:attrNameLst>
                                          <p:attrName>style.visibility</p:attrName>
                                        </p:attrNameLst>
                                      </p:cBhvr>
                                      <p:to>
                                        <p:strVal val="visible"/>
                                      </p:to>
                                    </p:set>
                                    <p:animEffect transition="in" filter="fade">
                                      <p:cBhvr>
                                        <p:cTn id="43" dur="2000"/>
                                        <p:tgtEl>
                                          <p:spTgt spid="27652">
                                            <p:txEl>
                                              <p:pRg st="8" end="8"/>
                                            </p:txEl>
                                          </p:spTgt>
                                        </p:tgtEl>
                                      </p:cBhvr>
                                    </p:animEffect>
                                  </p:childTnLst>
                                </p:cTn>
                              </p:par>
                            </p:childTnLst>
                          </p:cTn>
                        </p:par>
                        <p:par>
                          <p:cTn id="44" fill="hold">
                            <p:stCondLst>
                              <p:cond delay="20000"/>
                            </p:stCondLst>
                            <p:childTnLst>
                              <p:par>
                                <p:cTn id="45" presetID="10" presetClass="entr" presetSubtype="0" fill="hold" nodeType="afterEffect">
                                  <p:stCondLst>
                                    <p:cond delay="0"/>
                                  </p:stCondLst>
                                  <p:childTnLst>
                                    <p:set>
                                      <p:cBhvr>
                                        <p:cTn id="46" dur="1" fill="hold">
                                          <p:stCondLst>
                                            <p:cond delay="0"/>
                                          </p:stCondLst>
                                        </p:cTn>
                                        <p:tgtEl>
                                          <p:spTgt spid="27652">
                                            <p:txEl>
                                              <p:pRg st="9" end="9"/>
                                            </p:txEl>
                                          </p:spTgt>
                                        </p:tgtEl>
                                        <p:attrNameLst>
                                          <p:attrName>style.visibility</p:attrName>
                                        </p:attrNameLst>
                                      </p:cBhvr>
                                      <p:to>
                                        <p:strVal val="visible"/>
                                      </p:to>
                                    </p:set>
                                    <p:animEffect transition="in" filter="fade">
                                      <p:cBhvr>
                                        <p:cTn id="47" dur="2000"/>
                                        <p:tgtEl>
                                          <p:spTgt spid="27652">
                                            <p:txEl>
                                              <p:pRg st="9" end="9"/>
                                            </p:txEl>
                                          </p:spTgt>
                                        </p:tgtEl>
                                      </p:cBhvr>
                                    </p:animEffect>
                                  </p:childTnLst>
                                </p:cTn>
                              </p:par>
                            </p:childTnLst>
                          </p:cTn>
                        </p:par>
                        <p:par>
                          <p:cTn id="48" fill="hold">
                            <p:stCondLst>
                              <p:cond delay="22000"/>
                            </p:stCondLst>
                            <p:childTnLst>
                              <p:par>
                                <p:cTn id="49" presetID="10" presetClass="entr" presetSubtype="0" fill="hold" nodeType="afterEffect">
                                  <p:stCondLst>
                                    <p:cond delay="0"/>
                                  </p:stCondLst>
                                  <p:childTnLst>
                                    <p:set>
                                      <p:cBhvr>
                                        <p:cTn id="50" dur="1" fill="hold">
                                          <p:stCondLst>
                                            <p:cond delay="0"/>
                                          </p:stCondLst>
                                        </p:cTn>
                                        <p:tgtEl>
                                          <p:spTgt spid="27652">
                                            <p:txEl>
                                              <p:pRg st="10" end="10"/>
                                            </p:txEl>
                                          </p:spTgt>
                                        </p:tgtEl>
                                        <p:attrNameLst>
                                          <p:attrName>style.visibility</p:attrName>
                                        </p:attrNameLst>
                                      </p:cBhvr>
                                      <p:to>
                                        <p:strVal val="visible"/>
                                      </p:to>
                                    </p:set>
                                    <p:animEffect transition="in" filter="fade">
                                      <p:cBhvr>
                                        <p:cTn id="51" dur="2000"/>
                                        <p:tgtEl>
                                          <p:spTgt spid="27652">
                                            <p:txEl>
                                              <p:pRg st="10" end="10"/>
                                            </p:txEl>
                                          </p:spTgt>
                                        </p:tgtEl>
                                      </p:cBhvr>
                                    </p:animEffect>
                                  </p:childTnLst>
                                </p:cTn>
                              </p:par>
                            </p:childTnLst>
                          </p:cTn>
                        </p:par>
                        <p:par>
                          <p:cTn id="52" fill="hold">
                            <p:stCondLst>
                              <p:cond delay="24000"/>
                            </p:stCondLst>
                            <p:childTnLst>
                              <p:par>
                                <p:cTn id="53" presetID="10" presetClass="entr" presetSubtype="0" fill="hold" nodeType="afterEffect">
                                  <p:stCondLst>
                                    <p:cond delay="0"/>
                                  </p:stCondLst>
                                  <p:childTnLst>
                                    <p:set>
                                      <p:cBhvr>
                                        <p:cTn id="54" dur="1" fill="hold">
                                          <p:stCondLst>
                                            <p:cond delay="0"/>
                                          </p:stCondLst>
                                        </p:cTn>
                                        <p:tgtEl>
                                          <p:spTgt spid="27652">
                                            <p:txEl>
                                              <p:pRg st="11" end="11"/>
                                            </p:txEl>
                                          </p:spTgt>
                                        </p:tgtEl>
                                        <p:attrNameLst>
                                          <p:attrName>style.visibility</p:attrName>
                                        </p:attrNameLst>
                                      </p:cBhvr>
                                      <p:to>
                                        <p:strVal val="visible"/>
                                      </p:to>
                                    </p:set>
                                    <p:animEffect transition="in" filter="fade">
                                      <p:cBhvr>
                                        <p:cTn id="55" dur="2000"/>
                                        <p:tgtEl>
                                          <p:spTgt spid="27652">
                                            <p:txEl>
                                              <p:pRg st="11" end="11"/>
                                            </p:txEl>
                                          </p:spTgt>
                                        </p:tgtEl>
                                      </p:cBhvr>
                                    </p:animEffect>
                                  </p:childTnLst>
                                </p:cTn>
                              </p:par>
                            </p:childTnLst>
                          </p:cTn>
                        </p:par>
                        <p:par>
                          <p:cTn id="56" fill="hold">
                            <p:stCondLst>
                              <p:cond delay="26000"/>
                            </p:stCondLst>
                            <p:childTnLst>
                              <p:par>
                                <p:cTn id="57" presetID="10" presetClass="entr" presetSubtype="0" fill="hold" nodeType="afterEffect">
                                  <p:stCondLst>
                                    <p:cond delay="0"/>
                                  </p:stCondLst>
                                  <p:childTnLst>
                                    <p:set>
                                      <p:cBhvr>
                                        <p:cTn id="58" dur="1" fill="hold">
                                          <p:stCondLst>
                                            <p:cond delay="0"/>
                                          </p:stCondLst>
                                        </p:cTn>
                                        <p:tgtEl>
                                          <p:spTgt spid="11">
                                            <p:txEl>
                                              <p:pRg st="0" end="0"/>
                                            </p:txEl>
                                          </p:spTgt>
                                        </p:tgtEl>
                                        <p:attrNameLst>
                                          <p:attrName>style.visibility</p:attrName>
                                        </p:attrNameLst>
                                      </p:cBhvr>
                                      <p:to>
                                        <p:strVal val="visible"/>
                                      </p:to>
                                    </p:set>
                                    <p:animEffect transition="in" filter="fade">
                                      <p:cBhvr>
                                        <p:cTn id="59" dur="2000"/>
                                        <p:tgtEl>
                                          <p:spTgt spid="11">
                                            <p:txEl>
                                              <p:pRg st="0" end="0"/>
                                            </p:txEl>
                                          </p:spTgt>
                                        </p:tgtEl>
                                      </p:cBhvr>
                                    </p:animEffect>
                                  </p:childTnLst>
                                </p:cTn>
                              </p:par>
                            </p:childTnLst>
                          </p:cTn>
                        </p:par>
                        <p:par>
                          <p:cTn id="60" fill="hold">
                            <p:stCondLst>
                              <p:cond delay="28000"/>
                            </p:stCondLst>
                            <p:childTnLst>
                              <p:par>
                                <p:cTn id="61" presetID="10" presetClass="entr" presetSubtype="0" fill="hold" nodeType="afterEffect">
                                  <p:stCondLst>
                                    <p:cond delay="0"/>
                                  </p:stCondLst>
                                  <p:childTnLst>
                                    <p:set>
                                      <p:cBhvr>
                                        <p:cTn id="62" dur="1" fill="hold">
                                          <p:stCondLst>
                                            <p:cond delay="0"/>
                                          </p:stCondLst>
                                        </p:cTn>
                                        <p:tgtEl>
                                          <p:spTgt spid="11">
                                            <p:txEl>
                                              <p:pRg st="1" end="1"/>
                                            </p:txEl>
                                          </p:spTgt>
                                        </p:tgtEl>
                                        <p:attrNameLst>
                                          <p:attrName>style.visibility</p:attrName>
                                        </p:attrNameLst>
                                      </p:cBhvr>
                                      <p:to>
                                        <p:strVal val="visible"/>
                                      </p:to>
                                    </p:set>
                                    <p:animEffect transition="in" filter="fade">
                                      <p:cBhvr>
                                        <p:cTn id="63" dur="2000"/>
                                        <p:tgtEl>
                                          <p:spTgt spid="11">
                                            <p:txEl>
                                              <p:pRg st="1" end="1"/>
                                            </p:txEl>
                                          </p:spTgt>
                                        </p:tgtEl>
                                      </p:cBhvr>
                                    </p:animEffect>
                                  </p:childTnLst>
                                </p:cTn>
                              </p:par>
                            </p:childTnLst>
                          </p:cTn>
                        </p:par>
                        <p:par>
                          <p:cTn id="64" fill="hold">
                            <p:stCondLst>
                              <p:cond delay="30000"/>
                            </p:stCondLst>
                            <p:childTnLst>
                              <p:par>
                                <p:cTn id="65" presetID="10" presetClass="entr" presetSubtype="0" fill="hold" nodeType="afterEffect">
                                  <p:stCondLst>
                                    <p:cond delay="0"/>
                                  </p:stCondLst>
                                  <p:childTnLst>
                                    <p:set>
                                      <p:cBhvr>
                                        <p:cTn id="66" dur="1" fill="hold">
                                          <p:stCondLst>
                                            <p:cond delay="0"/>
                                          </p:stCondLst>
                                        </p:cTn>
                                        <p:tgtEl>
                                          <p:spTgt spid="11">
                                            <p:txEl>
                                              <p:pRg st="2" end="2"/>
                                            </p:txEl>
                                          </p:spTgt>
                                        </p:tgtEl>
                                        <p:attrNameLst>
                                          <p:attrName>style.visibility</p:attrName>
                                        </p:attrNameLst>
                                      </p:cBhvr>
                                      <p:to>
                                        <p:strVal val="visible"/>
                                      </p:to>
                                    </p:set>
                                    <p:animEffect transition="in" filter="fade">
                                      <p:cBhvr>
                                        <p:cTn id="67" dur="2000"/>
                                        <p:tgtEl>
                                          <p:spTgt spid="11">
                                            <p:txEl>
                                              <p:pRg st="2" end="2"/>
                                            </p:txEl>
                                          </p:spTgt>
                                        </p:tgtEl>
                                      </p:cBhvr>
                                    </p:animEffect>
                                  </p:childTnLst>
                                </p:cTn>
                              </p:par>
                            </p:childTnLst>
                          </p:cTn>
                        </p:par>
                        <p:par>
                          <p:cTn id="68" fill="hold">
                            <p:stCondLst>
                              <p:cond delay="32000"/>
                            </p:stCondLst>
                            <p:childTnLst>
                              <p:par>
                                <p:cTn id="69" presetID="10" presetClass="entr" presetSubtype="0" fill="hold" nodeType="afterEffect">
                                  <p:stCondLst>
                                    <p:cond delay="0"/>
                                  </p:stCondLst>
                                  <p:childTnLst>
                                    <p:set>
                                      <p:cBhvr>
                                        <p:cTn id="70" dur="1" fill="hold">
                                          <p:stCondLst>
                                            <p:cond delay="0"/>
                                          </p:stCondLst>
                                        </p:cTn>
                                        <p:tgtEl>
                                          <p:spTgt spid="11">
                                            <p:txEl>
                                              <p:pRg st="3" end="3"/>
                                            </p:txEl>
                                          </p:spTgt>
                                        </p:tgtEl>
                                        <p:attrNameLst>
                                          <p:attrName>style.visibility</p:attrName>
                                        </p:attrNameLst>
                                      </p:cBhvr>
                                      <p:to>
                                        <p:strVal val="visible"/>
                                      </p:to>
                                    </p:set>
                                    <p:animEffect transition="in" filter="fade">
                                      <p:cBhvr>
                                        <p:cTn id="71" dur="2000"/>
                                        <p:tgtEl>
                                          <p:spTgt spid="11">
                                            <p:txEl>
                                              <p:pRg st="3" end="3"/>
                                            </p:txEl>
                                          </p:spTgt>
                                        </p:tgtEl>
                                      </p:cBhvr>
                                    </p:animEffect>
                                  </p:childTnLst>
                                </p:cTn>
                              </p:par>
                            </p:childTnLst>
                          </p:cTn>
                        </p:par>
                        <p:par>
                          <p:cTn id="72" fill="hold">
                            <p:stCondLst>
                              <p:cond delay="34000"/>
                            </p:stCondLst>
                            <p:childTnLst>
                              <p:par>
                                <p:cTn id="73" presetID="10" presetClass="entr" presetSubtype="0" fill="hold" nodeType="afterEffect">
                                  <p:stCondLst>
                                    <p:cond delay="0"/>
                                  </p:stCondLst>
                                  <p:childTnLst>
                                    <p:set>
                                      <p:cBhvr>
                                        <p:cTn id="74" dur="1" fill="hold">
                                          <p:stCondLst>
                                            <p:cond delay="0"/>
                                          </p:stCondLst>
                                        </p:cTn>
                                        <p:tgtEl>
                                          <p:spTgt spid="11">
                                            <p:txEl>
                                              <p:pRg st="4" end="4"/>
                                            </p:txEl>
                                          </p:spTgt>
                                        </p:tgtEl>
                                        <p:attrNameLst>
                                          <p:attrName>style.visibility</p:attrName>
                                        </p:attrNameLst>
                                      </p:cBhvr>
                                      <p:to>
                                        <p:strVal val="visible"/>
                                      </p:to>
                                    </p:set>
                                    <p:animEffect transition="in" filter="fade">
                                      <p:cBhvr>
                                        <p:cTn id="75" dur="2000"/>
                                        <p:tgtEl>
                                          <p:spTgt spid="11">
                                            <p:txEl>
                                              <p:pRg st="4" end="4"/>
                                            </p:txEl>
                                          </p:spTgt>
                                        </p:tgtEl>
                                      </p:cBhvr>
                                    </p:animEffect>
                                  </p:childTnLst>
                                </p:cTn>
                              </p:par>
                            </p:childTnLst>
                          </p:cTn>
                        </p:par>
                        <p:par>
                          <p:cTn id="76" fill="hold">
                            <p:stCondLst>
                              <p:cond delay="36000"/>
                            </p:stCondLst>
                            <p:childTnLst>
                              <p:par>
                                <p:cTn id="77" presetID="10" presetClass="entr" presetSubtype="0" fill="hold" nodeType="afterEffect">
                                  <p:stCondLst>
                                    <p:cond delay="0"/>
                                  </p:stCondLst>
                                  <p:childTnLst>
                                    <p:set>
                                      <p:cBhvr>
                                        <p:cTn id="78" dur="1" fill="hold">
                                          <p:stCondLst>
                                            <p:cond delay="0"/>
                                          </p:stCondLst>
                                        </p:cTn>
                                        <p:tgtEl>
                                          <p:spTgt spid="11">
                                            <p:txEl>
                                              <p:pRg st="5" end="5"/>
                                            </p:txEl>
                                          </p:spTgt>
                                        </p:tgtEl>
                                        <p:attrNameLst>
                                          <p:attrName>style.visibility</p:attrName>
                                        </p:attrNameLst>
                                      </p:cBhvr>
                                      <p:to>
                                        <p:strVal val="visible"/>
                                      </p:to>
                                    </p:set>
                                    <p:animEffect transition="in" filter="fade">
                                      <p:cBhvr>
                                        <p:cTn id="79" dur="2000"/>
                                        <p:tgtEl>
                                          <p:spTgt spid="11">
                                            <p:txEl>
                                              <p:pRg st="5" end="5"/>
                                            </p:txEl>
                                          </p:spTgt>
                                        </p:tgtEl>
                                      </p:cBhvr>
                                    </p:animEffect>
                                  </p:childTnLst>
                                </p:cTn>
                              </p:par>
                            </p:childTnLst>
                          </p:cTn>
                        </p:par>
                        <p:par>
                          <p:cTn id="80" fill="hold">
                            <p:stCondLst>
                              <p:cond delay="38000"/>
                            </p:stCondLst>
                            <p:childTnLst>
                              <p:par>
                                <p:cTn id="81" presetID="10" presetClass="entr" presetSubtype="0" fill="hold" nodeType="afterEffect">
                                  <p:stCondLst>
                                    <p:cond delay="0"/>
                                  </p:stCondLst>
                                  <p:childTnLst>
                                    <p:set>
                                      <p:cBhvr>
                                        <p:cTn id="82" dur="1" fill="hold">
                                          <p:stCondLst>
                                            <p:cond delay="0"/>
                                          </p:stCondLst>
                                        </p:cTn>
                                        <p:tgtEl>
                                          <p:spTgt spid="11">
                                            <p:txEl>
                                              <p:pRg st="6" end="6"/>
                                            </p:txEl>
                                          </p:spTgt>
                                        </p:tgtEl>
                                        <p:attrNameLst>
                                          <p:attrName>style.visibility</p:attrName>
                                        </p:attrNameLst>
                                      </p:cBhvr>
                                      <p:to>
                                        <p:strVal val="visible"/>
                                      </p:to>
                                    </p:set>
                                    <p:animEffect transition="in" filter="fade">
                                      <p:cBhvr>
                                        <p:cTn id="83" dur="2000"/>
                                        <p:tgtEl>
                                          <p:spTgt spid="11">
                                            <p:txEl>
                                              <p:pRg st="6" end="6"/>
                                            </p:txEl>
                                          </p:spTgt>
                                        </p:tgtEl>
                                      </p:cBhvr>
                                    </p:animEffect>
                                  </p:childTnLst>
                                </p:cTn>
                              </p:par>
                            </p:childTnLst>
                          </p:cTn>
                        </p:par>
                        <p:par>
                          <p:cTn id="84" fill="hold">
                            <p:stCondLst>
                              <p:cond delay="40000"/>
                            </p:stCondLst>
                            <p:childTnLst>
                              <p:par>
                                <p:cTn id="85" presetID="10" presetClass="entr" presetSubtype="0" fill="hold" nodeType="afterEffect">
                                  <p:stCondLst>
                                    <p:cond delay="0"/>
                                  </p:stCondLst>
                                  <p:childTnLst>
                                    <p:set>
                                      <p:cBhvr>
                                        <p:cTn id="86" dur="1" fill="hold">
                                          <p:stCondLst>
                                            <p:cond delay="0"/>
                                          </p:stCondLst>
                                        </p:cTn>
                                        <p:tgtEl>
                                          <p:spTgt spid="11">
                                            <p:txEl>
                                              <p:pRg st="7" end="7"/>
                                            </p:txEl>
                                          </p:spTgt>
                                        </p:tgtEl>
                                        <p:attrNameLst>
                                          <p:attrName>style.visibility</p:attrName>
                                        </p:attrNameLst>
                                      </p:cBhvr>
                                      <p:to>
                                        <p:strVal val="visible"/>
                                      </p:to>
                                    </p:set>
                                    <p:animEffect transition="in" filter="fade">
                                      <p:cBhvr>
                                        <p:cTn id="87" dur="2000"/>
                                        <p:tgtEl>
                                          <p:spTgt spid="11">
                                            <p:txEl>
                                              <p:pRg st="7" end="7"/>
                                            </p:txEl>
                                          </p:spTgt>
                                        </p:tgtEl>
                                      </p:cBhvr>
                                    </p:animEffect>
                                  </p:childTnLst>
                                </p:cTn>
                              </p:par>
                            </p:childTnLst>
                          </p:cTn>
                        </p:par>
                        <p:par>
                          <p:cTn id="88" fill="hold">
                            <p:stCondLst>
                              <p:cond delay="42000"/>
                            </p:stCondLst>
                            <p:childTnLst>
                              <p:par>
                                <p:cTn id="89" presetID="10" presetClass="entr" presetSubtype="0" fill="hold" nodeType="afterEffect">
                                  <p:stCondLst>
                                    <p:cond delay="0"/>
                                  </p:stCondLst>
                                  <p:childTnLst>
                                    <p:set>
                                      <p:cBhvr>
                                        <p:cTn id="90" dur="1" fill="hold">
                                          <p:stCondLst>
                                            <p:cond delay="0"/>
                                          </p:stCondLst>
                                        </p:cTn>
                                        <p:tgtEl>
                                          <p:spTgt spid="11">
                                            <p:txEl>
                                              <p:pRg st="8" end="8"/>
                                            </p:txEl>
                                          </p:spTgt>
                                        </p:tgtEl>
                                        <p:attrNameLst>
                                          <p:attrName>style.visibility</p:attrName>
                                        </p:attrNameLst>
                                      </p:cBhvr>
                                      <p:to>
                                        <p:strVal val="visible"/>
                                      </p:to>
                                    </p:set>
                                    <p:animEffect transition="in" filter="fade">
                                      <p:cBhvr>
                                        <p:cTn id="91" dur="2000"/>
                                        <p:tgtEl>
                                          <p:spTgt spid="11">
                                            <p:txEl>
                                              <p:pRg st="8" end="8"/>
                                            </p:txEl>
                                          </p:spTgt>
                                        </p:tgtEl>
                                      </p:cBhvr>
                                    </p:animEffect>
                                  </p:childTnLst>
                                </p:cTn>
                              </p:par>
                            </p:childTnLst>
                          </p:cTn>
                        </p:par>
                        <p:par>
                          <p:cTn id="92" fill="hold">
                            <p:stCondLst>
                              <p:cond delay="44000"/>
                            </p:stCondLst>
                            <p:childTnLst>
                              <p:par>
                                <p:cTn id="93" presetID="10" presetClass="entr" presetSubtype="0" fill="hold" nodeType="afterEffect">
                                  <p:stCondLst>
                                    <p:cond delay="0"/>
                                  </p:stCondLst>
                                  <p:childTnLst>
                                    <p:set>
                                      <p:cBhvr>
                                        <p:cTn id="94" dur="1" fill="hold">
                                          <p:stCondLst>
                                            <p:cond delay="0"/>
                                          </p:stCondLst>
                                        </p:cTn>
                                        <p:tgtEl>
                                          <p:spTgt spid="11">
                                            <p:txEl>
                                              <p:pRg st="9" end="9"/>
                                            </p:txEl>
                                          </p:spTgt>
                                        </p:tgtEl>
                                        <p:attrNameLst>
                                          <p:attrName>style.visibility</p:attrName>
                                        </p:attrNameLst>
                                      </p:cBhvr>
                                      <p:to>
                                        <p:strVal val="visible"/>
                                      </p:to>
                                    </p:set>
                                    <p:animEffect transition="in" filter="fade">
                                      <p:cBhvr>
                                        <p:cTn id="95" dur="2000"/>
                                        <p:tgtEl>
                                          <p:spTgt spid="11">
                                            <p:txEl>
                                              <p:pRg st="9" end="9"/>
                                            </p:txEl>
                                          </p:spTgt>
                                        </p:tgtEl>
                                      </p:cBhvr>
                                    </p:animEffect>
                                  </p:childTnLst>
                                </p:cTn>
                              </p:par>
                            </p:childTnLst>
                          </p:cTn>
                        </p:par>
                        <p:par>
                          <p:cTn id="96" fill="hold">
                            <p:stCondLst>
                              <p:cond delay="46000"/>
                            </p:stCondLst>
                            <p:childTnLst>
                              <p:par>
                                <p:cTn id="97" presetID="10" presetClass="entr" presetSubtype="0" fill="hold" nodeType="afterEffect">
                                  <p:stCondLst>
                                    <p:cond delay="0"/>
                                  </p:stCondLst>
                                  <p:childTnLst>
                                    <p:set>
                                      <p:cBhvr>
                                        <p:cTn id="98" dur="1" fill="hold">
                                          <p:stCondLst>
                                            <p:cond delay="0"/>
                                          </p:stCondLst>
                                        </p:cTn>
                                        <p:tgtEl>
                                          <p:spTgt spid="11">
                                            <p:txEl>
                                              <p:pRg st="10" end="10"/>
                                            </p:txEl>
                                          </p:spTgt>
                                        </p:tgtEl>
                                        <p:attrNameLst>
                                          <p:attrName>style.visibility</p:attrName>
                                        </p:attrNameLst>
                                      </p:cBhvr>
                                      <p:to>
                                        <p:strVal val="visible"/>
                                      </p:to>
                                    </p:set>
                                    <p:animEffect transition="in" filter="fade">
                                      <p:cBhvr>
                                        <p:cTn id="99" dur="2000"/>
                                        <p:tgtEl>
                                          <p:spTgt spid="11">
                                            <p:txEl>
                                              <p:pRg st="10" end="10"/>
                                            </p:txEl>
                                          </p:spTgt>
                                        </p:tgtEl>
                                      </p:cBhvr>
                                    </p:animEffect>
                                  </p:childTnLst>
                                </p:cTn>
                              </p:par>
                            </p:childTnLst>
                          </p:cTn>
                        </p:par>
                        <p:par>
                          <p:cTn id="100" fill="hold">
                            <p:stCondLst>
                              <p:cond delay="48000"/>
                            </p:stCondLst>
                            <p:childTnLst>
                              <p:par>
                                <p:cTn id="101" presetID="10" presetClass="entr" presetSubtype="0" fill="hold" nodeType="afterEffect">
                                  <p:stCondLst>
                                    <p:cond delay="0"/>
                                  </p:stCondLst>
                                  <p:childTnLst>
                                    <p:set>
                                      <p:cBhvr>
                                        <p:cTn id="102" dur="1" fill="hold">
                                          <p:stCondLst>
                                            <p:cond delay="0"/>
                                          </p:stCondLst>
                                        </p:cTn>
                                        <p:tgtEl>
                                          <p:spTgt spid="11">
                                            <p:txEl>
                                              <p:pRg st="11" end="11"/>
                                            </p:txEl>
                                          </p:spTgt>
                                        </p:tgtEl>
                                        <p:attrNameLst>
                                          <p:attrName>style.visibility</p:attrName>
                                        </p:attrNameLst>
                                      </p:cBhvr>
                                      <p:to>
                                        <p:strVal val="visible"/>
                                      </p:to>
                                    </p:set>
                                    <p:animEffect transition="in" filter="fade">
                                      <p:cBhvr>
                                        <p:cTn id="103" dur="2000"/>
                                        <p:tgtEl>
                                          <p:spTgt spid="1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F5213B7-4150-415A-905C-0E54D865E9AC}"/>
              </a:ext>
            </a:extLst>
          </p:cNvPr>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088364" y="200074"/>
            <a:ext cx="860906" cy="841276"/>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91440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Subtitle 2"/>
          <p:cNvSpPr>
            <a:spLocks noGrp="1"/>
          </p:cNvSpPr>
          <p:nvPr>
            <p:ph type="subTitle" idx="4294967295"/>
          </p:nvPr>
        </p:nvSpPr>
        <p:spPr>
          <a:xfrm>
            <a:off x="323528" y="1196752"/>
            <a:ext cx="2015902" cy="4680520"/>
          </a:xfrm>
        </p:spPr>
        <p:txBody>
          <a:bodyPr/>
          <a:lstStyle/>
          <a:p>
            <a:pPr marL="0" indent="0" algn="ctr" eaLnBrk="1" hangingPunct="1">
              <a:lnSpc>
                <a:spcPct val="150000"/>
              </a:lnSpc>
              <a:buNone/>
            </a:pPr>
            <a:r>
              <a:rPr lang="en-GB" altLang="en-US" sz="1250" b="1" i="1" dirty="0"/>
              <a:t>Explain</a:t>
            </a:r>
          </a:p>
          <a:p>
            <a:pPr marL="0" indent="0" algn="ctr" eaLnBrk="1" hangingPunct="1">
              <a:lnSpc>
                <a:spcPct val="150000"/>
              </a:lnSpc>
              <a:buNone/>
            </a:pPr>
            <a:r>
              <a:rPr lang="en-GB" altLang="en-US" sz="1250" b="1" i="1" dirty="0" smtClean="0"/>
              <a:t>Express</a:t>
            </a:r>
            <a:endParaRPr lang="en-GB" altLang="en-US" sz="1250" b="1" i="1" dirty="0"/>
          </a:p>
          <a:p>
            <a:pPr marL="0" indent="0" algn="ctr" eaLnBrk="1" hangingPunct="1">
              <a:lnSpc>
                <a:spcPct val="150000"/>
              </a:lnSpc>
              <a:buNone/>
            </a:pPr>
            <a:r>
              <a:rPr lang="en-GB" altLang="en-US" sz="1250" b="1" i="1" dirty="0"/>
              <a:t>Factorise</a:t>
            </a:r>
          </a:p>
          <a:p>
            <a:pPr marL="0" indent="0" algn="ctr" eaLnBrk="1" hangingPunct="1">
              <a:lnSpc>
                <a:spcPct val="150000"/>
              </a:lnSpc>
              <a:buNone/>
            </a:pPr>
            <a:r>
              <a:rPr lang="en-GB" altLang="en-US" sz="1250" b="1" i="1" dirty="0"/>
              <a:t>Find</a:t>
            </a:r>
          </a:p>
          <a:p>
            <a:pPr marL="0" indent="0" algn="ctr" eaLnBrk="1" hangingPunct="1">
              <a:lnSpc>
                <a:spcPct val="150000"/>
              </a:lnSpc>
              <a:buNone/>
            </a:pPr>
            <a:r>
              <a:rPr lang="en-GB" altLang="en-US" sz="1250" b="1" i="1" dirty="0"/>
              <a:t>Give a reason</a:t>
            </a:r>
          </a:p>
          <a:p>
            <a:pPr marL="0" indent="0" algn="ctr" eaLnBrk="1" hangingPunct="1">
              <a:lnSpc>
                <a:spcPct val="150000"/>
              </a:lnSpc>
              <a:buNone/>
            </a:pPr>
            <a:r>
              <a:rPr lang="en-GB" altLang="en-US" sz="1250" b="1" i="1" dirty="0"/>
              <a:t>Given…</a:t>
            </a:r>
          </a:p>
          <a:p>
            <a:pPr marL="0" indent="0" algn="ctr" eaLnBrk="1" hangingPunct="1">
              <a:lnSpc>
                <a:spcPct val="150000"/>
              </a:lnSpc>
              <a:buNone/>
            </a:pPr>
            <a:r>
              <a:rPr lang="en-GB" altLang="en-US" sz="1250" b="1" i="1" dirty="0" smtClean="0"/>
              <a:t>Hence</a:t>
            </a:r>
          </a:p>
          <a:p>
            <a:pPr marL="0" indent="0" algn="ctr" eaLnBrk="1" hangingPunct="1">
              <a:lnSpc>
                <a:spcPct val="150000"/>
              </a:lnSpc>
              <a:buNone/>
            </a:pPr>
            <a:r>
              <a:rPr lang="en-GB" altLang="en-US" sz="1250" b="1" i="1" dirty="0"/>
              <a:t>Hence, or otherwise</a:t>
            </a:r>
          </a:p>
          <a:p>
            <a:pPr marL="0" indent="0" algn="ctr" eaLnBrk="1" hangingPunct="1">
              <a:lnSpc>
                <a:spcPct val="150000"/>
              </a:lnSpc>
              <a:buNone/>
            </a:pPr>
            <a:r>
              <a:rPr lang="en-GB" altLang="en-US" sz="1250" b="1" i="1" dirty="0"/>
              <a:t>Identify</a:t>
            </a:r>
          </a:p>
          <a:p>
            <a:pPr marL="0" indent="0" algn="ctr" eaLnBrk="1" hangingPunct="1">
              <a:lnSpc>
                <a:spcPct val="150000"/>
              </a:lnSpc>
              <a:buNone/>
            </a:pPr>
            <a:r>
              <a:rPr lang="en-GB" altLang="en-US" sz="1250" b="1" i="1" dirty="0"/>
              <a:t>Interpret</a:t>
            </a:r>
          </a:p>
          <a:p>
            <a:pPr marL="0" indent="0" algn="ctr" eaLnBrk="1" hangingPunct="1">
              <a:lnSpc>
                <a:spcPct val="150000"/>
              </a:lnSpc>
              <a:buNone/>
            </a:pPr>
            <a:r>
              <a:rPr lang="en-GB" altLang="en-US" sz="1250" b="1" i="1" dirty="0"/>
              <a:t>Justify</a:t>
            </a:r>
          </a:p>
          <a:p>
            <a:pPr marL="0" indent="0" algn="ctr" eaLnBrk="1" hangingPunct="1">
              <a:lnSpc>
                <a:spcPct val="150000"/>
              </a:lnSpc>
              <a:buNone/>
            </a:pPr>
            <a:r>
              <a:rPr lang="en-GB" altLang="en-US" sz="1250" b="1" i="1" dirty="0"/>
              <a:t>Make a valid comment</a:t>
            </a:r>
          </a:p>
          <a:p>
            <a:pPr marL="0" indent="0" algn="ctr" eaLnBrk="1" hangingPunct="1">
              <a:lnSpc>
                <a:spcPct val="150000"/>
              </a:lnSpc>
              <a:buNone/>
            </a:pPr>
            <a:r>
              <a:rPr lang="en-GB" altLang="en-US" sz="1250" b="1" i="1" dirty="0"/>
              <a:t>Perform</a:t>
            </a:r>
          </a:p>
          <a:p>
            <a:pPr marL="0" indent="0" algn="ctr" eaLnBrk="1" hangingPunct="1">
              <a:lnSpc>
                <a:spcPct val="150000"/>
              </a:lnSpc>
              <a:buNone/>
            </a:pPr>
            <a:r>
              <a:rPr lang="en-GB" altLang="en-US" sz="1250" b="1" i="1" dirty="0" smtClean="0"/>
              <a:t>Prove</a:t>
            </a:r>
            <a:endParaRPr lang="en-GB" altLang="en-US" sz="1250" b="1" i="1" dirty="0"/>
          </a:p>
        </p:txBody>
      </p:sp>
      <p:sp>
        <p:nvSpPr>
          <p:cNvPr id="3077" name="TextBox 6"/>
          <p:cNvSpPr txBox="1">
            <a:spLocks noChangeArrowheads="1"/>
          </p:cNvSpPr>
          <p:nvPr/>
        </p:nvSpPr>
        <p:spPr bwMode="auto">
          <a:xfrm>
            <a:off x="4716463" y="65246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Calibri" pitchFamily="34" charset="0"/>
            </a:endParaRPr>
          </a:p>
        </p:txBody>
      </p:sp>
      <p:sp>
        <p:nvSpPr>
          <p:cNvPr id="9" name="Rectangle 8"/>
          <p:cNvSpPr/>
          <p:nvPr/>
        </p:nvSpPr>
        <p:spPr>
          <a:xfrm>
            <a:off x="0" y="6524625"/>
            <a:ext cx="9144000" cy="360363"/>
          </a:xfrm>
          <a:prstGeom prst="rect">
            <a:avLst/>
          </a:prstGeom>
          <a:solidFill>
            <a:srgbClr val="590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79" name="Footer Placeholder 5"/>
          <p:cNvSpPr txBox="1">
            <a:spLocks noGrp="1"/>
          </p:cNvSpPr>
          <p:nvPr/>
        </p:nvSpPr>
        <p:spPr bwMode="auto">
          <a:xfrm>
            <a:off x="0" y="6165850"/>
            <a:ext cx="91440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altLang="en-US" b="1" dirty="0">
                <a:solidFill>
                  <a:schemeClr val="bg1"/>
                </a:solidFill>
                <a:latin typeface="Calibri" pitchFamily="34" charset="0"/>
              </a:rPr>
              <a:t>Bearsden Academy</a:t>
            </a:r>
          </a:p>
          <a:p>
            <a:pPr algn="ctr" eaLnBrk="1" hangingPunct="1"/>
            <a:r>
              <a:rPr lang="en-GB" altLang="en-US" dirty="0">
                <a:solidFill>
                  <a:schemeClr val="bg1"/>
                </a:solidFill>
                <a:latin typeface="Calibri" pitchFamily="34" charset="0"/>
              </a:rPr>
              <a:t>Mathematics Department</a:t>
            </a:r>
          </a:p>
        </p:txBody>
      </p:sp>
      <p:sp>
        <p:nvSpPr>
          <p:cNvPr id="11" name="Subtitle 2">
            <a:extLst>
              <a:ext uri="{FF2B5EF4-FFF2-40B4-BE49-F238E27FC236}">
                <a16:creationId xmlns:a16="http://schemas.microsoft.com/office/drawing/2014/main" id="{2859DE96-75D1-4396-82EB-5B349495B4AF}"/>
              </a:ext>
            </a:extLst>
          </p:cNvPr>
          <p:cNvSpPr txBox="1">
            <a:spLocks/>
          </p:cNvSpPr>
          <p:nvPr/>
        </p:nvSpPr>
        <p:spPr bwMode="auto">
          <a:xfrm>
            <a:off x="2210632" y="1223616"/>
            <a:ext cx="6609840" cy="4762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1" hangingPunct="1">
              <a:lnSpc>
                <a:spcPct val="150000"/>
              </a:lnSpc>
              <a:buNone/>
            </a:pPr>
            <a:r>
              <a:rPr lang="en-GB" sz="1250" dirty="0"/>
              <a:t>- </a:t>
            </a:r>
            <a:r>
              <a:rPr lang="en-GB" sz="1250" dirty="0" smtClean="0"/>
              <a:t>make </a:t>
            </a:r>
            <a:r>
              <a:rPr lang="en-GB" sz="1250" dirty="0"/>
              <a:t>the meaning of something </a:t>
            </a:r>
            <a:r>
              <a:rPr lang="en-GB" sz="1250" dirty="0" smtClean="0"/>
              <a:t>clear</a:t>
            </a:r>
          </a:p>
          <a:p>
            <a:pPr marL="0" indent="0" eaLnBrk="1" hangingPunct="1">
              <a:lnSpc>
                <a:spcPct val="150000"/>
              </a:lnSpc>
              <a:buNone/>
            </a:pPr>
            <a:r>
              <a:rPr lang="en-GB" sz="1250" dirty="0"/>
              <a:t>- </a:t>
            </a:r>
            <a:r>
              <a:rPr lang="en-GB" sz="1250" dirty="0" smtClean="0"/>
              <a:t>use </a:t>
            </a:r>
            <a:r>
              <a:rPr lang="en-GB" sz="1250" dirty="0"/>
              <a:t>given information to rewrite an expression in a specified </a:t>
            </a:r>
            <a:r>
              <a:rPr lang="en-GB" sz="1250" dirty="0" smtClean="0"/>
              <a:t>form</a:t>
            </a:r>
          </a:p>
          <a:p>
            <a:pPr marL="0" indent="0" eaLnBrk="1" hangingPunct="1">
              <a:lnSpc>
                <a:spcPct val="150000"/>
              </a:lnSpc>
              <a:buNone/>
            </a:pPr>
            <a:r>
              <a:rPr lang="en-GB" sz="1250" dirty="0"/>
              <a:t>- </a:t>
            </a:r>
            <a:r>
              <a:rPr lang="en-GB" sz="1250" dirty="0" smtClean="0"/>
              <a:t>rewrite </a:t>
            </a:r>
            <a:r>
              <a:rPr lang="en-GB" sz="1250" dirty="0"/>
              <a:t>an expression as a product of linear and irreducible quadratic </a:t>
            </a:r>
            <a:r>
              <a:rPr lang="en-GB" sz="1250" dirty="0" smtClean="0"/>
              <a:t>terms</a:t>
            </a:r>
          </a:p>
          <a:p>
            <a:pPr marL="0" indent="0" eaLnBrk="1" hangingPunct="1">
              <a:lnSpc>
                <a:spcPct val="150000"/>
              </a:lnSpc>
              <a:buNone/>
            </a:pPr>
            <a:r>
              <a:rPr lang="en-GB" sz="1250" dirty="0"/>
              <a:t>- </a:t>
            </a:r>
            <a:r>
              <a:rPr lang="en-GB" sz="1250" dirty="0" smtClean="0"/>
              <a:t>obtain </a:t>
            </a:r>
            <a:r>
              <a:rPr lang="en-GB" sz="1250" dirty="0"/>
              <a:t>an answer showing relevant stages of </a:t>
            </a:r>
            <a:r>
              <a:rPr lang="en-GB" sz="1250" dirty="0" smtClean="0"/>
              <a:t>working</a:t>
            </a:r>
          </a:p>
          <a:p>
            <a:pPr marL="0" indent="0" eaLnBrk="1" hangingPunct="1">
              <a:lnSpc>
                <a:spcPct val="150000"/>
              </a:lnSpc>
              <a:buNone/>
            </a:pPr>
            <a:r>
              <a:rPr lang="en-GB" sz="1250" dirty="0"/>
              <a:t>- </a:t>
            </a:r>
            <a:r>
              <a:rPr lang="en-GB" sz="1250" dirty="0" smtClean="0"/>
              <a:t>provide </a:t>
            </a:r>
            <a:r>
              <a:rPr lang="en-GB" sz="1250" dirty="0"/>
              <a:t>explanation which will justify a </a:t>
            </a:r>
            <a:r>
              <a:rPr lang="en-GB" sz="1250" dirty="0" smtClean="0"/>
              <a:t>solution</a:t>
            </a:r>
          </a:p>
          <a:p>
            <a:pPr marL="0" indent="0" eaLnBrk="1" hangingPunct="1">
              <a:lnSpc>
                <a:spcPct val="150000"/>
              </a:lnSpc>
              <a:buNone/>
            </a:pPr>
            <a:r>
              <a:rPr lang="en-GB" sz="1250" dirty="0"/>
              <a:t>- </a:t>
            </a:r>
            <a:r>
              <a:rPr lang="en-GB" sz="1250" dirty="0" smtClean="0"/>
              <a:t>using </a:t>
            </a:r>
            <a:r>
              <a:rPr lang="en-GB" sz="1250" dirty="0"/>
              <a:t>the specific information provided </a:t>
            </a:r>
            <a:r>
              <a:rPr lang="en-GB" sz="1250" dirty="0" smtClean="0"/>
              <a:t>…</a:t>
            </a:r>
          </a:p>
          <a:p>
            <a:pPr marL="0" indent="0" eaLnBrk="1" hangingPunct="1">
              <a:lnSpc>
                <a:spcPct val="150000"/>
              </a:lnSpc>
              <a:buNone/>
            </a:pPr>
            <a:r>
              <a:rPr lang="en-GB" sz="1250" dirty="0"/>
              <a:t>- </a:t>
            </a:r>
            <a:r>
              <a:rPr lang="en-GB" sz="1250" dirty="0" smtClean="0"/>
              <a:t>use </a:t>
            </a:r>
            <a:r>
              <a:rPr lang="en-GB" sz="1250" dirty="0"/>
              <a:t>the previous answer to </a:t>
            </a:r>
            <a:r>
              <a:rPr lang="en-GB" sz="1250" dirty="0" smtClean="0"/>
              <a:t>proceed</a:t>
            </a:r>
          </a:p>
          <a:p>
            <a:pPr marL="0" indent="0" eaLnBrk="1" hangingPunct="1">
              <a:lnSpc>
                <a:spcPct val="150000"/>
              </a:lnSpc>
              <a:buNone/>
            </a:pPr>
            <a:r>
              <a:rPr lang="en-GB" sz="1250" dirty="0"/>
              <a:t>- </a:t>
            </a:r>
            <a:r>
              <a:rPr lang="en-GB" sz="1250" dirty="0" smtClean="0"/>
              <a:t>use </a:t>
            </a:r>
            <a:r>
              <a:rPr lang="en-GB" sz="1250" dirty="0"/>
              <a:t>the previous answer to proceed; however, another method may alternatively be </a:t>
            </a:r>
            <a:r>
              <a:rPr lang="en-GB" sz="1250" dirty="0" smtClean="0"/>
              <a:t>used</a:t>
            </a:r>
          </a:p>
          <a:p>
            <a:pPr marL="0" indent="0" eaLnBrk="1" hangingPunct="1">
              <a:lnSpc>
                <a:spcPct val="150000"/>
              </a:lnSpc>
              <a:buNone/>
            </a:pPr>
            <a:r>
              <a:rPr lang="en-GB" sz="1250" dirty="0"/>
              <a:t>- </a:t>
            </a:r>
            <a:r>
              <a:rPr lang="en-GB" sz="1250" dirty="0" smtClean="0"/>
              <a:t>provide </a:t>
            </a:r>
            <a:r>
              <a:rPr lang="en-GB" sz="1250" dirty="0"/>
              <a:t>an answer from a number of possibilities </a:t>
            </a:r>
            <a:endParaRPr lang="en-GB" sz="1250" dirty="0" smtClean="0"/>
          </a:p>
          <a:p>
            <a:pPr marL="0" indent="0" eaLnBrk="1" hangingPunct="1">
              <a:lnSpc>
                <a:spcPct val="150000"/>
              </a:lnSpc>
              <a:buNone/>
            </a:pPr>
            <a:r>
              <a:rPr lang="en-GB" sz="1250" dirty="0"/>
              <a:t>- </a:t>
            </a:r>
            <a:r>
              <a:rPr lang="en-GB" sz="1250" dirty="0" smtClean="0"/>
              <a:t>explain </a:t>
            </a:r>
            <a:r>
              <a:rPr lang="en-GB" sz="1250" dirty="0"/>
              <a:t>the meaning or significance of </a:t>
            </a:r>
            <a:r>
              <a:rPr lang="en-GB" sz="1250" dirty="0" smtClean="0"/>
              <a:t>something</a:t>
            </a:r>
          </a:p>
          <a:p>
            <a:pPr marL="0" indent="0" eaLnBrk="1" hangingPunct="1">
              <a:lnSpc>
                <a:spcPct val="150000"/>
              </a:lnSpc>
              <a:buNone/>
            </a:pPr>
            <a:r>
              <a:rPr lang="en-GB" sz="1250" dirty="0"/>
              <a:t>- </a:t>
            </a:r>
            <a:r>
              <a:rPr lang="en-GB" sz="1250" dirty="0" smtClean="0"/>
              <a:t>show </a:t>
            </a:r>
            <a:r>
              <a:rPr lang="en-GB" sz="1250" dirty="0"/>
              <a:t>good reason(s) for the conclusion(s) </a:t>
            </a:r>
            <a:r>
              <a:rPr lang="en-GB" sz="1250" dirty="0" smtClean="0"/>
              <a:t>reached</a:t>
            </a:r>
          </a:p>
          <a:p>
            <a:pPr marL="0" indent="0" eaLnBrk="1" hangingPunct="1">
              <a:lnSpc>
                <a:spcPct val="150000"/>
              </a:lnSpc>
              <a:buNone/>
            </a:pPr>
            <a:r>
              <a:rPr lang="en-GB" sz="1250" dirty="0"/>
              <a:t>- </a:t>
            </a:r>
            <a:r>
              <a:rPr lang="en-GB" sz="1250" dirty="0" smtClean="0"/>
              <a:t>a </a:t>
            </a:r>
            <a:r>
              <a:rPr lang="en-GB" sz="1250" dirty="0"/>
              <a:t>true statement which relates to the context </a:t>
            </a:r>
            <a:endParaRPr lang="en-GB" sz="1250" dirty="0" smtClean="0"/>
          </a:p>
          <a:p>
            <a:pPr marL="0" indent="0" eaLnBrk="1" hangingPunct="1">
              <a:lnSpc>
                <a:spcPct val="150000"/>
              </a:lnSpc>
              <a:buNone/>
            </a:pPr>
            <a:r>
              <a:rPr lang="en-GB" sz="1250" dirty="0"/>
              <a:t>- </a:t>
            </a:r>
            <a:r>
              <a:rPr lang="en-GB" sz="1250" dirty="0" smtClean="0"/>
              <a:t>carry </a:t>
            </a:r>
            <a:r>
              <a:rPr lang="en-GB" sz="1250" dirty="0"/>
              <a:t>out, </a:t>
            </a:r>
            <a:r>
              <a:rPr lang="en-GB" sz="1250" dirty="0" smtClean="0"/>
              <a:t>conduct</a:t>
            </a:r>
          </a:p>
          <a:p>
            <a:pPr marL="0" indent="0" eaLnBrk="1" hangingPunct="1">
              <a:lnSpc>
                <a:spcPct val="150000"/>
              </a:lnSpc>
              <a:buNone/>
            </a:pPr>
            <a:r>
              <a:rPr lang="en-GB" sz="1250" dirty="0"/>
              <a:t>- </a:t>
            </a:r>
            <a:r>
              <a:rPr lang="en-GB" sz="1250" dirty="0" smtClean="0"/>
              <a:t>use </a:t>
            </a:r>
            <a:r>
              <a:rPr lang="en-GB" sz="1250" dirty="0"/>
              <a:t>a sequence of logical steps to obtain a given result in a formal way </a:t>
            </a:r>
            <a:endParaRPr lang="en-GB" altLang="en-US" sz="1250" i="1" dirty="0"/>
          </a:p>
        </p:txBody>
      </p:sp>
      <p:sp>
        <p:nvSpPr>
          <p:cNvPr id="12" name="Title 1">
            <a:extLst>
              <a:ext uri="{FF2B5EF4-FFF2-40B4-BE49-F238E27FC236}">
                <a16:creationId xmlns:a16="http://schemas.microsoft.com/office/drawing/2014/main" id="{3B97AAB8-87BA-4D57-823B-8D9DB7EF067F}"/>
              </a:ext>
            </a:extLst>
          </p:cNvPr>
          <p:cNvSpPr txBox="1">
            <a:spLocks/>
          </p:cNvSpPr>
          <p:nvPr/>
        </p:nvSpPr>
        <p:spPr bwMode="auto">
          <a:xfrm>
            <a:off x="0" y="0"/>
            <a:ext cx="795655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52000" tIns="252000" rIns="0" bIns="0" numCol="1" anchor="t"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88900" algn="l" eaLnBrk="1" hangingPunct="1"/>
            <a:r>
              <a:rPr lang="en-GB" sz="4000" b="1" dirty="0">
                <a:solidFill>
                  <a:schemeClr val="bg1">
                    <a:lumMod val="50000"/>
                  </a:schemeClr>
                </a:solidFill>
              </a:rPr>
              <a:t>Command Words In Mathematics</a:t>
            </a:r>
            <a:endParaRPr lang="en-GB" altLang="en-US" sz="4000" b="1" dirty="0">
              <a:solidFill>
                <a:schemeClr val="bg1">
                  <a:lumMod val="50000"/>
                </a:schemeClr>
              </a:solidFill>
            </a:endParaRPr>
          </a:p>
        </p:txBody>
      </p:sp>
    </p:spTree>
    <p:extLst>
      <p:ext uri="{BB962C8B-B14F-4D97-AF65-F5344CB8AC3E}">
        <p14:creationId xmlns:p14="http://schemas.microsoft.com/office/powerpoint/2010/main" val="34242882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7652">
                                            <p:txEl>
                                              <p:pRg st="0" end="0"/>
                                            </p:txEl>
                                          </p:spTgt>
                                        </p:tgtEl>
                                        <p:attrNameLst>
                                          <p:attrName>style.visibility</p:attrName>
                                        </p:attrNameLst>
                                      </p:cBhvr>
                                      <p:to>
                                        <p:strVal val="visible"/>
                                      </p:to>
                                    </p:set>
                                    <p:animEffect transition="in" filter="fade">
                                      <p:cBhvr>
                                        <p:cTn id="7" dur="2000"/>
                                        <p:tgtEl>
                                          <p:spTgt spid="27652">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7652">
                                            <p:txEl>
                                              <p:pRg st="1" end="1"/>
                                            </p:txEl>
                                          </p:spTgt>
                                        </p:tgtEl>
                                        <p:attrNameLst>
                                          <p:attrName>style.visibility</p:attrName>
                                        </p:attrNameLst>
                                      </p:cBhvr>
                                      <p:to>
                                        <p:strVal val="visible"/>
                                      </p:to>
                                    </p:set>
                                    <p:animEffect transition="in" filter="fade">
                                      <p:cBhvr>
                                        <p:cTn id="11" dur="2000"/>
                                        <p:tgtEl>
                                          <p:spTgt spid="27652">
                                            <p:txEl>
                                              <p:pRg st="1" end="1"/>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7652">
                                            <p:txEl>
                                              <p:pRg st="2" end="2"/>
                                            </p:txEl>
                                          </p:spTgt>
                                        </p:tgtEl>
                                        <p:attrNameLst>
                                          <p:attrName>style.visibility</p:attrName>
                                        </p:attrNameLst>
                                      </p:cBhvr>
                                      <p:to>
                                        <p:strVal val="visible"/>
                                      </p:to>
                                    </p:set>
                                    <p:animEffect transition="in" filter="fade">
                                      <p:cBhvr>
                                        <p:cTn id="15" dur="2000"/>
                                        <p:tgtEl>
                                          <p:spTgt spid="27652">
                                            <p:txEl>
                                              <p:pRg st="2" end="2"/>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27652">
                                            <p:txEl>
                                              <p:pRg st="3" end="3"/>
                                            </p:txEl>
                                          </p:spTgt>
                                        </p:tgtEl>
                                        <p:attrNameLst>
                                          <p:attrName>style.visibility</p:attrName>
                                        </p:attrNameLst>
                                      </p:cBhvr>
                                      <p:to>
                                        <p:strVal val="visible"/>
                                      </p:to>
                                    </p:set>
                                    <p:animEffect transition="in" filter="fade">
                                      <p:cBhvr>
                                        <p:cTn id="19" dur="2000"/>
                                        <p:tgtEl>
                                          <p:spTgt spid="27652">
                                            <p:txEl>
                                              <p:pRg st="3" end="3"/>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27652">
                                            <p:txEl>
                                              <p:pRg st="4" end="4"/>
                                            </p:txEl>
                                          </p:spTgt>
                                        </p:tgtEl>
                                        <p:attrNameLst>
                                          <p:attrName>style.visibility</p:attrName>
                                        </p:attrNameLst>
                                      </p:cBhvr>
                                      <p:to>
                                        <p:strVal val="visible"/>
                                      </p:to>
                                    </p:set>
                                    <p:animEffect transition="in" filter="fade">
                                      <p:cBhvr>
                                        <p:cTn id="23" dur="2000"/>
                                        <p:tgtEl>
                                          <p:spTgt spid="27652">
                                            <p:txEl>
                                              <p:pRg st="4" end="4"/>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27652">
                                            <p:txEl>
                                              <p:pRg st="5" end="5"/>
                                            </p:txEl>
                                          </p:spTgt>
                                        </p:tgtEl>
                                        <p:attrNameLst>
                                          <p:attrName>style.visibility</p:attrName>
                                        </p:attrNameLst>
                                      </p:cBhvr>
                                      <p:to>
                                        <p:strVal val="visible"/>
                                      </p:to>
                                    </p:set>
                                    <p:animEffect transition="in" filter="fade">
                                      <p:cBhvr>
                                        <p:cTn id="27" dur="2000"/>
                                        <p:tgtEl>
                                          <p:spTgt spid="27652">
                                            <p:txEl>
                                              <p:pRg st="5" end="5"/>
                                            </p:txEl>
                                          </p:spTgt>
                                        </p:tgtEl>
                                      </p:cBhvr>
                                    </p:animEffect>
                                  </p:childTnLst>
                                </p:cTn>
                              </p:par>
                            </p:childTnLst>
                          </p:cTn>
                        </p:par>
                        <p:par>
                          <p:cTn id="28" fill="hold">
                            <p:stCondLst>
                              <p:cond delay="12000"/>
                            </p:stCondLst>
                            <p:childTnLst>
                              <p:par>
                                <p:cTn id="29" presetID="10" presetClass="entr" presetSubtype="0" fill="hold" nodeType="afterEffect">
                                  <p:stCondLst>
                                    <p:cond delay="0"/>
                                  </p:stCondLst>
                                  <p:childTnLst>
                                    <p:set>
                                      <p:cBhvr>
                                        <p:cTn id="30" dur="1" fill="hold">
                                          <p:stCondLst>
                                            <p:cond delay="0"/>
                                          </p:stCondLst>
                                        </p:cTn>
                                        <p:tgtEl>
                                          <p:spTgt spid="27652">
                                            <p:txEl>
                                              <p:pRg st="6" end="6"/>
                                            </p:txEl>
                                          </p:spTgt>
                                        </p:tgtEl>
                                        <p:attrNameLst>
                                          <p:attrName>style.visibility</p:attrName>
                                        </p:attrNameLst>
                                      </p:cBhvr>
                                      <p:to>
                                        <p:strVal val="visible"/>
                                      </p:to>
                                    </p:set>
                                    <p:animEffect transition="in" filter="fade">
                                      <p:cBhvr>
                                        <p:cTn id="31" dur="2000"/>
                                        <p:tgtEl>
                                          <p:spTgt spid="27652">
                                            <p:txEl>
                                              <p:pRg st="6" end="6"/>
                                            </p:txEl>
                                          </p:spTgt>
                                        </p:tgtEl>
                                      </p:cBhvr>
                                    </p:animEffect>
                                  </p:childTnLst>
                                </p:cTn>
                              </p:par>
                            </p:childTnLst>
                          </p:cTn>
                        </p:par>
                        <p:par>
                          <p:cTn id="32" fill="hold">
                            <p:stCondLst>
                              <p:cond delay="14000"/>
                            </p:stCondLst>
                            <p:childTnLst>
                              <p:par>
                                <p:cTn id="33" presetID="10" presetClass="entr" presetSubtype="0" fill="hold" nodeType="afterEffect">
                                  <p:stCondLst>
                                    <p:cond delay="0"/>
                                  </p:stCondLst>
                                  <p:childTnLst>
                                    <p:set>
                                      <p:cBhvr>
                                        <p:cTn id="34" dur="1" fill="hold">
                                          <p:stCondLst>
                                            <p:cond delay="0"/>
                                          </p:stCondLst>
                                        </p:cTn>
                                        <p:tgtEl>
                                          <p:spTgt spid="27652">
                                            <p:txEl>
                                              <p:pRg st="7" end="7"/>
                                            </p:txEl>
                                          </p:spTgt>
                                        </p:tgtEl>
                                        <p:attrNameLst>
                                          <p:attrName>style.visibility</p:attrName>
                                        </p:attrNameLst>
                                      </p:cBhvr>
                                      <p:to>
                                        <p:strVal val="visible"/>
                                      </p:to>
                                    </p:set>
                                    <p:animEffect transition="in" filter="fade">
                                      <p:cBhvr>
                                        <p:cTn id="35" dur="2000"/>
                                        <p:tgtEl>
                                          <p:spTgt spid="27652">
                                            <p:txEl>
                                              <p:pRg st="7" end="7"/>
                                            </p:txEl>
                                          </p:spTgt>
                                        </p:tgtEl>
                                      </p:cBhvr>
                                    </p:animEffect>
                                  </p:childTnLst>
                                </p:cTn>
                              </p:par>
                            </p:childTnLst>
                          </p:cTn>
                        </p:par>
                        <p:par>
                          <p:cTn id="36" fill="hold">
                            <p:stCondLst>
                              <p:cond delay="16000"/>
                            </p:stCondLst>
                            <p:childTnLst>
                              <p:par>
                                <p:cTn id="37" presetID="10" presetClass="entr" presetSubtype="0" fill="hold" nodeType="afterEffect">
                                  <p:stCondLst>
                                    <p:cond delay="0"/>
                                  </p:stCondLst>
                                  <p:childTnLst>
                                    <p:set>
                                      <p:cBhvr>
                                        <p:cTn id="38" dur="1" fill="hold">
                                          <p:stCondLst>
                                            <p:cond delay="0"/>
                                          </p:stCondLst>
                                        </p:cTn>
                                        <p:tgtEl>
                                          <p:spTgt spid="27652">
                                            <p:txEl>
                                              <p:pRg st="8" end="8"/>
                                            </p:txEl>
                                          </p:spTgt>
                                        </p:tgtEl>
                                        <p:attrNameLst>
                                          <p:attrName>style.visibility</p:attrName>
                                        </p:attrNameLst>
                                      </p:cBhvr>
                                      <p:to>
                                        <p:strVal val="visible"/>
                                      </p:to>
                                    </p:set>
                                    <p:animEffect transition="in" filter="fade">
                                      <p:cBhvr>
                                        <p:cTn id="39" dur="2000"/>
                                        <p:tgtEl>
                                          <p:spTgt spid="27652">
                                            <p:txEl>
                                              <p:pRg st="8" end="8"/>
                                            </p:txEl>
                                          </p:spTgt>
                                        </p:tgtEl>
                                      </p:cBhvr>
                                    </p:animEffect>
                                  </p:childTnLst>
                                </p:cTn>
                              </p:par>
                            </p:childTnLst>
                          </p:cTn>
                        </p:par>
                        <p:par>
                          <p:cTn id="40" fill="hold">
                            <p:stCondLst>
                              <p:cond delay="18000"/>
                            </p:stCondLst>
                            <p:childTnLst>
                              <p:par>
                                <p:cTn id="41" presetID="10" presetClass="entr" presetSubtype="0" fill="hold" nodeType="afterEffect">
                                  <p:stCondLst>
                                    <p:cond delay="0"/>
                                  </p:stCondLst>
                                  <p:childTnLst>
                                    <p:set>
                                      <p:cBhvr>
                                        <p:cTn id="42" dur="1" fill="hold">
                                          <p:stCondLst>
                                            <p:cond delay="0"/>
                                          </p:stCondLst>
                                        </p:cTn>
                                        <p:tgtEl>
                                          <p:spTgt spid="27652">
                                            <p:txEl>
                                              <p:pRg st="9" end="9"/>
                                            </p:txEl>
                                          </p:spTgt>
                                        </p:tgtEl>
                                        <p:attrNameLst>
                                          <p:attrName>style.visibility</p:attrName>
                                        </p:attrNameLst>
                                      </p:cBhvr>
                                      <p:to>
                                        <p:strVal val="visible"/>
                                      </p:to>
                                    </p:set>
                                    <p:animEffect transition="in" filter="fade">
                                      <p:cBhvr>
                                        <p:cTn id="43" dur="2000"/>
                                        <p:tgtEl>
                                          <p:spTgt spid="27652">
                                            <p:txEl>
                                              <p:pRg st="9" end="9"/>
                                            </p:txEl>
                                          </p:spTgt>
                                        </p:tgtEl>
                                      </p:cBhvr>
                                    </p:animEffect>
                                  </p:childTnLst>
                                </p:cTn>
                              </p:par>
                            </p:childTnLst>
                          </p:cTn>
                        </p:par>
                        <p:par>
                          <p:cTn id="44" fill="hold">
                            <p:stCondLst>
                              <p:cond delay="20000"/>
                            </p:stCondLst>
                            <p:childTnLst>
                              <p:par>
                                <p:cTn id="45" presetID="10" presetClass="entr" presetSubtype="0" fill="hold" nodeType="afterEffect">
                                  <p:stCondLst>
                                    <p:cond delay="0"/>
                                  </p:stCondLst>
                                  <p:childTnLst>
                                    <p:set>
                                      <p:cBhvr>
                                        <p:cTn id="46" dur="1" fill="hold">
                                          <p:stCondLst>
                                            <p:cond delay="0"/>
                                          </p:stCondLst>
                                        </p:cTn>
                                        <p:tgtEl>
                                          <p:spTgt spid="27652">
                                            <p:txEl>
                                              <p:pRg st="10" end="10"/>
                                            </p:txEl>
                                          </p:spTgt>
                                        </p:tgtEl>
                                        <p:attrNameLst>
                                          <p:attrName>style.visibility</p:attrName>
                                        </p:attrNameLst>
                                      </p:cBhvr>
                                      <p:to>
                                        <p:strVal val="visible"/>
                                      </p:to>
                                    </p:set>
                                    <p:animEffect transition="in" filter="fade">
                                      <p:cBhvr>
                                        <p:cTn id="47" dur="2000"/>
                                        <p:tgtEl>
                                          <p:spTgt spid="27652">
                                            <p:txEl>
                                              <p:pRg st="10" end="10"/>
                                            </p:txEl>
                                          </p:spTgt>
                                        </p:tgtEl>
                                      </p:cBhvr>
                                    </p:animEffect>
                                  </p:childTnLst>
                                </p:cTn>
                              </p:par>
                            </p:childTnLst>
                          </p:cTn>
                        </p:par>
                        <p:par>
                          <p:cTn id="48" fill="hold">
                            <p:stCondLst>
                              <p:cond delay="22000"/>
                            </p:stCondLst>
                            <p:childTnLst>
                              <p:par>
                                <p:cTn id="49" presetID="10" presetClass="entr" presetSubtype="0" fill="hold" nodeType="afterEffect">
                                  <p:stCondLst>
                                    <p:cond delay="0"/>
                                  </p:stCondLst>
                                  <p:childTnLst>
                                    <p:set>
                                      <p:cBhvr>
                                        <p:cTn id="50" dur="1" fill="hold">
                                          <p:stCondLst>
                                            <p:cond delay="0"/>
                                          </p:stCondLst>
                                        </p:cTn>
                                        <p:tgtEl>
                                          <p:spTgt spid="27652">
                                            <p:txEl>
                                              <p:pRg st="11" end="11"/>
                                            </p:txEl>
                                          </p:spTgt>
                                        </p:tgtEl>
                                        <p:attrNameLst>
                                          <p:attrName>style.visibility</p:attrName>
                                        </p:attrNameLst>
                                      </p:cBhvr>
                                      <p:to>
                                        <p:strVal val="visible"/>
                                      </p:to>
                                    </p:set>
                                    <p:animEffect transition="in" filter="fade">
                                      <p:cBhvr>
                                        <p:cTn id="51" dur="2000"/>
                                        <p:tgtEl>
                                          <p:spTgt spid="27652">
                                            <p:txEl>
                                              <p:pRg st="11" end="11"/>
                                            </p:txEl>
                                          </p:spTgt>
                                        </p:tgtEl>
                                      </p:cBhvr>
                                    </p:animEffect>
                                  </p:childTnLst>
                                </p:cTn>
                              </p:par>
                            </p:childTnLst>
                          </p:cTn>
                        </p:par>
                        <p:par>
                          <p:cTn id="52" fill="hold">
                            <p:stCondLst>
                              <p:cond delay="24000"/>
                            </p:stCondLst>
                            <p:childTnLst>
                              <p:par>
                                <p:cTn id="53" presetID="10" presetClass="entr" presetSubtype="0" fill="hold" nodeType="afterEffect">
                                  <p:stCondLst>
                                    <p:cond delay="0"/>
                                  </p:stCondLst>
                                  <p:childTnLst>
                                    <p:set>
                                      <p:cBhvr>
                                        <p:cTn id="54" dur="1" fill="hold">
                                          <p:stCondLst>
                                            <p:cond delay="0"/>
                                          </p:stCondLst>
                                        </p:cTn>
                                        <p:tgtEl>
                                          <p:spTgt spid="27652">
                                            <p:txEl>
                                              <p:pRg st="12" end="12"/>
                                            </p:txEl>
                                          </p:spTgt>
                                        </p:tgtEl>
                                        <p:attrNameLst>
                                          <p:attrName>style.visibility</p:attrName>
                                        </p:attrNameLst>
                                      </p:cBhvr>
                                      <p:to>
                                        <p:strVal val="visible"/>
                                      </p:to>
                                    </p:set>
                                    <p:animEffect transition="in" filter="fade">
                                      <p:cBhvr>
                                        <p:cTn id="55" dur="2000"/>
                                        <p:tgtEl>
                                          <p:spTgt spid="27652">
                                            <p:txEl>
                                              <p:pRg st="12" end="12"/>
                                            </p:txEl>
                                          </p:spTgt>
                                        </p:tgtEl>
                                      </p:cBhvr>
                                    </p:animEffect>
                                  </p:childTnLst>
                                </p:cTn>
                              </p:par>
                            </p:childTnLst>
                          </p:cTn>
                        </p:par>
                        <p:par>
                          <p:cTn id="56" fill="hold">
                            <p:stCondLst>
                              <p:cond delay="26000"/>
                            </p:stCondLst>
                            <p:childTnLst>
                              <p:par>
                                <p:cTn id="57" presetID="10" presetClass="entr" presetSubtype="0" fill="hold" nodeType="afterEffect">
                                  <p:stCondLst>
                                    <p:cond delay="0"/>
                                  </p:stCondLst>
                                  <p:childTnLst>
                                    <p:set>
                                      <p:cBhvr>
                                        <p:cTn id="58" dur="1" fill="hold">
                                          <p:stCondLst>
                                            <p:cond delay="0"/>
                                          </p:stCondLst>
                                        </p:cTn>
                                        <p:tgtEl>
                                          <p:spTgt spid="27652">
                                            <p:txEl>
                                              <p:pRg st="13" end="13"/>
                                            </p:txEl>
                                          </p:spTgt>
                                        </p:tgtEl>
                                        <p:attrNameLst>
                                          <p:attrName>style.visibility</p:attrName>
                                        </p:attrNameLst>
                                      </p:cBhvr>
                                      <p:to>
                                        <p:strVal val="visible"/>
                                      </p:to>
                                    </p:set>
                                    <p:animEffect transition="in" filter="fade">
                                      <p:cBhvr>
                                        <p:cTn id="59" dur="2000"/>
                                        <p:tgtEl>
                                          <p:spTgt spid="27652">
                                            <p:txEl>
                                              <p:pRg st="13" end="13"/>
                                            </p:txEl>
                                          </p:spTgt>
                                        </p:tgtEl>
                                      </p:cBhvr>
                                    </p:animEffect>
                                  </p:childTnLst>
                                </p:cTn>
                              </p:par>
                            </p:childTnLst>
                          </p:cTn>
                        </p:par>
                        <p:par>
                          <p:cTn id="60" fill="hold">
                            <p:stCondLst>
                              <p:cond delay="28000"/>
                            </p:stCondLst>
                            <p:childTnLst>
                              <p:par>
                                <p:cTn id="61" presetID="10" presetClass="entr" presetSubtype="0" fill="hold" nodeType="afterEffect">
                                  <p:stCondLst>
                                    <p:cond delay="0"/>
                                  </p:stCondLst>
                                  <p:childTnLst>
                                    <p:set>
                                      <p:cBhvr>
                                        <p:cTn id="62" dur="1" fill="hold">
                                          <p:stCondLst>
                                            <p:cond delay="0"/>
                                          </p:stCondLst>
                                        </p:cTn>
                                        <p:tgtEl>
                                          <p:spTgt spid="11">
                                            <p:txEl>
                                              <p:pRg st="0" end="0"/>
                                            </p:txEl>
                                          </p:spTgt>
                                        </p:tgtEl>
                                        <p:attrNameLst>
                                          <p:attrName>style.visibility</p:attrName>
                                        </p:attrNameLst>
                                      </p:cBhvr>
                                      <p:to>
                                        <p:strVal val="visible"/>
                                      </p:to>
                                    </p:set>
                                    <p:animEffect transition="in" filter="fade">
                                      <p:cBhvr>
                                        <p:cTn id="63" dur="2000"/>
                                        <p:tgtEl>
                                          <p:spTgt spid="11">
                                            <p:txEl>
                                              <p:pRg st="0" end="0"/>
                                            </p:txEl>
                                          </p:spTgt>
                                        </p:tgtEl>
                                      </p:cBhvr>
                                    </p:animEffect>
                                  </p:childTnLst>
                                </p:cTn>
                              </p:par>
                            </p:childTnLst>
                          </p:cTn>
                        </p:par>
                        <p:par>
                          <p:cTn id="64" fill="hold">
                            <p:stCondLst>
                              <p:cond delay="30000"/>
                            </p:stCondLst>
                            <p:childTnLst>
                              <p:par>
                                <p:cTn id="65" presetID="10" presetClass="entr" presetSubtype="0" fill="hold" nodeType="afterEffect">
                                  <p:stCondLst>
                                    <p:cond delay="0"/>
                                  </p:stCondLst>
                                  <p:childTnLst>
                                    <p:set>
                                      <p:cBhvr>
                                        <p:cTn id="66" dur="1" fill="hold">
                                          <p:stCondLst>
                                            <p:cond delay="0"/>
                                          </p:stCondLst>
                                        </p:cTn>
                                        <p:tgtEl>
                                          <p:spTgt spid="11">
                                            <p:txEl>
                                              <p:pRg st="1" end="1"/>
                                            </p:txEl>
                                          </p:spTgt>
                                        </p:tgtEl>
                                        <p:attrNameLst>
                                          <p:attrName>style.visibility</p:attrName>
                                        </p:attrNameLst>
                                      </p:cBhvr>
                                      <p:to>
                                        <p:strVal val="visible"/>
                                      </p:to>
                                    </p:set>
                                    <p:animEffect transition="in" filter="fade">
                                      <p:cBhvr>
                                        <p:cTn id="67" dur="2000"/>
                                        <p:tgtEl>
                                          <p:spTgt spid="11">
                                            <p:txEl>
                                              <p:pRg st="1" end="1"/>
                                            </p:txEl>
                                          </p:spTgt>
                                        </p:tgtEl>
                                      </p:cBhvr>
                                    </p:animEffect>
                                  </p:childTnLst>
                                </p:cTn>
                              </p:par>
                            </p:childTnLst>
                          </p:cTn>
                        </p:par>
                        <p:par>
                          <p:cTn id="68" fill="hold">
                            <p:stCondLst>
                              <p:cond delay="32000"/>
                            </p:stCondLst>
                            <p:childTnLst>
                              <p:par>
                                <p:cTn id="69" presetID="10" presetClass="entr" presetSubtype="0" fill="hold" nodeType="afterEffect">
                                  <p:stCondLst>
                                    <p:cond delay="0"/>
                                  </p:stCondLst>
                                  <p:childTnLst>
                                    <p:set>
                                      <p:cBhvr>
                                        <p:cTn id="70" dur="1" fill="hold">
                                          <p:stCondLst>
                                            <p:cond delay="0"/>
                                          </p:stCondLst>
                                        </p:cTn>
                                        <p:tgtEl>
                                          <p:spTgt spid="11">
                                            <p:txEl>
                                              <p:pRg st="2" end="2"/>
                                            </p:txEl>
                                          </p:spTgt>
                                        </p:tgtEl>
                                        <p:attrNameLst>
                                          <p:attrName>style.visibility</p:attrName>
                                        </p:attrNameLst>
                                      </p:cBhvr>
                                      <p:to>
                                        <p:strVal val="visible"/>
                                      </p:to>
                                    </p:set>
                                    <p:animEffect transition="in" filter="fade">
                                      <p:cBhvr>
                                        <p:cTn id="71" dur="2000"/>
                                        <p:tgtEl>
                                          <p:spTgt spid="11">
                                            <p:txEl>
                                              <p:pRg st="2" end="2"/>
                                            </p:txEl>
                                          </p:spTgt>
                                        </p:tgtEl>
                                      </p:cBhvr>
                                    </p:animEffect>
                                  </p:childTnLst>
                                </p:cTn>
                              </p:par>
                            </p:childTnLst>
                          </p:cTn>
                        </p:par>
                        <p:par>
                          <p:cTn id="72" fill="hold">
                            <p:stCondLst>
                              <p:cond delay="34000"/>
                            </p:stCondLst>
                            <p:childTnLst>
                              <p:par>
                                <p:cTn id="73" presetID="10" presetClass="entr" presetSubtype="0" fill="hold" nodeType="afterEffect">
                                  <p:stCondLst>
                                    <p:cond delay="0"/>
                                  </p:stCondLst>
                                  <p:childTnLst>
                                    <p:set>
                                      <p:cBhvr>
                                        <p:cTn id="74" dur="1" fill="hold">
                                          <p:stCondLst>
                                            <p:cond delay="0"/>
                                          </p:stCondLst>
                                        </p:cTn>
                                        <p:tgtEl>
                                          <p:spTgt spid="11">
                                            <p:txEl>
                                              <p:pRg st="3" end="3"/>
                                            </p:txEl>
                                          </p:spTgt>
                                        </p:tgtEl>
                                        <p:attrNameLst>
                                          <p:attrName>style.visibility</p:attrName>
                                        </p:attrNameLst>
                                      </p:cBhvr>
                                      <p:to>
                                        <p:strVal val="visible"/>
                                      </p:to>
                                    </p:set>
                                    <p:animEffect transition="in" filter="fade">
                                      <p:cBhvr>
                                        <p:cTn id="75" dur="2000"/>
                                        <p:tgtEl>
                                          <p:spTgt spid="11">
                                            <p:txEl>
                                              <p:pRg st="3" end="3"/>
                                            </p:txEl>
                                          </p:spTgt>
                                        </p:tgtEl>
                                      </p:cBhvr>
                                    </p:animEffect>
                                  </p:childTnLst>
                                </p:cTn>
                              </p:par>
                            </p:childTnLst>
                          </p:cTn>
                        </p:par>
                        <p:par>
                          <p:cTn id="76" fill="hold">
                            <p:stCondLst>
                              <p:cond delay="36000"/>
                            </p:stCondLst>
                            <p:childTnLst>
                              <p:par>
                                <p:cTn id="77" presetID="10" presetClass="entr" presetSubtype="0" fill="hold" nodeType="afterEffect">
                                  <p:stCondLst>
                                    <p:cond delay="0"/>
                                  </p:stCondLst>
                                  <p:childTnLst>
                                    <p:set>
                                      <p:cBhvr>
                                        <p:cTn id="78" dur="1" fill="hold">
                                          <p:stCondLst>
                                            <p:cond delay="0"/>
                                          </p:stCondLst>
                                        </p:cTn>
                                        <p:tgtEl>
                                          <p:spTgt spid="11">
                                            <p:txEl>
                                              <p:pRg st="4" end="4"/>
                                            </p:txEl>
                                          </p:spTgt>
                                        </p:tgtEl>
                                        <p:attrNameLst>
                                          <p:attrName>style.visibility</p:attrName>
                                        </p:attrNameLst>
                                      </p:cBhvr>
                                      <p:to>
                                        <p:strVal val="visible"/>
                                      </p:to>
                                    </p:set>
                                    <p:animEffect transition="in" filter="fade">
                                      <p:cBhvr>
                                        <p:cTn id="79" dur="2000"/>
                                        <p:tgtEl>
                                          <p:spTgt spid="11">
                                            <p:txEl>
                                              <p:pRg st="4" end="4"/>
                                            </p:txEl>
                                          </p:spTgt>
                                        </p:tgtEl>
                                      </p:cBhvr>
                                    </p:animEffect>
                                  </p:childTnLst>
                                </p:cTn>
                              </p:par>
                            </p:childTnLst>
                          </p:cTn>
                        </p:par>
                        <p:par>
                          <p:cTn id="80" fill="hold">
                            <p:stCondLst>
                              <p:cond delay="38000"/>
                            </p:stCondLst>
                            <p:childTnLst>
                              <p:par>
                                <p:cTn id="81" presetID="10" presetClass="entr" presetSubtype="0" fill="hold" nodeType="afterEffect">
                                  <p:stCondLst>
                                    <p:cond delay="0"/>
                                  </p:stCondLst>
                                  <p:childTnLst>
                                    <p:set>
                                      <p:cBhvr>
                                        <p:cTn id="82" dur="1" fill="hold">
                                          <p:stCondLst>
                                            <p:cond delay="0"/>
                                          </p:stCondLst>
                                        </p:cTn>
                                        <p:tgtEl>
                                          <p:spTgt spid="11">
                                            <p:txEl>
                                              <p:pRg st="5" end="5"/>
                                            </p:txEl>
                                          </p:spTgt>
                                        </p:tgtEl>
                                        <p:attrNameLst>
                                          <p:attrName>style.visibility</p:attrName>
                                        </p:attrNameLst>
                                      </p:cBhvr>
                                      <p:to>
                                        <p:strVal val="visible"/>
                                      </p:to>
                                    </p:set>
                                    <p:animEffect transition="in" filter="fade">
                                      <p:cBhvr>
                                        <p:cTn id="83" dur="2000"/>
                                        <p:tgtEl>
                                          <p:spTgt spid="11">
                                            <p:txEl>
                                              <p:pRg st="5" end="5"/>
                                            </p:txEl>
                                          </p:spTgt>
                                        </p:tgtEl>
                                      </p:cBhvr>
                                    </p:animEffect>
                                  </p:childTnLst>
                                </p:cTn>
                              </p:par>
                            </p:childTnLst>
                          </p:cTn>
                        </p:par>
                        <p:par>
                          <p:cTn id="84" fill="hold">
                            <p:stCondLst>
                              <p:cond delay="40000"/>
                            </p:stCondLst>
                            <p:childTnLst>
                              <p:par>
                                <p:cTn id="85" presetID="10" presetClass="entr" presetSubtype="0" fill="hold" nodeType="afterEffect">
                                  <p:stCondLst>
                                    <p:cond delay="0"/>
                                  </p:stCondLst>
                                  <p:childTnLst>
                                    <p:set>
                                      <p:cBhvr>
                                        <p:cTn id="86" dur="1" fill="hold">
                                          <p:stCondLst>
                                            <p:cond delay="0"/>
                                          </p:stCondLst>
                                        </p:cTn>
                                        <p:tgtEl>
                                          <p:spTgt spid="11">
                                            <p:txEl>
                                              <p:pRg st="6" end="6"/>
                                            </p:txEl>
                                          </p:spTgt>
                                        </p:tgtEl>
                                        <p:attrNameLst>
                                          <p:attrName>style.visibility</p:attrName>
                                        </p:attrNameLst>
                                      </p:cBhvr>
                                      <p:to>
                                        <p:strVal val="visible"/>
                                      </p:to>
                                    </p:set>
                                    <p:animEffect transition="in" filter="fade">
                                      <p:cBhvr>
                                        <p:cTn id="87" dur="2000"/>
                                        <p:tgtEl>
                                          <p:spTgt spid="11">
                                            <p:txEl>
                                              <p:pRg st="6" end="6"/>
                                            </p:txEl>
                                          </p:spTgt>
                                        </p:tgtEl>
                                      </p:cBhvr>
                                    </p:animEffect>
                                  </p:childTnLst>
                                </p:cTn>
                              </p:par>
                            </p:childTnLst>
                          </p:cTn>
                        </p:par>
                        <p:par>
                          <p:cTn id="88" fill="hold">
                            <p:stCondLst>
                              <p:cond delay="42000"/>
                            </p:stCondLst>
                            <p:childTnLst>
                              <p:par>
                                <p:cTn id="89" presetID="10" presetClass="entr" presetSubtype="0" fill="hold" nodeType="afterEffect">
                                  <p:stCondLst>
                                    <p:cond delay="0"/>
                                  </p:stCondLst>
                                  <p:childTnLst>
                                    <p:set>
                                      <p:cBhvr>
                                        <p:cTn id="90" dur="1" fill="hold">
                                          <p:stCondLst>
                                            <p:cond delay="0"/>
                                          </p:stCondLst>
                                        </p:cTn>
                                        <p:tgtEl>
                                          <p:spTgt spid="11">
                                            <p:txEl>
                                              <p:pRg st="7" end="7"/>
                                            </p:txEl>
                                          </p:spTgt>
                                        </p:tgtEl>
                                        <p:attrNameLst>
                                          <p:attrName>style.visibility</p:attrName>
                                        </p:attrNameLst>
                                      </p:cBhvr>
                                      <p:to>
                                        <p:strVal val="visible"/>
                                      </p:to>
                                    </p:set>
                                    <p:animEffect transition="in" filter="fade">
                                      <p:cBhvr>
                                        <p:cTn id="91" dur="2000"/>
                                        <p:tgtEl>
                                          <p:spTgt spid="11">
                                            <p:txEl>
                                              <p:pRg st="7" end="7"/>
                                            </p:txEl>
                                          </p:spTgt>
                                        </p:tgtEl>
                                      </p:cBhvr>
                                    </p:animEffect>
                                  </p:childTnLst>
                                </p:cTn>
                              </p:par>
                            </p:childTnLst>
                          </p:cTn>
                        </p:par>
                        <p:par>
                          <p:cTn id="92" fill="hold">
                            <p:stCondLst>
                              <p:cond delay="44000"/>
                            </p:stCondLst>
                            <p:childTnLst>
                              <p:par>
                                <p:cTn id="93" presetID="10" presetClass="entr" presetSubtype="0" fill="hold" nodeType="afterEffect">
                                  <p:stCondLst>
                                    <p:cond delay="0"/>
                                  </p:stCondLst>
                                  <p:childTnLst>
                                    <p:set>
                                      <p:cBhvr>
                                        <p:cTn id="94" dur="1" fill="hold">
                                          <p:stCondLst>
                                            <p:cond delay="0"/>
                                          </p:stCondLst>
                                        </p:cTn>
                                        <p:tgtEl>
                                          <p:spTgt spid="11">
                                            <p:txEl>
                                              <p:pRg st="8" end="8"/>
                                            </p:txEl>
                                          </p:spTgt>
                                        </p:tgtEl>
                                        <p:attrNameLst>
                                          <p:attrName>style.visibility</p:attrName>
                                        </p:attrNameLst>
                                      </p:cBhvr>
                                      <p:to>
                                        <p:strVal val="visible"/>
                                      </p:to>
                                    </p:set>
                                    <p:animEffect transition="in" filter="fade">
                                      <p:cBhvr>
                                        <p:cTn id="95" dur="2000"/>
                                        <p:tgtEl>
                                          <p:spTgt spid="11">
                                            <p:txEl>
                                              <p:pRg st="8" end="8"/>
                                            </p:txEl>
                                          </p:spTgt>
                                        </p:tgtEl>
                                      </p:cBhvr>
                                    </p:animEffect>
                                  </p:childTnLst>
                                </p:cTn>
                              </p:par>
                            </p:childTnLst>
                          </p:cTn>
                        </p:par>
                        <p:par>
                          <p:cTn id="96" fill="hold">
                            <p:stCondLst>
                              <p:cond delay="46000"/>
                            </p:stCondLst>
                            <p:childTnLst>
                              <p:par>
                                <p:cTn id="97" presetID="10" presetClass="entr" presetSubtype="0" fill="hold" nodeType="afterEffect">
                                  <p:stCondLst>
                                    <p:cond delay="0"/>
                                  </p:stCondLst>
                                  <p:childTnLst>
                                    <p:set>
                                      <p:cBhvr>
                                        <p:cTn id="98" dur="1" fill="hold">
                                          <p:stCondLst>
                                            <p:cond delay="0"/>
                                          </p:stCondLst>
                                        </p:cTn>
                                        <p:tgtEl>
                                          <p:spTgt spid="11">
                                            <p:txEl>
                                              <p:pRg st="9" end="9"/>
                                            </p:txEl>
                                          </p:spTgt>
                                        </p:tgtEl>
                                        <p:attrNameLst>
                                          <p:attrName>style.visibility</p:attrName>
                                        </p:attrNameLst>
                                      </p:cBhvr>
                                      <p:to>
                                        <p:strVal val="visible"/>
                                      </p:to>
                                    </p:set>
                                    <p:animEffect transition="in" filter="fade">
                                      <p:cBhvr>
                                        <p:cTn id="99" dur="2000"/>
                                        <p:tgtEl>
                                          <p:spTgt spid="11">
                                            <p:txEl>
                                              <p:pRg st="9" end="9"/>
                                            </p:txEl>
                                          </p:spTgt>
                                        </p:tgtEl>
                                      </p:cBhvr>
                                    </p:animEffect>
                                  </p:childTnLst>
                                </p:cTn>
                              </p:par>
                            </p:childTnLst>
                          </p:cTn>
                        </p:par>
                        <p:par>
                          <p:cTn id="100" fill="hold">
                            <p:stCondLst>
                              <p:cond delay="48000"/>
                            </p:stCondLst>
                            <p:childTnLst>
                              <p:par>
                                <p:cTn id="101" presetID="10" presetClass="entr" presetSubtype="0" fill="hold" nodeType="afterEffect">
                                  <p:stCondLst>
                                    <p:cond delay="0"/>
                                  </p:stCondLst>
                                  <p:childTnLst>
                                    <p:set>
                                      <p:cBhvr>
                                        <p:cTn id="102" dur="1" fill="hold">
                                          <p:stCondLst>
                                            <p:cond delay="0"/>
                                          </p:stCondLst>
                                        </p:cTn>
                                        <p:tgtEl>
                                          <p:spTgt spid="11">
                                            <p:txEl>
                                              <p:pRg st="10" end="10"/>
                                            </p:txEl>
                                          </p:spTgt>
                                        </p:tgtEl>
                                        <p:attrNameLst>
                                          <p:attrName>style.visibility</p:attrName>
                                        </p:attrNameLst>
                                      </p:cBhvr>
                                      <p:to>
                                        <p:strVal val="visible"/>
                                      </p:to>
                                    </p:set>
                                    <p:animEffect transition="in" filter="fade">
                                      <p:cBhvr>
                                        <p:cTn id="103" dur="2000"/>
                                        <p:tgtEl>
                                          <p:spTgt spid="11">
                                            <p:txEl>
                                              <p:pRg st="10" end="10"/>
                                            </p:txEl>
                                          </p:spTgt>
                                        </p:tgtEl>
                                      </p:cBhvr>
                                    </p:animEffect>
                                  </p:childTnLst>
                                </p:cTn>
                              </p:par>
                            </p:childTnLst>
                          </p:cTn>
                        </p:par>
                        <p:par>
                          <p:cTn id="104" fill="hold">
                            <p:stCondLst>
                              <p:cond delay="50000"/>
                            </p:stCondLst>
                            <p:childTnLst>
                              <p:par>
                                <p:cTn id="105" presetID="10" presetClass="entr" presetSubtype="0" fill="hold" nodeType="afterEffect">
                                  <p:stCondLst>
                                    <p:cond delay="0"/>
                                  </p:stCondLst>
                                  <p:childTnLst>
                                    <p:set>
                                      <p:cBhvr>
                                        <p:cTn id="106" dur="1" fill="hold">
                                          <p:stCondLst>
                                            <p:cond delay="0"/>
                                          </p:stCondLst>
                                        </p:cTn>
                                        <p:tgtEl>
                                          <p:spTgt spid="11">
                                            <p:txEl>
                                              <p:pRg st="11" end="11"/>
                                            </p:txEl>
                                          </p:spTgt>
                                        </p:tgtEl>
                                        <p:attrNameLst>
                                          <p:attrName>style.visibility</p:attrName>
                                        </p:attrNameLst>
                                      </p:cBhvr>
                                      <p:to>
                                        <p:strVal val="visible"/>
                                      </p:to>
                                    </p:set>
                                    <p:animEffect transition="in" filter="fade">
                                      <p:cBhvr>
                                        <p:cTn id="107" dur="2000"/>
                                        <p:tgtEl>
                                          <p:spTgt spid="11">
                                            <p:txEl>
                                              <p:pRg st="11" end="11"/>
                                            </p:txEl>
                                          </p:spTgt>
                                        </p:tgtEl>
                                      </p:cBhvr>
                                    </p:animEffect>
                                  </p:childTnLst>
                                </p:cTn>
                              </p:par>
                            </p:childTnLst>
                          </p:cTn>
                        </p:par>
                        <p:par>
                          <p:cTn id="108" fill="hold">
                            <p:stCondLst>
                              <p:cond delay="52000"/>
                            </p:stCondLst>
                            <p:childTnLst>
                              <p:par>
                                <p:cTn id="109" presetID="10" presetClass="entr" presetSubtype="0" fill="hold" nodeType="afterEffect">
                                  <p:stCondLst>
                                    <p:cond delay="0"/>
                                  </p:stCondLst>
                                  <p:childTnLst>
                                    <p:set>
                                      <p:cBhvr>
                                        <p:cTn id="110" dur="1" fill="hold">
                                          <p:stCondLst>
                                            <p:cond delay="0"/>
                                          </p:stCondLst>
                                        </p:cTn>
                                        <p:tgtEl>
                                          <p:spTgt spid="11">
                                            <p:txEl>
                                              <p:pRg st="12" end="12"/>
                                            </p:txEl>
                                          </p:spTgt>
                                        </p:tgtEl>
                                        <p:attrNameLst>
                                          <p:attrName>style.visibility</p:attrName>
                                        </p:attrNameLst>
                                      </p:cBhvr>
                                      <p:to>
                                        <p:strVal val="visible"/>
                                      </p:to>
                                    </p:set>
                                    <p:animEffect transition="in" filter="fade">
                                      <p:cBhvr>
                                        <p:cTn id="111" dur="2000"/>
                                        <p:tgtEl>
                                          <p:spTgt spid="11">
                                            <p:txEl>
                                              <p:pRg st="12" end="12"/>
                                            </p:txEl>
                                          </p:spTgt>
                                        </p:tgtEl>
                                      </p:cBhvr>
                                    </p:animEffect>
                                  </p:childTnLst>
                                </p:cTn>
                              </p:par>
                            </p:childTnLst>
                          </p:cTn>
                        </p:par>
                        <p:par>
                          <p:cTn id="112" fill="hold">
                            <p:stCondLst>
                              <p:cond delay="54000"/>
                            </p:stCondLst>
                            <p:childTnLst>
                              <p:par>
                                <p:cTn id="113" presetID="10" presetClass="entr" presetSubtype="0" fill="hold" nodeType="afterEffect">
                                  <p:stCondLst>
                                    <p:cond delay="0"/>
                                  </p:stCondLst>
                                  <p:childTnLst>
                                    <p:set>
                                      <p:cBhvr>
                                        <p:cTn id="114" dur="1" fill="hold">
                                          <p:stCondLst>
                                            <p:cond delay="0"/>
                                          </p:stCondLst>
                                        </p:cTn>
                                        <p:tgtEl>
                                          <p:spTgt spid="11">
                                            <p:txEl>
                                              <p:pRg st="13" end="13"/>
                                            </p:txEl>
                                          </p:spTgt>
                                        </p:tgtEl>
                                        <p:attrNameLst>
                                          <p:attrName>style.visibility</p:attrName>
                                        </p:attrNameLst>
                                      </p:cBhvr>
                                      <p:to>
                                        <p:strVal val="visible"/>
                                      </p:to>
                                    </p:set>
                                    <p:animEffect transition="in" filter="fade">
                                      <p:cBhvr>
                                        <p:cTn id="115" dur="2000"/>
                                        <p:tgtEl>
                                          <p:spTgt spid="11">
                                            <p:txEl>
                                              <p:pRg st="13" end="13"/>
                                            </p:txEl>
                                          </p:spTgt>
                                        </p:tgtEl>
                                      </p:cBhvr>
                                    </p:animEffect>
                                  </p:childTnLst>
                                </p:cTn>
                              </p:par>
                            </p:childTnLst>
                          </p:cTn>
                        </p:par>
                        <p:par>
                          <p:cTn id="116" fill="hold">
                            <p:stCondLst>
                              <p:cond delay="56000"/>
                            </p:stCondLst>
                            <p:childTnLst>
                              <p:par>
                                <p:cTn id="117" presetID="10" presetClass="entr" presetSubtype="0" fill="hold" grpId="0" nodeType="afterEffect">
                                  <p:stCondLst>
                                    <p:cond delay="0"/>
                                  </p:stCondLst>
                                  <p:childTnLst>
                                    <p:set>
                                      <p:cBhvr>
                                        <p:cTn id="118" dur="1" fill="hold">
                                          <p:stCondLst>
                                            <p:cond delay="0"/>
                                          </p:stCondLst>
                                        </p:cTn>
                                        <p:tgtEl>
                                          <p:spTgt spid="12"/>
                                        </p:tgtEl>
                                        <p:attrNameLst>
                                          <p:attrName>style.visibility</p:attrName>
                                        </p:attrNameLst>
                                      </p:cBhvr>
                                      <p:to>
                                        <p:strVal val="visible"/>
                                      </p:to>
                                    </p:set>
                                    <p:animEffect transition="in" filter="fade">
                                      <p:cBhvr>
                                        <p:cTn id="119"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F5213B7-4150-415A-905C-0E54D865E9AC}"/>
              </a:ext>
            </a:extLst>
          </p:cNvPr>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088364" y="200074"/>
            <a:ext cx="860906" cy="841276"/>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91440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Subtitle 2"/>
          <p:cNvSpPr>
            <a:spLocks noGrp="1"/>
          </p:cNvSpPr>
          <p:nvPr>
            <p:ph type="subTitle" idx="4294967295"/>
          </p:nvPr>
        </p:nvSpPr>
        <p:spPr>
          <a:xfrm>
            <a:off x="251520" y="1196752"/>
            <a:ext cx="2376264" cy="4680520"/>
          </a:xfrm>
        </p:spPr>
        <p:txBody>
          <a:bodyPr/>
          <a:lstStyle/>
          <a:p>
            <a:pPr marL="0" indent="0" algn="ctr" eaLnBrk="1" hangingPunct="1">
              <a:lnSpc>
                <a:spcPct val="150000"/>
              </a:lnSpc>
              <a:buNone/>
            </a:pPr>
            <a:r>
              <a:rPr lang="en-GB" altLang="en-US" sz="1250" b="1" i="1" dirty="0" smtClean="0"/>
              <a:t>Show </a:t>
            </a:r>
            <a:r>
              <a:rPr lang="en-GB" altLang="en-US" sz="1250" b="1" i="1" dirty="0"/>
              <a:t>that</a:t>
            </a:r>
          </a:p>
          <a:p>
            <a:pPr marL="0" indent="0" algn="ctr" eaLnBrk="1" hangingPunct="1">
              <a:lnSpc>
                <a:spcPct val="150000"/>
              </a:lnSpc>
              <a:buNone/>
            </a:pPr>
            <a:endParaRPr lang="en-GB" altLang="en-US" sz="1250" b="1" i="1" dirty="0" smtClean="0"/>
          </a:p>
          <a:p>
            <a:pPr marL="0" indent="0" algn="ctr" eaLnBrk="1" hangingPunct="1">
              <a:lnSpc>
                <a:spcPct val="150000"/>
              </a:lnSpc>
              <a:buNone/>
            </a:pPr>
            <a:r>
              <a:rPr lang="en-GB" altLang="en-US" sz="1250" b="1" i="1" dirty="0" smtClean="0"/>
              <a:t>Simplify</a:t>
            </a:r>
            <a:endParaRPr lang="en-GB" altLang="en-US" sz="1250" b="1" i="1" dirty="0"/>
          </a:p>
          <a:p>
            <a:pPr marL="0" indent="0" algn="ctr" eaLnBrk="1" hangingPunct="1">
              <a:lnSpc>
                <a:spcPct val="150000"/>
              </a:lnSpc>
              <a:buNone/>
            </a:pPr>
            <a:r>
              <a:rPr lang="en-GB" altLang="en-US" sz="1250" b="1" i="1" dirty="0" smtClean="0"/>
              <a:t>Sketch</a:t>
            </a:r>
          </a:p>
          <a:p>
            <a:pPr marL="0" indent="0" algn="ctr" eaLnBrk="1" hangingPunct="1">
              <a:lnSpc>
                <a:spcPct val="150000"/>
              </a:lnSpc>
              <a:buNone/>
            </a:pPr>
            <a:endParaRPr lang="en-GB" altLang="en-US" sz="1050" b="1" i="1" dirty="0"/>
          </a:p>
          <a:p>
            <a:pPr marL="0" indent="0" algn="ctr" eaLnBrk="1" hangingPunct="1">
              <a:lnSpc>
                <a:spcPct val="150000"/>
              </a:lnSpc>
              <a:buNone/>
            </a:pPr>
            <a:r>
              <a:rPr lang="en-GB" altLang="en-US" sz="1250" b="1" i="1" dirty="0"/>
              <a:t>Solve</a:t>
            </a:r>
          </a:p>
          <a:p>
            <a:pPr marL="0" indent="0" algn="ctr" eaLnBrk="1" hangingPunct="1">
              <a:lnSpc>
                <a:spcPct val="150000"/>
              </a:lnSpc>
              <a:buNone/>
            </a:pPr>
            <a:r>
              <a:rPr lang="en-GB" altLang="en-US" sz="1250" b="1" i="1" dirty="0" smtClean="0"/>
              <a:t>State</a:t>
            </a:r>
          </a:p>
          <a:p>
            <a:pPr marL="0" indent="0" algn="ctr" eaLnBrk="1" hangingPunct="1">
              <a:lnSpc>
                <a:spcPct val="150000"/>
              </a:lnSpc>
              <a:buNone/>
            </a:pPr>
            <a:r>
              <a:rPr lang="en-GB" sz="1250" b="1" dirty="0"/>
              <a:t>State an </a:t>
            </a:r>
            <a:r>
              <a:rPr lang="en-GB" sz="1250" b="1" dirty="0" smtClean="0"/>
              <a:t>assumption</a:t>
            </a:r>
            <a:br>
              <a:rPr lang="en-GB" sz="1250" b="1" dirty="0" smtClean="0"/>
            </a:br>
            <a:r>
              <a:rPr lang="en-GB" sz="1250" b="1" dirty="0" smtClean="0"/>
              <a:t>/condition</a:t>
            </a:r>
            <a:endParaRPr lang="en-GB" altLang="en-US" sz="1250" b="1" i="1" dirty="0" smtClean="0"/>
          </a:p>
          <a:p>
            <a:pPr marL="0" indent="0" algn="ctr" eaLnBrk="1" hangingPunct="1">
              <a:lnSpc>
                <a:spcPct val="150000"/>
              </a:lnSpc>
              <a:buNone/>
            </a:pPr>
            <a:r>
              <a:rPr lang="en-GB" sz="1250" b="1" dirty="0"/>
              <a:t>Taking …</a:t>
            </a:r>
            <a:endParaRPr lang="en-GB" altLang="en-US" sz="1250" b="1" i="1" dirty="0"/>
          </a:p>
          <a:p>
            <a:pPr marL="0" indent="0" algn="ctr" eaLnBrk="1" hangingPunct="1">
              <a:lnSpc>
                <a:spcPct val="150000"/>
              </a:lnSpc>
              <a:buNone/>
            </a:pPr>
            <a:r>
              <a:rPr lang="en-GB" altLang="en-US" sz="1250" b="1" i="1" dirty="0" smtClean="0"/>
              <a:t>Test</a:t>
            </a:r>
          </a:p>
          <a:p>
            <a:pPr marL="0" indent="0" algn="ctr" eaLnBrk="1" hangingPunct="1">
              <a:lnSpc>
                <a:spcPct val="150000"/>
              </a:lnSpc>
              <a:buNone/>
            </a:pPr>
            <a:r>
              <a:rPr lang="en-GB" altLang="en-US" sz="1100" b="1" i="1" dirty="0" smtClean="0"/>
              <a:t/>
            </a:r>
            <a:br>
              <a:rPr lang="en-GB" altLang="en-US" sz="1100" b="1" i="1" dirty="0" smtClean="0"/>
            </a:br>
            <a:r>
              <a:rPr lang="en-GB" altLang="en-US" sz="1250" b="1" i="1" dirty="0" smtClean="0"/>
              <a:t>Using/use </a:t>
            </a:r>
            <a:r>
              <a:rPr lang="en-GB" altLang="en-US" sz="1250" b="1" i="1" dirty="0"/>
              <a:t>the</a:t>
            </a:r>
          </a:p>
          <a:p>
            <a:pPr marL="0" indent="0" algn="ctr" eaLnBrk="1" hangingPunct="1">
              <a:lnSpc>
                <a:spcPct val="150000"/>
              </a:lnSpc>
              <a:buNone/>
            </a:pPr>
            <a:r>
              <a:rPr lang="en-GB" altLang="en-US" sz="1250" b="1" i="1" dirty="0"/>
              <a:t>Write </a:t>
            </a:r>
            <a:r>
              <a:rPr lang="en-GB" altLang="en-US" sz="1250" b="1" i="1" dirty="0" smtClean="0"/>
              <a:t>down</a:t>
            </a:r>
            <a:endParaRPr lang="en-GB" altLang="en-US" sz="1250" b="1" i="1" dirty="0"/>
          </a:p>
        </p:txBody>
      </p:sp>
      <p:sp>
        <p:nvSpPr>
          <p:cNvPr id="3077" name="TextBox 6"/>
          <p:cNvSpPr txBox="1">
            <a:spLocks noChangeArrowheads="1"/>
          </p:cNvSpPr>
          <p:nvPr/>
        </p:nvSpPr>
        <p:spPr bwMode="auto">
          <a:xfrm>
            <a:off x="4716463" y="65246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Calibri" pitchFamily="34" charset="0"/>
            </a:endParaRPr>
          </a:p>
        </p:txBody>
      </p:sp>
      <p:sp>
        <p:nvSpPr>
          <p:cNvPr id="9" name="Rectangle 8"/>
          <p:cNvSpPr/>
          <p:nvPr/>
        </p:nvSpPr>
        <p:spPr>
          <a:xfrm>
            <a:off x="0" y="6524625"/>
            <a:ext cx="9144000" cy="360363"/>
          </a:xfrm>
          <a:prstGeom prst="rect">
            <a:avLst/>
          </a:prstGeom>
          <a:solidFill>
            <a:srgbClr val="590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79" name="Footer Placeholder 5"/>
          <p:cNvSpPr txBox="1">
            <a:spLocks noGrp="1"/>
          </p:cNvSpPr>
          <p:nvPr/>
        </p:nvSpPr>
        <p:spPr bwMode="auto">
          <a:xfrm>
            <a:off x="0" y="6165850"/>
            <a:ext cx="91440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altLang="en-US" b="1" dirty="0">
                <a:solidFill>
                  <a:schemeClr val="bg1"/>
                </a:solidFill>
                <a:latin typeface="Calibri" pitchFamily="34" charset="0"/>
              </a:rPr>
              <a:t>Bearsden Academy</a:t>
            </a:r>
          </a:p>
          <a:p>
            <a:pPr algn="ctr" eaLnBrk="1" hangingPunct="1"/>
            <a:r>
              <a:rPr lang="en-GB" altLang="en-US" dirty="0">
                <a:solidFill>
                  <a:schemeClr val="bg1"/>
                </a:solidFill>
                <a:latin typeface="Calibri" pitchFamily="34" charset="0"/>
              </a:rPr>
              <a:t>Mathematics Department</a:t>
            </a:r>
          </a:p>
        </p:txBody>
      </p:sp>
      <p:sp>
        <p:nvSpPr>
          <p:cNvPr id="10" name="Title 1">
            <a:extLst>
              <a:ext uri="{FF2B5EF4-FFF2-40B4-BE49-F238E27FC236}">
                <a16:creationId xmlns:a16="http://schemas.microsoft.com/office/drawing/2014/main" id="{1B950433-1A05-48E7-AC71-AD4467477A06}"/>
              </a:ext>
            </a:extLst>
          </p:cNvPr>
          <p:cNvSpPr txBox="1">
            <a:spLocks/>
          </p:cNvSpPr>
          <p:nvPr/>
        </p:nvSpPr>
        <p:spPr bwMode="auto">
          <a:xfrm>
            <a:off x="0" y="0"/>
            <a:ext cx="795655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52000" tIns="252000" rIns="0" bIns="0" numCol="1" anchor="t"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88900" algn="l" eaLnBrk="1" hangingPunct="1"/>
            <a:r>
              <a:rPr lang="en-GB" sz="4000" b="1" dirty="0">
                <a:solidFill>
                  <a:schemeClr val="bg1">
                    <a:lumMod val="50000"/>
                  </a:schemeClr>
                </a:solidFill>
              </a:rPr>
              <a:t>Command Words In Mathematics</a:t>
            </a:r>
            <a:endParaRPr lang="en-GB" altLang="en-US" sz="4000" b="1" dirty="0">
              <a:solidFill>
                <a:schemeClr val="bg1">
                  <a:lumMod val="50000"/>
                </a:schemeClr>
              </a:solidFill>
            </a:endParaRPr>
          </a:p>
        </p:txBody>
      </p:sp>
      <p:sp>
        <p:nvSpPr>
          <p:cNvPr id="11" name="Subtitle 2">
            <a:extLst>
              <a:ext uri="{FF2B5EF4-FFF2-40B4-BE49-F238E27FC236}">
                <a16:creationId xmlns:a16="http://schemas.microsoft.com/office/drawing/2014/main" id="{2859DE96-75D1-4396-82EB-5B349495B4AF}"/>
              </a:ext>
            </a:extLst>
          </p:cNvPr>
          <p:cNvSpPr txBox="1">
            <a:spLocks/>
          </p:cNvSpPr>
          <p:nvPr/>
        </p:nvSpPr>
        <p:spPr bwMode="auto">
          <a:xfrm>
            <a:off x="2195736" y="1196752"/>
            <a:ext cx="6609840" cy="4762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1" hangingPunct="1">
              <a:lnSpc>
                <a:spcPct val="150000"/>
              </a:lnSpc>
              <a:buNone/>
            </a:pPr>
            <a:r>
              <a:rPr lang="en-GB" sz="1250" dirty="0"/>
              <a:t>- </a:t>
            </a:r>
            <a:r>
              <a:rPr lang="en-GB" sz="1250" dirty="0" smtClean="0"/>
              <a:t>use </a:t>
            </a:r>
            <a:r>
              <a:rPr lang="en-GB" sz="1250" dirty="0"/>
              <a:t>mathematics to show that a statement or result is correct (without the formality of proof) — all steps, including the required conclusion, must be shown </a:t>
            </a:r>
            <a:endParaRPr lang="en-GB" sz="1250" dirty="0" smtClean="0"/>
          </a:p>
          <a:p>
            <a:pPr marL="0" indent="0" eaLnBrk="1" hangingPunct="1">
              <a:lnSpc>
                <a:spcPct val="150000"/>
              </a:lnSpc>
              <a:buNone/>
            </a:pPr>
            <a:r>
              <a:rPr lang="en-GB" sz="1250" dirty="0"/>
              <a:t>- </a:t>
            </a:r>
            <a:r>
              <a:rPr lang="en-GB" sz="1250" dirty="0" smtClean="0"/>
              <a:t>writing </a:t>
            </a:r>
            <a:r>
              <a:rPr lang="en-GB" sz="1250" dirty="0"/>
              <a:t>in the most compact or efficient manner, without changing the value of the expression </a:t>
            </a:r>
            <a:endParaRPr lang="en-GB" sz="1250" dirty="0" smtClean="0"/>
          </a:p>
          <a:p>
            <a:pPr marL="0" indent="0" eaLnBrk="1" hangingPunct="1">
              <a:lnSpc>
                <a:spcPct val="150000"/>
              </a:lnSpc>
              <a:buNone/>
            </a:pPr>
            <a:r>
              <a:rPr lang="en-GB" sz="1250" dirty="0"/>
              <a:t>- </a:t>
            </a:r>
            <a:r>
              <a:rPr lang="en-GB" sz="1250" dirty="0" smtClean="0"/>
              <a:t>give </a:t>
            </a:r>
            <a:r>
              <a:rPr lang="en-GB" sz="1250" dirty="0"/>
              <a:t>a general idea of the required shape or relationship and annotate with all relevant points and </a:t>
            </a:r>
            <a:r>
              <a:rPr lang="en-GB" sz="1250" dirty="0" smtClean="0"/>
              <a:t>  </a:t>
            </a:r>
            <a:br>
              <a:rPr lang="en-GB" sz="1250" dirty="0" smtClean="0"/>
            </a:br>
            <a:r>
              <a:rPr lang="en-GB" sz="1250" dirty="0" smtClean="0"/>
              <a:t>  features</a:t>
            </a:r>
          </a:p>
          <a:p>
            <a:pPr marL="0" indent="0" eaLnBrk="1" hangingPunct="1">
              <a:lnSpc>
                <a:spcPct val="150000"/>
              </a:lnSpc>
              <a:buNone/>
            </a:pPr>
            <a:r>
              <a:rPr lang="en-GB" sz="1250" dirty="0"/>
              <a:t>- </a:t>
            </a:r>
            <a:r>
              <a:rPr lang="en-GB" sz="1250" dirty="0" smtClean="0"/>
              <a:t>obtain </a:t>
            </a:r>
            <a:r>
              <a:rPr lang="en-GB" sz="1250" dirty="0"/>
              <a:t>the answer(s) using algebraic and/or numerical and/or graphical </a:t>
            </a:r>
            <a:r>
              <a:rPr lang="en-GB" sz="1250" dirty="0" smtClean="0"/>
              <a:t>methods</a:t>
            </a:r>
          </a:p>
          <a:p>
            <a:pPr marL="0" indent="0" eaLnBrk="1" hangingPunct="1">
              <a:lnSpc>
                <a:spcPct val="150000"/>
              </a:lnSpc>
              <a:buNone/>
            </a:pPr>
            <a:r>
              <a:rPr lang="en-GB" sz="1250" dirty="0"/>
              <a:t>- </a:t>
            </a:r>
            <a:r>
              <a:rPr lang="en-GB" sz="1250" dirty="0" smtClean="0"/>
              <a:t>use </a:t>
            </a:r>
            <a:r>
              <a:rPr lang="en-GB" sz="1250" dirty="0"/>
              <a:t>given information to obtain an answer without the use of </a:t>
            </a:r>
            <a:r>
              <a:rPr lang="en-GB" sz="1250" dirty="0" smtClean="0"/>
              <a:t>working</a:t>
            </a:r>
          </a:p>
          <a:p>
            <a:pPr marL="0" indent="0" eaLnBrk="1" hangingPunct="1">
              <a:lnSpc>
                <a:spcPct val="150000"/>
              </a:lnSpc>
              <a:buNone/>
            </a:pPr>
            <a:r>
              <a:rPr lang="en-GB" sz="1250" dirty="0"/>
              <a:t>- </a:t>
            </a:r>
            <a:r>
              <a:rPr lang="en-GB" sz="1250" dirty="0" smtClean="0"/>
              <a:t>write </a:t>
            </a:r>
            <a:r>
              <a:rPr lang="en-GB" sz="1250" dirty="0"/>
              <a:t>down the assumption(s) or condition(s) which are built into the mathematical model being </a:t>
            </a:r>
            <a:r>
              <a:rPr lang="en-GB" sz="1250" dirty="0" smtClean="0"/>
              <a:t/>
            </a:r>
            <a:br>
              <a:rPr lang="en-GB" sz="1250" dirty="0" smtClean="0"/>
            </a:br>
            <a:r>
              <a:rPr lang="en-GB" sz="1250" dirty="0" smtClean="0"/>
              <a:t>  used</a:t>
            </a:r>
          </a:p>
          <a:p>
            <a:pPr marL="0" indent="0" eaLnBrk="1" hangingPunct="1">
              <a:lnSpc>
                <a:spcPct val="150000"/>
              </a:lnSpc>
              <a:buNone/>
            </a:pPr>
            <a:r>
              <a:rPr lang="en-GB" sz="1250" dirty="0"/>
              <a:t>- </a:t>
            </a:r>
            <a:r>
              <a:rPr lang="en-GB" sz="1250" dirty="0" smtClean="0"/>
              <a:t>using </a:t>
            </a:r>
            <a:r>
              <a:rPr lang="en-GB" sz="1250" dirty="0"/>
              <a:t>the specific information provided </a:t>
            </a:r>
            <a:r>
              <a:rPr lang="en-GB" sz="1250" dirty="0" smtClean="0"/>
              <a:t>…</a:t>
            </a:r>
          </a:p>
          <a:p>
            <a:pPr marL="0" indent="0" eaLnBrk="1" hangingPunct="1">
              <a:lnSpc>
                <a:spcPct val="150000"/>
              </a:lnSpc>
              <a:buNone/>
            </a:pPr>
            <a:r>
              <a:rPr lang="en-GB" sz="1250" dirty="0"/>
              <a:t>- </a:t>
            </a:r>
            <a:r>
              <a:rPr lang="en-GB" sz="1250" dirty="0" smtClean="0"/>
              <a:t>use </a:t>
            </a:r>
            <a:r>
              <a:rPr lang="en-GB" sz="1250" dirty="0"/>
              <a:t>a statistical test to assess whether or not there is evidence in favour of a given claim or </a:t>
            </a:r>
            <a:r>
              <a:rPr lang="en-GB" sz="1250" dirty="0" smtClean="0"/>
              <a:t/>
            </a:r>
            <a:br>
              <a:rPr lang="en-GB" sz="1250" dirty="0" smtClean="0"/>
            </a:br>
            <a:r>
              <a:rPr lang="en-GB" sz="1250" dirty="0" smtClean="0"/>
              <a:t>  statement</a:t>
            </a:r>
          </a:p>
          <a:p>
            <a:pPr marL="0" indent="0" eaLnBrk="1" hangingPunct="1">
              <a:lnSpc>
                <a:spcPct val="150000"/>
              </a:lnSpc>
              <a:buNone/>
            </a:pPr>
            <a:r>
              <a:rPr lang="en-GB" sz="1250" dirty="0"/>
              <a:t>- </a:t>
            </a:r>
            <a:r>
              <a:rPr lang="en-GB" sz="1250" dirty="0" smtClean="0"/>
              <a:t>by </a:t>
            </a:r>
            <a:r>
              <a:rPr lang="en-GB" sz="1250" dirty="0"/>
              <a:t>means of a specified mathematical </a:t>
            </a:r>
            <a:r>
              <a:rPr lang="en-GB" sz="1250" dirty="0" smtClean="0"/>
              <a:t>technique</a:t>
            </a:r>
          </a:p>
          <a:p>
            <a:pPr marL="0" indent="0" eaLnBrk="1" hangingPunct="1">
              <a:lnSpc>
                <a:spcPct val="150000"/>
              </a:lnSpc>
              <a:buNone/>
            </a:pPr>
            <a:r>
              <a:rPr lang="en-GB" sz="1250" dirty="0"/>
              <a:t>- </a:t>
            </a:r>
            <a:r>
              <a:rPr lang="en-GB" sz="1250" dirty="0" smtClean="0"/>
              <a:t>use </a:t>
            </a:r>
            <a:r>
              <a:rPr lang="en-GB" sz="1250" dirty="0"/>
              <a:t>given information to obtain an answer without the use of working</a:t>
            </a:r>
            <a:endParaRPr lang="en-GB" sz="1250" dirty="0" smtClean="0"/>
          </a:p>
          <a:p>
            <a:pPr marL="0" indent="0" eaLnBrk="1" hangingPunct="1">
              <a:lnSpc>
                <a:spcPct val="150000"/>
              </a:lnSpc>
              <a:buNone/>
            </a:pPr>
            <a:endParaRPr lang="en-GB" sz="1250" dirty="0"/>
          </a:p>
          <a:p>
            <a:pPr marL="0" indent="0" eaLnBrk="1" hangingPunct="1">
              <a:lnSpc>
                <a:spcPct val="150000"/>
              </a:lnSpc>
              <a:buNone/>
            </a:pPr>
            <a:r>
              <a:rPr lang="en-GB" sz="1250" dirty="0" smtClean="0"/>
              <a:t> </a:t>
            </a:r>
          </a:p>
          <a:p>
            <a:pPr marL="0" indent="0" eaLnBrk="1" hangingPunct="1">
              <a:lnSpc>
                <a:spcPct val="150000"/>
              </a:lnSpc>
              <a:buNone/>
            </a:pPr>
            <a:endParaRPr lang="en-GB" altLang="en-US" sz="1250" i="1" dirty="0"/>
          </a:p>
        </p:txBody>
      </p:sp>
    </p:spTree>
    <p:extLst>
      <p:ext uri="{BB962C8B-B14F-4D97-AF65-F5344CB8AC3E}">
        <p14:creationId xmlns:p14="http://schemas.microsoft.com/office/powerpoint/2010/main" val="41950051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7652">
                                            <p:txEl>
                                              <p:pRg st="0" end="0"/>
                                            </p:txEl>
                                          </p:spTgt>
                                        </p:tgtEl>
                                        <p:attrNameLst>
                                          <p:attrName>style.visibility</p:attrName>
                                        </p:attrNameLst>
                                      </p:cBhvr>
                                      <p:to>
                                        <p:strVal val="visible"/>
                                      </p:to>
                                    </p:set>
                                    <p:animEffect transition="in" filter="fade">
                                      <p:cBhvr>
                                        <p:cTn id="7" dur="2000"/>
                                        <p:tgtEl>
                                          <p:spTgt spid="27652">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7652">
                                            <p:txEl>
                                              <p:pRg st="2" end="2"/>
                                            </p:txEl>
                                          </p:spTgt>
                                        </p:tgtEl>
                                        <p:attrNameLst>
                                          <p:attrName>style.visibility</p:attrName>
                                        </p:attrNameLst>
                                      </p:cBhvr>
                                      <p:to>
                                        <p:strVal val="visible"/>
                                      </p:to>
                                    </p:set>
                                    <p:animEffect transition="in" filter="fade">
                                      <p:cBhvr>
                                        <p:cTn id="11" dur="2000"/>
                                        <p:tgtEl>
                                          <p:spTgt spid="27652">
                                            <p:txEl>
                                              <p:pRg st="2" end="2"/>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7652">
                                            <p:txEl>
                                              <p:pRg st="3" end="3"/>
                                            </p:txEl>
                                          </p:spTgt>
                                        </p:tgtEl>
                                        <p:attrNameLst>
                                          <p:attrName>style.visibility</p:attrName>
                                        </p:attrNameLst>
                                      </p:cBhvr>
                                      <p:to>
                                        <p:strVal val="visible"/>
                                      </p:to>
                                    </p:set>
                                    <p:animEffect transition="in" filter="fade">
                                      <p:cBhvr>
                                        <p:cTn id="15" dur="2000"/>
                                        <p:tgtEl>
                                          <p:spTgt spid="27652">
                                            <p:txEl>
                                              <p:pRg st="3" end="3"/>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27652">
                                            <p:txEl>
                                              <p:pRg st="5" end="5"/>
                                            </p:txEl>
                                          </p:spTgt>
                                        </p:tgtEl>
                                        <p:attrNameLst>
                                          <p:attrName>style.visibility</p:attrName>
                                        </p:attrNameLst>
                                      </p:cBhvr>
                                      <p:to>
                                        <p:strVal val="visible"/>
                                      </p:to>
                                    </p:set>
                                    <p:animEffect transition="in" filter="fade">
                                      <p:cBhvr>
                                        <p:cTn id="19" dur="2000"/>
                                        <p:tgtEl>
                                          <p:spTgt spid="27652">
                                            <p:txEl>
                                              <p:pRg st="5" end="5"/>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27652">
                                            <p:txEl>
                                              <p:pRg st="6" end="6"/>
                                            </p:txEl>
                                          </p:spTgt>
                                        </p:tgtEl>
                                        <p:attrNameLst>
                                          <p:attrName>style.visibility</p:attrName>
                                        </p:attrNameLst>
                                      </p:cBhvr>
                                      <p:to>
                                        <p:strVal val="visible"/>
                                      </p:to>
                                    </p:set>
                                    <p:animEffect transition="in" filter="fade">
                                      <p:cBhvr>
                                        <p:cTn id="23" dur="2000"/>
                                        <p:tgtEl>
                                          <p:spTgt spid="27652">
                                            <p:txEl>
                                              <p:pRg st="6" end="6"/>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27652">
                                            <p:txEl>
                                              <p:pRg st="7" end="7"/>
                                            </p:txEl>
                                          </p:spTgt>
                                        </p:tgtEl>
                                        <p:attrNameLst>
                                          <p:attrName>style.visibility</p:attrName>
                                        </p:attrNameLst>
                                      </p:cBhvr>
                                      <p:to>
                                        <p:strVal val="visible"/>
                                      </p:to>
                                    </p:set>
                                    <p:animEffect transition="in" filter="fade">
                                      <p:cBhvr>
                                        <p:cTn id="27" dur="2000"/>
                                        <p:tgtEl>
                                          <p:spTgt spid="27652">
                                            <p:txEl>
                                              <p:pRg st="7" end="7"/>
                                            </p:txEl>
                                          </p:spTgt>
                                        </p:tgtEl>
                                      </p:cBhvr>
                                    </p:animEffect>
                                  </p:childTnLst>
                                </p:cTn>
                              </p:par>
                            </p:childTnLst>
                          </p:cTn>
                        </p:par>
                        <p:par>
                          <p:cTn id="28" fill="hold">
                            <p:stCondLst>
                              <p:cond delay="12000"/>
                            </p:stCondLst>
                            <p:childTnLst>
                              <p:par>
                                <p:cTn id="29" presetID="10" presetClass="entr" presetSubtype="0" fill="hold" nodeType="afterEffect">
                                  <p:stCondLst>
                                    <p:cond delay="0"/>
                                  </p:stCondLst>
                                  <p:childTnLst>
                                    <p:set>
                                      <p:cBhvr>
                                        <p:cTn id="30" dur="1" fill="hold">
                                          <p:stCondLst>
                                            <p:cond delay="0"/>
                                          </p:stCondLst>
                                        </p:cTn>
                                        <p:tgtEl>
                                          <p:spTgt spid="27652">
                                            <p:txEl>
                                              <p:pRg st="8" end="8"/>
                                            </p:txEl>
                                          </p:spTgt>
                                        </p:tgtEl>
                                        <p:attrNameLst>
                                          <p:attrName>style.visibility</p:attrName>
                                        </p:attrNameLst>
                                      </p:cBhvr>
                                      <p:to>
                                        <p:strVal val="visible"/>
                                      </p:to>
                                    </p:set>
                                    <p:animEffect transition="in" filter="fade">
                                      <p:cBhvr>
                                        <p:cTn id="31" dur="2000"/>
                                        <p:tgtEl>
                                          <p:spTgt spid="27652">
                                            <p:txEl>
                                              <p:pRg st="8" end="8"/>
                                            </p:txEl>
                                          </p:spTgt>
                                        </p:tgtEl>
                                      </p:cBhvr>
                                    </p:animEffect>
                                  </p:childTnLst>
                                </p:cTn>
                              </p:par>
                            </p:childTnLst>
                          </p:cTn>
                        </p:par>
                        <p:par>
                          <p:cTn id="32" fill="hold">
                            <p:stCondLst>
                              <p:cond delay="14000"/>
                            </p:stCondLst>
                            <p:childTnLst>
                              <p:par>
                                <p:cTn id="33" presetID="10" presetClass="entr" presetSubtype="0" fill="hold" nodeType="afterEffect">
                                  <p:stCondLst>
                                    <p:cond delay="0"/>
                                  </p:stCondLst>
                                  <p:childTnLst>
                                    <p:set>
                                      <p:cBhvr>
                                        <p:cTn id="34" dur="1" fill="hold">
                                          <p:stCondLst>
                                            <p:cond delay="0"/>
                                          </p:stCondLst>
                                        </p:cTn>
                                        <p:tgtEl>
                                          <p:spTgt spid="27652">
                                            <p:txEl>
                                              <p:pRg st="9" end="9"/>
                                            </p:txEl>
                                          </p:spTgt>
                                        </p:tgtEl>
                                        <p:attrNameLst>
                                          <p:attrName>style.visibility</p:attrName>
                                        </p:attrNameLst>
                                      </p:cBhvr>
                                      <p:to>
                                        <p:strVal val="visible"/>
                                      </p:to>
                                    </p:set>
                                    <p:animEffect transition="in" filter="fade">
                                      <p:cBhvr>
                                        <p:cTn id="35" dur="2000"/>
                                        <p:tgtEl>
                                          <p:spTgt spid="27652">
                                            <p:txEl>
                                              <p:pRg st="9" end="9"/>
                                            </p:txEl>
                                          </p:spTgt>
                                        </p:tgtEl>
                                      </p:cBhvr>
                                    </p:animEffect>
                                  </p:childTnLst>
                                </p:cTn>
                              </p:par>
                            </p:childTnLst>
                          </p:cTn>
                        </p:par>
                        <p:par>
                          <p:cTn id="36" fill="hold">
                            <p:stCondLst>
                              <p:cond delay="16000"/>
                            </p:stCondLst>
                            <p:childTnLst>
                              <p:par>
                                <p:cTn id="37" presetID="10" presetClass="entr" presetSubtype="0" fill="hold" nodeType="afterEffect">
                                  <p:stCondLst>
                                    <p:cond delay="0"/>
                                  </p:stCondLst>
                                  <p:childTnLst>
                                    <p:set>
                                      <p:cBhvr>
                                        <p:cTn id="38" dur="1" fill="hold">
                                          <p:stCondLst>
                                            <p:cond delay="0"/>
                                          </p:stCondLst>
                                        </p:cTn>
                                        <p:tgtEl>
                                          <p:spTgt spid="27652">
                                            <p:txEl>
                                              <p:pRg st="10" end="10"/>
                                            </p:txEl>
                                          </p:spTgt>
                                        </p:tgtEl>
                                        <p:attrNameLst>
                                          <p:attrName>style.visibility</p:attrName>
                                        </p:attrNameLst>
                                      </p:cBhvr>
                                      <p:to>
                                        <p:strVal val="visible"/>
                                      </p:to>
                                    </p:set>
                                    <p:animEffect transition="in" filter="fade">
                                      <p:cBhvr>
                                        <p:cTn id="39" dur="2000"/>
                                        <p:tgtEl>
                                          <p:spTgt spid="27652">
                                            <p:txEl>
                                              <p:pRg st="10" end="10"/>
                                            </p:txEl>
                                          </p:spTgt>
                                        </p:tgtEl>
                                      </p:cBhvr>
                                    </p:animEffect>
                                  </p:childTnLst>
                                </p:cTn>
                              </p:par>
                            </p:childTnLst>
                          </p:cTn>
                        </p:par>
                        <p:par>
                          <p:cTn id="40" fill="hold">
                            <p:stCondLst>
                              <p:cond delay="18000"/>
                            </p:stCondLst>
                            <p:childTnLst>
                              <p:par>
                                <p:cTn id="41" presetID="10" presetClass="entr" presetSubtype="0" fill="hold" nodeType="afterEffect">
                                  <p:stCondLst>
                                    <p:cond delay="0"/>
                                  </p:stCondLst>
                                  <p:childTnLst>
                                    <p:set>
                                      <p:cBhvr>
                                        <p:cTn id="42" dur="1" fill="hold">
                                          <p:stCondLst>
                                            <p:cond delay="0"/>
                                          </p:stCondLst>
                                        </p:cTn>
                                        <p:tgtEl>
                                          <p:spTgt spid="27652">
                                            <p:txEl>
                                              <p:pRg st="11" end="11"/>
                                            </p:txEl>
                                          </p:spTgt>
                                        </p:tgtEl>
                                        <p:attrNameLst>
                                          <p:attrName>style.visibility</p:attrName>
                                        </p:attrNameLst>
                                      </p:cBhvr>
                                      <p:to>
                                        <p:strVal val="visible"/>
                                      </p:to>
                                    </p:set>
                                    <p:animEffect transition="in" filter="fade">
                                      <p:cBhvr>
                                        <p:cTn id="43" dur="2000"/>
                                        <p:tgtEl>
                                          <p:spTgt spid="27652">
                                            <p:txEl>
                                              <p:pRg st="11" end="11"/>
                                            </p:txEl>
                                          </p:spTgt>
                                        </p:tgtEl>
                                      </p:cBhvr>
                                    </p:animEffect>
                                  </p:childTnLst>
                                </p:cTn>
                              </p:par>
                            </p:childTnLst>
                          </p:cTn>
                        </p:par>
                        <p:par>
                          <p:cTn id="44" fill="hold">
                            <p:stCondLst>
                              <p:cond delay="20000"/>
                            </p:stCondLst>
                            <p:childTnLst>
                              <p:par>
                                <p:cTn id="45" presetID="10" presetClass="entr" presetSubtype="0" fill="hold" grpId="0" nodeType="after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2000"/>
                                        <p:tgtEl>
                                          <p:spTgt spid="10"/>
                                        </p:tgtEl>
                                      </p:cBhvr>
                                    </p:animEffect>
                                  </p:childTnLst>
                                </p:cTn>
                              </p:par>
                            </p:childTnLst>
                          </p:cTn>
                        </p:par>
                        <p:par>
                          <p:cTn id="48" fill="hold">
                            <p:stCondLst>
                              <p:cond delay="22000"/>
                            </p:stCondLst>
                            <p:childTnLst>
                              <p:par>
                                <p:cTn id="49" presetID="10" presetClass="entr" presetSubtype="0" fill="hold" nodeType="afterEffect">
                                  <p:stCondLst>
                                    <p:cond delay="0"/>
                                  </p:stCondLst>
                                  <p:childTnLst>
                                    <p:set>
                                      <p:cBhvr>
                                        <p:cTn id="50" dur="1" fill="hold">
                                          <p:stCondLst>
                                            <p:cond delay="0"/>
                                          </p:stCondLst>
                                        </p:cTn>
                                        <p:tgtEl>
                                          <p:spTgt spid="11">
                                            <p:txEl>
                                              <p:pRg st="0" end="0"/>
                                            </p:txEl>
                                          </p:spTgt>
                                        </p:tgtEl>
                                        <p:attrNameLst>
                                          <p:attrName>style.visibility</p:attrName>
                                        </p:attrNameLst>
                                      </p:cBhvr>
                                      <p:to>
                                        <p:strVal val="visible"/>
                                      </p:to>
                                    </p:set>
                                    <p:animEffect transition="in" filter="fade">
                                      <p:cBhvr>
                                        <p:cTn id="51" dur="2000"/>
                                        <p:tgtEl>
                                          <p:spTgt spid="11">
                                            <p:txEl>
                                              <p:pRg st="0" end="0"/>
                                            </p:txEl>
                                          </p:spTgt>
                                        </p:tgtEl>
                                      </p:cBhvr>
                                    </p:animEffect>
                                  </p:childTnLst>
                                </p:cTn>
                              </p:par>
                            </p:childTnLst>
                          </p:cTn>
                        </p:par>
                        <p:par>
                          <p:cTn id="52" fill="hold">
                            <p:stCondLst>
                              <p:cond delay="24000"/>
                            </p:stCondLst>
                            <p:childTnLst>
                              <p:par>
                                <p:cTn id="53" presetID="10" presetClass="entr" presetSubtype="0" fill="hold" nodeType="afterEffect">
                                  <p:stCondLst>
                                    <p:cond delay="0"/>
                                  </p:stCondLst>
                                  <p:childTnLst>
                                    <p:set>
                                      <p:cBhvr>
                                        <p:cTn id="54" dur="1" fill="hold">
                                          <p:stCondLst>
                                            <p:cond delay="0"/>
                                          </p:stCondLst>
                                        </p:cTn>
                                        <p:tgtEl>
                                          <p:spTgt spid="11">
                                            <p:txEl>
                                              <p:pRg st="1" end="1"/>
                                            </p:txEl>
                                          </p:spTgt>
                                        </p:tgtEl>
                                        <p:attrNameLst>
                                          <p:attrName>style.visibility</p:attrName>
                                        </p:attrNameLst>
                                      </p:cBhvr>
                                      <p:to>
                                        <p:strVal val="visible"/>
                                      </p:to>
                                    </p:set>
                                    <p:animEffect transition="in" filter="fade">
                                      <p:cBhvr>
                                        <p:cTn id="55" dur="2000"/>
                                        <p:tgtEl>
                                          <p:spTgt spid="11">
                                            <p:txEl>
                                              <p:pRg st="1" end="1"/>
                                            </p:txEl>
                                          </p:spTgt>
                                        </p:tgtEl>
                                      </p:cBhvr>
                                    </p:animEffect>
                                  </p:childTnLst>
                                </p:cTn>
                              </p:par>
                            </p:childTnLst>
                          </p:cTn>
                        </p:par>
                        <p:par>
                          <p:cTn id="56" fill="hold">
                            <p:stCondLst>
                              <p:cond delay="26000"/>
                            </p:stCondLst>
                            <p:childTnLst>
                              <p:par>
                                <p:cTn id="57" presetID="10" presetClass="entr" presetSubtype="0" fill="hold" nodeType="afterEffect">
                                  <p:stCondLst>
                                    <p:cond delay="0"/>
                                  </p:stCondLst>
                                  <p:childTnLst>
                                    <p:set>
                                      <p:cBhvr>
                                        <p:cTn id="58" dur="1" fill="hold">
                                          <p:stCondLst>
                                            <p:cond delay="0"/>
                                          </p:stCondLst>
                                        </p:cTn>
                                        <p:tgtEl>
                                          <p:spTgt spid="11">
                                            <p:txEl>
                                              <p:pRg st="2" end="2"/>
                                            </p:txEl>
                                          </p:spTgt>
                                        </p:tgtEl>
                                        <p:attrNameLst>
                                          <p:attrName>style.visibility</p:attrName>
                                        </p:attrNameLst>
                                      </p:cBhvr>
                                      <p:to>
                                        <p:strVal val="visible"/>
                                      </p:to>
                                    </p:set>
                                    <p:animEffect transition="in" filter="fade">
                                      <p:cBhvr>
                                        <p:cTn id="59" dur="2000"/>
                                        <p:tgtEl>
                                          <p:spTgt spid="11">
                                            <p:txEl>
                                              <p:pRg st="2" end="2"/>
                                            </p:txEl>
                                          </p:spTgt>
                                        </p:tgtEl>
                                      </p:cBhvr>
                                    </p:animEffect>
                                  </p:childTnLst>
                                </p:cTn>
                              </p:par>
                            </p:childTnLst>
                          </p:cTn>
                        </p:par>
                        <p:par>
                          <p:cTn id="60" fill="hold">
                            <p:stCondLst>
                              <p:cond delay="28000"/>
                            </p:stCondLst>
                            <p:childTnLst>
                              <p:par>
                                <p:cTn id="61" presetID="10" presetClass="entr" presetSubtype="0" fill="hold" nodeType="afterEffect">
                                  <p:stCondLst>
                                    <p:cond delay="0"/>
                                  </p:stCondLst>
                                  <p:childTnLst>
                                    <p:set>
                                      <p:cBhvr>
                                        <p:cTn id="62" dur="1" fill="hold">
                                          <p:stCondLst>
                                            <p:cond delay="0"/>
                                          </p:stCondLst>
                                        </p:cTn>
                                        <p:tgtEl>
                                          <p:spTgt spid="11">
                                            <p:txEl>
                                              <p:pRg st="3" end="3"/>
                                            </p:txEl>
                                          </p:spTgt>
                                        </p:tgtEl>
                                        <p:attrNameLst>
                                          <p:attrName>style.visibility</p:attrName>
                                        </p:attrNameLst>
                                      </p:cBhvr>
                                      <p:to>
                                        <p:strVal val="visible"/>
                                      </p:to>
                                    </p:set>
                                    <p:animEffect transition="in" filter="fade">
                                      <p:cBhvr>
                                        <p:cTn id="63" dur="2000"/>
                                        <p:tgtEl>
                                          <p:spTgt spid="11">
                                            <p:txEl>
                                              <p:pRg st="3" end="3"/>
                                            </p:txEl>
                                          </p:spTgt>
                                        </p:tgtEl>
                                      </p:cBhvr>
                                    </p:animEffect>
                                  </p:childTnLst>
                                </p:cTn>
                              </p:par>
                            </p:childTnLst>
                          </p:cTn>
                        </p:par>
                        <p:par>
                          <p:cTn id="64" fill="hold">
                            <p:stCondLst>
                              <p:cond delay="30000"/>
                            </p:stCondLst>
                            <p:childTnLst>
                              <p:par>
                                <p:cTn id="65" presetID="10" presetClass="entr" presetSubtype="0" fill="hold" nodeType="afterEffect">
                                  <p:stCondLst>
                                    <p:cond delay="0"/>
                                  </p:stCondLst>
                                  <p:childTnLst>
                                    <p:set>
                                      <p:cBhvr>
                                        <p:cTn id="66" dur="1" fill="hold">
                                          <p:stCondLst>
                                            <p:cond delay="0"/>
                                          </p:stCondLst>
                                        </p:cTn>
                                        <p:tgtEl>
                                          <p:spTgt spid="11">
                                            <p:txEl>
                                              <p:pRg st="4" end="4"/>
                                            </p:txEl>
                                          </p:spTgt>
                                        </p:tgtEl>
                                        <p:attrNameLst>
                                          <p:attrName>style.visibility</p:attrName>
                                        </p:attrNameLst>
                                      </p:cBhvr>
                                      <p:to>
                                        <p:strVal val="visible"/>
                                      </p:to>
                                    </p:set>
                                    <p:animEffect transition="in" filter="fade">
                                      <p:cBhvr>
                                        <p:cTn id="67" dur="2000"/>
                                        <p:tgtEl>
                                          <p:spTgt spid="11">
                                            <p:txEl>
                                              <p:pRg st="4" end="4"/>
                                            </p:txEl>
                                          </p:spTgt>
                                        </p:tgtEl>
                                      </p:cBhvr>
                                    </p:animEffect>
                                  </p:childTnLst>
                                </p:cTn>
                              </p:par>
                            </p:childTnLst>
                          </p:cTn>
                        </p:par>
                        <p:par>
                          <p:cTn id="68" fill="hold">
                            <p:stCondLst>
                              <p:cond delay="32000"/>
                            </p:stCondLst>
                            <p:childTnLst>
                              <p:par>
                                <p:cTn id="69" presetID="10" presetClass="entr" presetSubtype="0" fill="hold" nodeType="afterEffect">
                                  <p:stCondLst>
                                    <p:cond delay="0"/>
                                  </p:stCondLst>
                                  <p:childTnLst>
                                    <p:set>
                                      <p:cBhvr>
                                        <p:cTn id="70" dur="1" fill="hold">
                                          <p:stCondLst>
                                            <p:cond delay="0"/>
                                          </p:stCondLst>
                                        </p:cTn>
                                        <p:tgtEl>
                                          <p:spTgt spid="11">
                                            <p:txEl>
                                              <p:pRg st="5" end="5"/>
                                            </p:txEl>
                                          </p:spTgt>
                                        </p:tgtEl>
                                        <p:attrNameLst>
                                          <p:attrName>style.visibility</p:attrName>
                                        </p:attrNameLst>
                                      </p:cBhvr>
                                      <p:to>
                                        <p:strVal val="visible"/>
                                      </p:to>
                                    </p:set>
                                    <p:animEffect transition="in" filter="fade">
                                      <p:cBhvr>
                                        <p:cTn id="71" dur="2000"/>
                                        <p:tgtEl>
                                          <p:spTgt spid="11">
                                            <p:txEl>
                                              <p:pRg st="5" end="5"/>
                                            </p:txEl>
                                          </p:spTgt>
                                        </p:tgtEl>
                                      </p:cBhvr>
                                    </p:animEffect>
                                  </p:childTnLst>
                                </p:cTn>
                              </p:par>
                            </p:childTnLst>
                          </p:cTn>
                        </p:par>
                        <p:par>
                          <p:cTn id="72" fill="hold">
                            <p:stCondLst>
                              <p:cond delay="34000"/>
                            </p:stCondLst>
                            <p:childTnLst>
                              <p:par>
                                <p:cTn id="73" presetID="10" presetClass="entr" presetSubtype="0" fill="hold" nodeType="afterEffect">
                                  <p:stCondLst>
                                    <p:cond delay="0"/>
                                  </p:stCondLst>
                                  <p:childTnLst>
                                    <p:set>
                                      <p:cBhvr>
                                        <p:cTn id="74" dur="1" fill="hold">
                                          <p:stCondLst>
                                            <p:cond delay="0"/>
                                          </p:stCondLst>
                                        </p:cTn>
                                        <p:tgtEl>
                                          <p:spTgt spid="11">
                                            <p:txEl>
                                              <p:pRg st="6" end="6"/>
                                            </p:txEl>
                                          </p:spTgt>
                                        </p:tgtEl>
                                        <p:attrNameLst>
                                          <p:attrName>style.visibility</p:attrName>
                                        </p:attrNameLst>
                                      </p:cBhvr>
                                      <p:to>
                                        <p:strVal val="visible"/>
                                      </p:to>
                                    </p:set>
                                    <p:animEffect transition="in" filter="fade">
                                      <p:cBhvr>
                                        <p:cTn id="75" dur="2000"/>
                                        <p:tgtEl>
                                          <p:spTgt spid="11">
                                            <p:txEl>
                                              <p:pRg st="6" end="6"/>
                                            </p:txEl>
                                          </p:spTgt>
                                        </p:tgtEl>
                                      </p:cBhvr>
                                    </p:animEffect>
                                  </p:childTnLst>
                                </p:cTn>
                              </p:par>
                            </p:childTnLst>
                          </p:cTn>
                        </p:par>
                        <p:par>
                          <p:cTn id="76" fill="hold">
                            <p:stCondLst>
                              <p:cond delay="36000"/>
                            </p:stCondLst>
                            <p:childTnLst>
                              <p:par>
                                <p:cTn id="77" presetID="10" presetClass="entr" presetSubtype="0" fill="hold" nodeType="afterEffect">
                                  <p:stCondLst>
                                    <p:cond delay="0"/>
                                  </p:stCondLst>
                                  <p:childTnLst>
                                    <p:set>
                                      <p:cBhvr>
                                        <p:cTn id="78" dur="1" fill="hold">
                                          <p:stCondLst>
                                            <p:cond delay="0"/>
                                          </p:stCondLst>
                                        </p:cTn>
                                        <p:tgtEl>
                                          <p:spTgt spid="11">
                                            <p:txEl>
                                              <p:pRg st="7" end="7"/>
                                            </p:txEl>
                                          </p:spTgt>
                                        </p:tgtEl>
                                        <p:attrNameLst>
                                          <p:attrName>style.visibility</p:attrName>
                                        </p:attrNameLst>
                                      </p:cBhvr>
                                      <p:to>
                                        <p:strVal val="visible"/>
                                      </p:to>
                                    </p:set>
                                    <p:animEffect transition="in" filter="fade">
                                      <p:cBhvr>
                                        <p:cTn id="79" dur="2000"/>
                                        <p:tgtEl>
                                          <p:spTgt spid="11">
                                            <p:txEl>
                                              <p:pRg st="7" end="7"/>
                                            </p:txEl>
                                          </p:spTgt>
                                        </p:tgtEl>
                                      </p:cBhvr>
                                    </p:animEffect>
                                  </p:childTnLst>
                                </p:cTn>
                              </p:par>
                            </p:childTnLst>
                          </p:cTn>
                        </p:par>
                        <p:par>
                          <p:cTn id="80" fill="hold">
                            <p:stCondLst>
                              <p:cond delay="38000"/>
                            </p:stCondLst>
                            <p:childTnLst>
                              <p:par>
                                <p:cTn id="81" presetID="10" presetClass="entr" presetSubtype="0" fill="hold" nodeType="afterEffect">
                                  <p:stCondLst>
                                    <p:cond delay="0"/>
                                  </p:stCondLst>
                                  <p:childTnLst>
                                    <p:set>
                                      <p:cBhvr>
                                        <p:cTn id="82" dur="1" fill="hold">
                                          <p:stCondLst>
                                            <p:cond delay="0"/>
                                          </p:stCondLst>
                                        </p:cTn>
                                        <p:tgtEl>
                                          <p:spTgt spid="11">
                                            <p:txEl>
                                              <p:pRg st="8" end="8"/>
                                            </p:txEl>
                                          </p:spTgt>
                                        </p:tgtEl>
                                        <p:attrNameLst>
                                          <p:attrName>style.visibility</p:attrName>
                                        </p:attrNameLst>
                                      </p:cBhvr>
                                      <p:to>
                                        <p:strVal val="visible"/>
                                      </p:to>
                                    </p:set>
                                    <p:animEffect transition="in" filter="fade">
                                      <p:cBhvr>
                                        <p:cTn id="83" dur="2000"/>
                                        <p:tgtEl>
                                          <p:spTgt spid="11">
                                            <p:txEl>
                                              <p:pRg st="8" end="8"/>
                                            </p:txEl>
                                          </p:spTgt>
                                        </p:tgtEl>
                                      </p:cBhvr>
                                    </p:animEffect>
                                  </p:childTnLst>
                                </p:cTn>
                              </p:par>
                            </p:childTnLst>
                          </p:cTn>
                        </p:par>
                        <p:par>
                          <p:cTn id="84" fill="hold">
                            <p:stCondLst>
                              <p:cond delay="40000"/>
                            </p:stCondLst>
                            <p:childTnLst>
                              <p:par>
                                <p:cTn id="85" presetID="10" presetClass="entr" presetSubtype="0" fill="hold" nodeType="afterEffect">
                                  <p:stCondLst>
                                    <p:cond delay="0"/>
                                  </p:stCondLst>
                                  <p:childTnLst>
                                    <p:set>
                                      <p:cBhvr>
                                        <p:cTn id="86" dur="1" fill="hold">
                                          <p:stCondLst>
                                            <p:cond delay="0"/>
                                          </p:stCondLst>
                                        </p:cTn>
                                        <p:tgtEl>
                                          <p:spTgt spid="11">
                                            <p:txEl>
                                              <p:pRg st="9" end="9"/>
                                            </p:txEl>
                                          </p:spTgt>
                                        </p:tgtEl>
                                        <p:attrNameLst>
                                          <p:attrName>style.visibility</p:attrName>
                                        </p:attrNameLst>
                                      </p:cBhvr>
                                      <p:to>
                                        <p:strVal val="visible"/>
                                      </p:to>
                                    </p:set>
                                    <p:animEffect transition="in" filter="fade">
                                      <p:cBhvr>
                                        <p:cTn id="87" dur="2000"/>
                                        <p:tgtEl>
                                          <p:spTgt spid="11">
                                            <p:txEl>
                                              <p:pRg st="9" end="9"/>
                                            </p:txEl>
                                          </p:spTgt>
                                        </p:tgtEl>
                                      </p:cBhvr>
                                    </p:animEffect>
                                  </p:childTnLst>
                                </p:cTn>
                              </p:par>
                            </p:childTnLst>
                          </p:cTn>
                        </p:par>
                        <p:par>
                          <p:cTn id="88" fill="hold">
                            <p:stCondLst>
                              <p:cond delay="42000"/>
                            </p:stCondLst>
                            <p:childTnLst>
                              <p:par>
                                <p:cTn id="89" presetID="10" presetClass="entr" presetSubtype="0" fill="hold" nodeType="afterEffect">
                                  <p:stCondLst>
                                    <p:cond delay="0"/>
                                  </p:stCondLst>
                                  <p:childTnLst>
                                    <p:set>
                                      <p:cBhvr>
                                        <p:cTn id="90" dur="1" fill="hold">
                                          <p:stCondLst>
                                            <p:cond delay="0"/>
                                          </p:stCondLst>
                                        </p:cTn>
                                        <p:tgtEl>
                                          <p:spTgt spid="11">
                                            <p:txEl>
                                              <p:pRg st="11" end="11"/>
                                            </p:txEl>
                                          </p:spTgt>
                                        </p:tgtEl>
                                        <p:attrNameLst>
                                          <p:attrName>style.visibility</p:attrName>
                                        </p:attrNameLst>
                                      </p:cBhvr>
                                      <p:to>
                                        <p:strVal val="visible"/>
                                      </p:to>
                                    </p:set>
                                    <p:animEffect transition="in" filter="fade">
                                      <p:cBhvr>
                                        <p:cTn id="91" dur="2000"/>
                                        <p:tgtEl>
                                          <p:spTgt spid="1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F5213B7-4150-415A-905C-0E54D865E9AC}"/>
              </a:ext>
            </a:extLst>
          </p:cNvPr>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088364" y="200074"/>
            <a:ext cx="860906" cy="841276"/>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91440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itle 1"/>
          <p:cNvSpPr>
            <a:spLocks noGrp="1"/>
          </p:cNvSpPr>
          <p:nvPr>
            <p:ph type="ctrTitle" idx="4294967295"/>
          </p:nvPr>
        </p:nvSpPr>
        <p:spPr>
          <a:xfrm>
            <a:off x="0" y="1"/>
            <a:ext cx="7956550" cy="841276"/>
          </a:xfrm>
        </p:spPr>
        <p:txBody>
          <a:bodyPr lIns="252000" tIns="252000" rIns="0" bIns="0" anchor="t"/>
          <a:lstStyle/>
          <a:p>
            <a:pPr marL="88900" algn="l" eaLnBrk="1" hangingPunct="1"/>
            <a:r>
              <a:rPr lang="en-GB" sz="4000" b="1" dirty="0">
                <a:solidFill>
                  <a:schemeClr val="bg1">
                    <a:lumMod val="50000"/>
                  </a:schemeClr>
                </a:solidFill>
              </a:rPr>
              <a:t>Tips and Advice For Success</a:t>
            </a:r>
            <a:endParaRPr lang="en-GB" altLang="en-US" sz="4000" b="1" dirty="0">
              <a:solidFill>
                <a:schemeClr val="bg1">
                  <a:lumMod val="50000"/>
                </a:schemeClr>
              </a:solidFill>
            </a:endParaRPr>
          </a:p>
        </p:txBody>
      </p:sp>
      <p:sp>
        <p:nvSpPr>
          <p:cNvPr id="27652" name="Subtitle 2"/>
          <p:cNvSpPr>
            <a:spLocks noGrp="1"/>
          </p:cNvSpPr>
          <p:nvPr>
            <p:ph type="subTitle" idx="4294967295"/>
          </p:nvPr>
        </p:nvSpPr>
        <p:spPr>
          <a:xfrm>
            <a:off x="251520" y="960970"/>
            <a:ext cx="8424391" cy="4988310"/>
          </a:xfrm>
        </p:spPr>
        <p:txBody>
          <a:bodyPr/>
          <a:lstStyle/>
          <a:p>
            <a:pPr marL="177800" indent="-177800" algn="just" eaLnBrk="1" hangingPunct="1">
              <a:lnSpc>
                <a:spcPct val="150000"/>
              </a:lnSpc>
            </a:pPr>
            <a:r>
              <a:rPr lang="en-GB" altLang="en-US" sz="1780" b="1" dirty="0"/>
              <a:t>Mathematics is a cumulative subject. This means that knowledge from one topic is often required later in the course. Revisit previous topics regularly to maintain your skills</a:t>
            </a:r>
            <a:r>
              <a:rPr lang="en-GB" altLang="en-US" sz="1780" b="1" dirty="0" smtClean="0"/>
              <a:t>. All revision booklets, classwork and homework exercises will help you with this.</a:t>
            </a:r>
            <a:endParaRPr lang="en-GB" altLang="en-US" sz="1780" b="1" dirty="0"/>
          </a:p>
          <a:p>
            <a:pPr marL="177800" indent="-177800" algn="just" eaLnBrk="1" hangingPunct="1">
              <a:lnSpc>
                <a:spcPct val="150000"/>
              </a:lnSpc>
            </a:pPr>
            <a:r>
              <a:rPr lang="en-GB" altLang="en-US" sz="1780" b="1" dirty="0"/>
              <a:t>All previous knowledge is assumed. Ask your teacher about which skills from the previous levels will be </a:t>
            </a:r>
            <a:r>
              <a:rPr lang="en-GB" altLang="en-US" sz="1780" b="1" dirty="0" smtClean="0"/>
              <a:t>required for </a:t>
            </a:r>
            <a:r>
              <a:rPr lang="en-GB" altLang="en-US" sz="1780" b="1" dirty="0"/>
              <a:t>upcoming topics. </a:t>
            </a:r>
          </a:p>
          <a:p>
            <a:pPr marL="177800" indent="-177800" algn="just" eaLnBrk="1" hangingPunct="1">
              <a:lnSpc>
                <a:spcPct val="150000"/>
              </a:lnSpc>
            </a:pPr>
            <a:r>
              <a:rPr lang="en-GB" altLang="en-US" sz="1780" b="1" dirty="0"/>
              <a:t>Keep your notes neat and organised. These should be your first port of call when attempting homework exercises and revision questions.</a:t>
            </a:r>
          </a:p>
          <a:p>
            <a:pPr marL="177800" indent="-177800" algn="just" eaLnBrk="1" hangingPunct="1">
              <a:lnSpc>
                <a:spcPct val="150000"/>
              </a:lnSpc>
            </a:pPr>
            <a:r>
              <a:rPr lang="en-GB" altLang="en-US" sz="1780" b="1" dirty="0"/>
              <a:t>If you know about an absence in advance, remember to speak to your teacher to discuss the work you will miss.</a:t>
            </a:r>
          </a:p>
          <a:p>
            <a:pPr marL="177800" indent="-177800" algn="just" eaLnBrk="1" hangingPunct="1">
              <a:lnSpc>
                <a:spcPct val="150000"/>
              </a:lnSpc>
            </a:pPr>
            <a:r>
              <a:rPr lang="en-GB" altLang="en-US" sz="1780" b="1" u="sng" dirty="0"/>
              <a:t>Please speak to any member of the Department when you are unsure about how to proceed. </a:t>
            </a:r>
          </a:p>
        </p:txBody>
      </p:sp>
      <p:sp>
        <p:nvSpPr>
          <p:cNvPr id="3077" name="TextBox 6"/>
          <p:cNvSpPr txBox="1">
            <a:spLocks noChangeArrowheads="1"/>
          </p:cNvSpPr>
          <p:nvPr/>
        </p:nvSpPr>
        <p:spPr bwMode="auto">
          <a:xfrm>
            <a:off x="4716463" y="65246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Calibri" pitchFamily="34" charset="0"/>
            </a:endParaRPr>
          </a:p>
        </p:txBody>
      </p:sp>
      <p:sp>
        <p:nvSpPr>
          <p:cNvPr id="9" name="Rectangle 8"/>
          <p:cNvSpPr/>
          <p:nvPr/>
        </p:nvSpPr>
        <p:spPr>
          <a:xfrm>
            <a:off x="0" y="6524625"/>
            <a:ext cx="9144000" cy="360363"/>
          </a:xfrm>
          <a:prstGeom prst="rect">
            <a:avLst/>
          </a:prstGeom>
          <a:solidFill>
            <a:srgbClr val="590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79" name="Footer Placeholder 5"/>
          <p:cNvSpPr txBox="1">
            <a:spLocks noGrp="1"/>
          </p:cNvSpPr>
          <p:nvPr/>
        </p:nvSpPr>
        <p:spPr bwMode="auto">
          <a:xfrm>
            <a:off x="0" y="6165850"/>
            <a:ext cx="91440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altLang="en-US" b="1" dirty="0">
                <a:solidFill>
                  <a:schemeClr val="bg1"/>
                </a:solidFill>
                <a:latin typeface="Calibri" pitchFamily="34" charset="0"/>
              </a:rPr>
              <a:t>Bearsden Academy</a:t>
            </a:r>
          </a:p>
          <a:p>
            <a:pPr algn="ctr" eaLnBrk="1" hangingPunct="1"/>
            <a:r>
              <a:rPr lang="en-GB" altLang="en-US" dirty="0">
                <a:solidFill>
                  <a:schemeClr val="bg1"/>
                </a:solidFill>
                <a:latin typeface="Calibri" pitchFamily="34" charset="0"/>
              </a:rPr>
              <a:t>Mathematics Department</a:t>
            </a:r>
          </a:p>
        </p:txBody>
      </p:sp>
      <p:pic>
        <p:nvPicPr>
          <p:cNvPr id="10" name="Picture 9">
            <a:extLst>
              <a:ext uri="{FF2B5EF4-FFF2-40B4-BE49-F238E27FC236}">
                <a16:creationId xmlns:a16="http://schemas.microsoft.com/office/drawing/2014/main" id="{8270A7F0-5B62-49A7-9F7E-480CD56C3250}"/>
              </a:ext>
            </a:extLst>
          </p:cNvPr>
          <p:cNvPicPr>
            <a:picLocks noChangeAspect="1"/>
          </p:cNvPicPr>
          <p:nvPr/>
        </p:nvPicPr>
        <p:blipFill>
          <a:blip r:embed="rId5"/>
          <a:stretch>
            <a:fillRect/>
          </a:stretch>
        </p:blipFill>
        <p:spPr>
          <a:xfrm>
            <a:off x="1475656" y="5285582"/>
            <a:ext cx="428625" cy="466725"/>
          </a:xfrm>
          <a:prstGeom prst="rect">
            <a:avLst/>
          </a:prstGeom>
        </p:spPr>
      </p:pic>
    </p:spTree>
    <p:extLst>
      <p:ext uri="{BB962C8B-B14F-4D97-AF65-F5344CB8AC3E}">
        <p14:creationId xmlns:p14="http://schemas.microsoft.com/office/powerpoint/2010/main" val="6985062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2000"/>
                                        <p:tgtEl>
                                          <p:spTgt spid="3075"/>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27652">
                                            <p:txEl>
                                              <p:pRg st="0" end="0"/>
                                            </p:txEl>
                                          </p:spTgt>
                                        </p:tgtEl>
                                        <p:attrNameLst>
                                          <p:attrName>style.visibility</p:attrName>
                                        </p:attrNameLst>
                                      </p:cBhvr>
                                      <p:to>
                                        <p:strVal val="visible"/>
                                      </p:to>
                                    </p:set>
                                    <p:animEffect transition="in" filter="fade">
                                      <p:cBhvr>
                                        <p:cTn id="11" dur="2000"/>
                                        <p:tgtEl>
                                          <p:spTgt spid="27652">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7652">
                                            <p:txEl>
                                              <p:pRg st="1" end="1"/>
                                            </p:txEl>
                                          </p:spTgt>
                                        </p:tgtEl>
                                        <p:attrNameLst>
                                          <p:attrName>style.visibility</p:attrName>
                                        </p:attrNameLst>
                                      </p:cBhvr>
                                      <p:to>
                                        <p:strVal val="visible"/>
                                      </p:to>
                                    </p:set>
                                    <p:animEffect transition="in" filter="fade">
                                      <p:cBhvr>
                                        <p:cTn id="15" dur="2000"/>
                                        <p:tgtEl>
                                          <p:spTgt spid="27652">
                                            <p:txEl>
                                              <p:pRg st="1" end="1"/>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27652">
                                            <p:txEl>
                                              <p:pRg st="2" end="2"/>
                                            </p:txEl>
                                          </p:spTgt>
                                        </p:tgtEl>
                                        <p:attrNameLst>
                                          <p:attrName>style.visibility</p:attrName>
                                        </p:attrNameLst>
                                      </p:cBhvr>
                                      <p:to>
                                        <p:strVal val="visible"/>
                                      </p:to>
                                    </p:set>
                                    <p:animEffect transition="in" filter="fade">
                                      <p:cBhvr>
                                        <p:cTn id="19" dur="2000"/>
                                        <p:tgtEl>
                                          <p:spTgt spid="27652">
                                            <p:txEl>
                                              <p:pRg st="2" end="2"/>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27652">
                                            <p:txEl>
                                              <p:pRg st="3" end="3"/>
                                            </p:txEl>
                                          </p:spTgt>
                                        </p:tgtEl>
                                        <p:attrNameLst>
                                          <p:attrName>style.visibility</p:attrName>
                                        </p:attrNameLst>
                                      </p:cBhvr>
                                      <p:to>
                                        <p:strVal val="visible"/>
                                      </p:to>
                                    </p:set>
                                    <p:animEffect transition="in" filter="fade">
                                      <p:cBhvr>
                                        <p:cTn id="23" dur="2000"/>
                                        <p:tgtEl>
                                          <p:spTgt spid="27652">
                                            <p:txEl>
                                              <p:pRg st="3" end="3"/>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27652">
                                            <p:txEl>
                                              <p:pRg st="4" end="4"/>
                                            </p:txEl>
                                          </p:spTgt>
                                        </p:tgtEl>
                                        <p:attrNameLst>
                                          <p:attrName>style.visibility</p:attrName>
                                        </p:attrNameLst>
                                      </p:cBhvr>
                                      <p:to>
                                        <p:strVal val="visible"/>
                                      </p:to>
                                    </p:set>
                                    <p:animEffect transition="in" filter="fade">
                                      <p:cBhvr>
                                        <p:cTn id="27" dur="2000"/>
                                        <p:tgtEl>
                                          <p:spTgt spid="2765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F5213B7-4150-415A-905C-0E54D865E9AC}"/>
              </a:ext>
            </a:extLst>
          </p:cNvPr>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8088364" y="200074"/>
            <a:ext cx="860906" cy="841276"/>
          </a:xfrm>
          <a:prstGeom prst="rect">
            <a:avLst/>
          </a:prstGeom>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91440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itle 1"/>
          <p:cNvSpPr>
            <a:spLocks noGrp="1"/>
          </p:cNvSpPr>
          <p:nvPr>
            <p:ph type="ctrTitle" idx="4294967295"/>
          </p:nvPr>
        </p:nvSpPr>
        <p:spPr>
          <a:xfrm>
            <a:off x="0" y="0"/>
            <a:ext cx="7956550" cy="981075"/>
          </a:xfrm>
        </p:spPr>
        <p:txBody>
          <a:bodyPr lIns="252000" tIns="252000" rIns="0" bIns="0" anchor="t"/>
          <a:lstStyle/>
          <a:p>
            <a:pPr marL="88900" algn="l" eaLnBrk="1" hangingPunct="1"/>
            <a:r>
              <a:rPr lang="en-GB" b="1" dirty="0">
                <a:solidFill>
                  <a:schemeClr val="bg1">
                    <a:lumMod val="50000"/>
                  </a:schemeClr>
                </a:solidFill>
              </a:rPr>
              <a:t>Links for Revision Materials</a:t>
            </a:r>
            <a:endParaRPr lang="en-GB" altLang="en-US" b="1" dirty="0">
              <a:solidFill>
                <a:schemeClr val="bg1">
                  <a:lumMod val="50000"/>
                </a:schemeClr>
              </a:solidFill>
            </a:endParaRPr>
          </a:p>
        </p:txBody>
      </p:sp>
      <p:sp>
        <p:nvSpPr>
          <p:cNvPr id="27652" name="Subtitle 2"/>
          <p:cNvSpPr>
            <a:spLocks noGrp="1"/>
          </p:cNvSpPr>
          <p:nvPr>
            <p:ph type="subTitle" idx="4294967295"/>
          </p:nvPr>
        </p:nvSpPr>
        <p:spPr>
          <a:xfrm>
            <a:off x="396081" y="1041450"/>
            <a:ext cx="8640763" cy="4824313"/>
          </a:xfrm>
        </p:spPr>
        <p:txBody>
          <a:bodyPr/>
          <a:lstStyle/>
          <a:p>
            <a:pPr eaLnBrk="1" hangingPunct="1">
              <a:lnSpc>
                <a:spcPct val="150000"/>
              </a:lnSpc>
            </a:pPr>
            <a:r>
              <a:rPr lang="en-GB" altLang="en-US" sz="2000" b="1" dirty="0" smtClean="0">
                <a:hlinkClick r:id="rId5"/>
              </a:rPr>
              <a:t>www.bearsdenacademymathsblog.net</a:t>
            </a:r>
            <a:r>
              <a:rPr lang="en-GB" altLang="en-US" sz="2000" b="1" dirty="0" smtClean="0"/>
              <a:t>   Department Blog</a:t>
            </a:r>
            <a:endParaRPr lang="en-GB" altLang="en-US" sz="2000" b="1" dirty="0"/>
          </a:p>
          <a:p>
            <a:pPr eaLnBrk="1" hangingPunct="1">
              <a:lnSpc>
                <a:spcPct val="150000"/>
              </a:lnSpc>
            </a:pPr>
            <a:r>
              <a:rPr lang="en-GB" altLang="en-US" sz="2000" b="1" dirty="0">
                <a:hlinkClick r:id="rId6"/>
              </a:rPr>
              <a:t>www.advancedhighermaths.co.uk</a:t>
            </a:r>
            <a:r>
              <a:rPr lang="en-GB" altLang="en-US" sz="2000" b="1" dirty="0"/>
              <a:t>   Advanced Higher Revision Materials</a:t>
            </a:r>
          </a:p>
          <a:p>
            <a:pPr eaLnBrk="1" hangingPunct="1">
              <a:lnSpc>
                <a:spcPct val="150000"/>
              </a:lnSpc>
            </a:pPr>
            <a:r>
              <a:rPr lang="en-GB" altLang="en-US" sz="2000" b="1" dirty="0" smtClean="0">
                <a:hlinkClick r:id="rId7"/>
              </a:rPr>
              <a:t>www.highermathematics.co.uk</a:t>
            </a:r>
            <a:r>
              <a:rPr lang="en-GB" altLang="en-US" sz="2000" b="1" dirty="0" smtClean="0"/>
              <a:t>   Higher Revision Materials</a:t>
            </a:r>
            <a:endParaRPr lang="en-GB" altLang="en-US" sz="2000" b="1" dirty="0"/>
          </a:p>
          <a:p>
            <a:pPr eaLnBrk="1" hangingPunct="1">
              <a:lnSpc>
                <a:spcPct val="150000"/>
              </a:lnSpc>
            </a:pPr>
            <a:r>
              <a:rPr lang="en-GB" altLang="en-US" sz="2000" b="1" dirty="0">
                <a:hlinkClick r:id="rId8"/>
              </a:rPr>
              <a:t>www.hsn.uk.net</a:t>
            </a:r>
            <a:r>
              <a:rPr lang="en-GB" altLang="en-US" sz="2000" b="1" dirty="0"/>
              <a:t>   Higher Revision Materials</a:t>
            </a:r>
          </a:p>
          <a:p>
            <a:pPr eaLnBrk="1" hangingPunct="1">
              <a:lnSpc>
                <a:spcPct val="150000"/>
              </a:lnSpc>
            </a:pPr>
            <a:r>
              <a:rPr lang="en-GB" altLang="en-US" sz="2000" b="1" dirty="0" smtClean="0">
                <a:hlinkClick r:id="rId9"/>
              </a:rPr>
              <a:t>www.national5maths.co.uk</a:t>
            </a:r>
            <a:r>
              <a:rPr lang="en-GB" altLang="en-US" sz="2000" b="1" dirty="0" smtClean="0"/>
              <a:t>   </a:t>
            </a:r>
            <a:r>
              <a:rPr lang="en-GB" altLang="en-US" sz="2000" b="1" dirty="0"/>
              <a:t>National 5 Revision Materials</a:t>
            </a:r>
          </a:p>
          <a:p>
            <a:pPr eaLnBrk="1" hangingPunct="1">
              <a:lnSpc>
                <a:spcPct val="150000"/>
              </a:lnSpc>
            </a:pPr>
            <a:r>
              <a:rPr lang="en-GB" sz="2000" b="1" dirty="0">
                <a:hlinkClick r:id="rId10"/>
              </a:rPr>
              <a:t>www.maths180.com</a:t>
            </a:r>
            <a:r>
              <a:rPr lang="en-GB" altLang="en-US" sz="2000" b="1" dirty="0"/>
              <a:t>   National 5 Revision Materials</a:t>
            </a:r>
            <a:endParaRPr lang="en-GB" sz="2000" b="1" dirty="0"/>
          </a:p>
          <a:p>
            <a:pPr eaLnBrk="1" hangingPunct="1">
              <a:lnSpc>
                <a:spcPct val="150000"/>
              </a:lnSpc>
            </a:pPr>
            <a:r>
              <a:rPr lang="en-GB" altLang="en-US" sz="2000" b="1" dirty="0" smtClean="0">
                <a:hlinkClick r:id="rId11"/>
              </a:rPr>
              <a:t>www.mathsrevision.com</a:t>
            </a:r>
            <a:r>
              <a:rPr lang="en-GB" altLang="en-US" sz="2000" b="1" dirty="0" smtClean="0"/>
              <a:t>  Revision Materials For All Levels</a:t>
            </a:r>
            <a:endParaRPr lang="en-GB" altLang="en-US" sz="2000" b="1" dirty="0"/>
          </a:p>
          <a:p>
            <a:pPr eaLnBrk="1" hangingPunct="1">
              <a:lnSpc>
                <a:spcPct val="150000"/>
              </a:lnSpc>
            </a:pPr>
            <a:r>
              <a:rPr lang="en-GB" altLang="en-US" sz="2000" b="1" dirty="0" smtClean="0">
                <a:hlinkClick r:id="rId12"/>
              </a:rPr>
              <a:t>www.bbc.co.uk/bitesize/secondary</a:t>
            </a:r>
            <a:r>
              <a:rPr lang="en-GB" altLang="en-US" sz="2000" b="1" dirty="0"/>
              <a:t>   Revision Materials For All </a:t>
            </a:r>
            <a:r>
              <a:rPr lang="en-GB" altLang="en-US" sz="2000" b="1" dirty="0" smtClean="0"/>
              <a:t>Levels</a:t>
            </a:r>
          </a:p>
          <a:p>
            <a:pPr eaLnBrk="1" hangingPunct="1">
              <a:lnSpc>
                <a:spcPct val="150000"/>
              </a:lnSpc>
            </a:pPr>
            <a:r>
              <a:rPr lang="en-GB" sz="2000" b="1" dirty="0" smtClean="0">
                <a:hlinkClick r:id="rId13"/>
              </a:rPr>
              <a:t>www.youtube.com/user/DLBmaths/playlists</a:t>
            </a:r>
            <a:r>
              <a:rPr lang="en-GB" sz="2000" b="1" dirty="0" smtClean="0"/>
              <a:t>   Past Paper Revision</a:t>
            </a:r>
            <a:endParaRPr lang="en-GB" altLang="en-US" sz="2000" b="1" dirty="0"/>
          </a:p>
        </p:txBody>
      </p:sp>
      <p:sp>
        <p:nvSpPr>
          <p:cNvPr id="3077" name="TextBox 6"/>
          <p:cNvSpPr txBox="1">
            <a:spLocks noChangeArrowheads="1"/>
          </p:cNvSpPr>
          <p:nvPr/>
        </p:nvSpPr>
        <p:spPr bwMode="auto">
          <a:xfrm>
            <a:off x="4716463" y="65246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Calibri" pitchFamily="34" charset="0"/>
            </a:endParaRPr>
          </a:p>
        </p:txBody>
      </p:sp>
      <p:sp>
        <p:nvSpPr>
          <p:cNvPr id="9" name="Rectangle 8"/>
          <p:cNvSpPr/>
          <p:nvPr/>
        </p:nvSpPr>
        <p:spPr>
          <a:xfrm>
            <a:off x="0" y="6524625"/>
            <a:ext cx="9144000" cy="360363"/>
          </a:xfrm>
          <a:prstGeom prst="rect">
            <a:avLst/>
          </a:prstGeom>
          <a:solidFill>
            <a:srgbClr val="5900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79" name="Footer Placeholder 5"/>
          <p:cNvSpPr txBox="1">
            <a:spLocks noGrp="1"/>
          </p:cNvSpPr>
          <p:nvPr/>
        </p:nvSpPr>
        <p:spPr bwMode="auto">
          <a:xfrm>
            <a:off x="0" y="6165850"/>
            <a:ext cx="91440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altLang="en-US" b="1" dirty="0">
                <a:solidFill>
                  <a:schemeClr val="bg1"/>
                </a:solidFill>
                <a:latin typeface="Calibri" pitchFamily="34" charset="0"/>
              </a:rPr>
              <a:t>Bearsden Academy</a:t>
            </a:r>
          </a:p>
          <a:p>
            <a:pPr algn="ctr" eaLnBrk="1" hangingPunct="1"/>
            <a:r>
              <a:rPr lang="en-GB" altLang="en-US" dirty="0">
                <a:solidFill>
                  <a:schemeClr val="bg1"/>
                </a:solidFill>
                <a:latin typeface="Calibri" pitchFamily="34" charset="0"/>
              </a:rPr>
              <a:t>Mathematics Department</a:t>
            </a:r>
          </a:p>
        </p:txBody>
      </p:sp>
    </p:spTree>
    <p:extLst>
      <p:ext uri="{BB962C8B-B14F-4D97-AF65-F5344CB8AC3E}">
        <p14:creationId xmlns:p14="http://schemas.microsoft.com/office/powerpoint/2010/main" val="39703104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2000"/>
                                        <p:tgtEl>
                                          <p:spTgt spid="3075"/>
                                        </p:tgtEl>
                                      </p:cBhvr>
                                    </p:animEffect>
                                  </p:childTnLst>
                                </p:cTn>
                              </p:par>
                            </p:childTnLst>
                          </p:cTn>
                        </p:par>
                        <p:par>
                          <p:cTn id="8" fill="hold" nodeType="after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27652">
                                            <p:txEl>
                                              <p:pRg st="0" end="0"/>
                                            </p:txEl>
                                          </p:spTgt>
                                        </p:tgtEl>
                                        <p:attrNameLst>
                                          <p:attrName>style.visibility</p:attrName>
                                        </p:attrNameLst>
                                      </p:cBhvr>
                                      <p:to>
                                        <p:strVal val="visible"/>
                                      </p:to>
                                    </p:set>
                                    <p:animEffect transition="in" filter="fade">
                                      <p:cBhvr>
                                        <p:cTn id="11" dur="2000"/>
                                        <p:tgtEl>
                                          <p:spTgt spid="27652">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7652">
                                            <p:txEl>
                                              <p:pRg st="1" end="1"/>
                                            </p:txEl>
                                          </p:spTgt>
                                        </p:tgtEl>
                                        <p:attrNameLst>
                                          <p:attrName>style.visibility</p:attrName>
                                        </p:attrNameLst>
                                      </p:cBhvr>
                                      <p:to>
                                        <p:strVal val="visible"/>
                                      </p:to>
                                    </p:set>
                                    <p:animEffect transition="in" filter="fade">
                                      <p:cBhvr>
                                        <p:cTn id="15" dur="2000"/>
                                        <p:tgtEl>
                                          <p:spTgt spid="27652">
                                            <p:txEl>
                                              <p:pRg st="1" end="1"/>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27652">
                                            <p:txEl>
                                              <p:pRg st="2" end="2"/>
                                            </p:txEl>
                                          </p:spTgt>
                                        </p:tgtEl>
                                        <p:attrNameLst>
                                          <p:attrName>style.visibility</p:attrName>
                                        </p:attrNameLst>
                                      </p:cBhvr>
                                      <p:to>
                                        <p:strVal val="visible"/>
                                      </p:to>
                                    </p:set>
                                    <p:animEffect transition="in" filter="fade">
                                      <p:cBhvr>
                                        <p:cTn id="19" dur="2000"/>
                                        <p:tgtEl>
                                          <p:spTgt spid="27652">
                                            <p:txEl>
                                              <p:pRg st="2" end="2"/>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27652">
                                            <p:txEl>
                                              <p:pRg st="6" end="6"/>
                                            </p:txEl>
                                          </p:spTgt>
                                        </p:tgtEl>
                                        <p:attrNameLst>
                                          <p:attrName>style.visibility</p:attrName>
                                        </p:attrNameLst>
                                      </p:cBhvr>
                                      <p:to>
                                        <p:strVal val="visible"/>
                                      </p:to>
                                    </p:set>
                                    <p:animEffect transition="in" filter="fade">
                                      <p:cBhvr>
                                        <p:cTn id="23" dur="2000"/>
                                        <p:tgtEl>
                                          <p:spTgt spid="27652">
                                            <p:txEl>
                                              <p:pRg st="6" end="6"/>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27652">
                                            <p:txEl>
                                              <p:pRg st="5" end="5"/>
                                            </p:txEl>
                                          </p:spTgt>
                                        </p:tgtEl>
                                        <p:attrNameLst>
                                          <p:attrName>style.visibility</p:attrName>
                                        </p:attrNameLst>
                                      </p:cBhvr>
                                      <p:to>
                                        <p:strVal val="visible"/>
                                      </p:to>
                                    </p:set>
                                    <p:animEffect transition="in" filter="fade">
                                      <p:cBhvr>
                                        <p:cTn id="27" dur="2000"/>
                                        <p:tgtEl>
                                          <p:spTgt spid="27652">
                                            <p:txEl>
                                              <p:pRg st="5" end="5"/>
                                            </p:txEl>
                                          </p:spTgt>
                                        </p:tgtEl>
                                      </p:cBhvr>
                                    </p:animEffect>
                                  </p:childTnLst>
                                </p:cTn>
                              </p:par>
                            </p:childTnLst>
                          </p:cTn>
                        </p:par>
                        <p:par>
                          <p:cTn id="28" fill="hold">
                            <p:stCondLst>
                              <p:cond delay="12000"/>
                            </p:stCondLst>
                            <p:childTnLst>
                              <p:par>
                                <p:cTn id="29" presetID="10" presetClass="entr" presetSubtype="0" fill="hold" nodeType="afterEffect">
                                  <p:stCondLst>
                                    <p:cond delay="0"/>
                                  </p:stCondLst>
                                  <p:childTnLst>
                                    <p:set>
                                      <p:cBhvr>
                                        <p:cTn id="30" dur="1" fill="hold">
                                          <p:stCondLst>
                                            <p:cond delay="0"/>
                                          </p:stCondLst>
                                        </p:cTn>
                                        <p:tgtEl>
                                          <p:spTgt spid="27652">
                                            <p:txEl>
                                              <p:pRg st="4" end="4"/>
                                            </p:txEl>
                                          </p:spTgt>
                                        </p:tgtEl>
                                        <p:attrNameLst>
                                          <p:attrName>style.visibility</p:attrName>
                                        </p:attrNameLst>
                                      </p:cBhvr>
                                      <p:to>
                                        <p:strVal val="visible"/>
                                      </p:to>
                                    </p:set>
                                    <p:animEffect transition="in" filter="fade">
                                      <p:cBhvr>
                                        <p:cTn id="31" dur="2000"/>
                                        <p:tgtEl>
                                          <p:spTgt spid="27652">
                                            <p:txEl>
                                              <p:pRg st="4" end="4"/>
                                            </p:txEl>
                                          </p:spTgt>
                                        </p:tgtEl>
                                      </p:cBhvr>
                                    </p:animEffect>
                                  </p:childTnLst>
                                </p:cTn>
                              </p:par>
                            </p:childTnLst>
                          </p:cTn>
                        </p:par>
                        <p:par>
                          <p:cTn id="32" fill="hold">
                            <p:stCondLst>
                              <p:cond delay="14000"/>
                            </p:stCondLst>
                            <p:childTnLst>
                              <p:par>
                                <p:cTn id="33" presetID="10" presetClass="entr" presetSubtype="0" fill="hold" nodeType="afterEffect">
                                  <p:stCondLst>
                                    <p:cond delay="0"/>
                                  </p:stCondLst>
                                  <p:childTnLst>
                                    <p:set>
                                      <p:cBhvr>
                                        <p:cTn id="34" dur="1" fill="hold">
                                          <p:stCondLst>
                                            <p:cond delay="0"/>
                                          </p:stCondLst>
                                        </p:cTn>
                                        <p:tgtEl>
                                          <p:spTgt spid="27652">
                                            <p:txEl>
                                              <p:pRg st="3" end="3"/>
                                            </p:txEl>
                                          </p:spTgt>
                                        </p:tgtEl>
                                        <p:attrNameLst>
                                          <p:attrName>style.visibility</p:attrName>
                                        </p:attrNameLst>
                                      </p:cBhvr>
                                      <p:to>
                                        <p:strVal val="visible"/>
                                      </p:to>
                                    </p:set>
                                    <p:animEffect transition="in" filter="fade">
                                      <p:cBhvr>
                                        <p:cTn id="35" dur="2000"/>
                                        <p:tgtEl>
                                          <p:spTgt spid="2765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1105</Words>
  <Application>Microsoft Office PowerPoint</Application>
  <PresentationFormat>On-screen Show (4:3)</PresentationFormat>
  <Paragraphs>149</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How to Study Mathematics</vt:lpstr>
      <vt:lpstr>How to Study Mathematics</vt:lpstr>
      <vt:lpstr>Command Words In Mathematics</vt:lpstr>
      <vt:lpstr>PowerPoint Presentation</vt:lpstr>
      <vt:lpstr>PowerPoint Presentation</vt:lpstr>
      <vt:lpstr>Tips and Advice For Success</vt:lpstr>
      <vt:lpstr>Links for Revision Materials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Macca</dc:creator>
  <cp:lastModifiedBy>010DMacDonald</cp:lastModifiedBy>
  <cp:revision>142</cp:revision>
  <cp:lastPrinted>2020-12-15T08:11:13Z</cp:lastPrinted>
  <dcterms:created xsi:type="dcterms:W3CDTF">2013-04-09T14:21:52Z</dcterms:created>
  <dcterms:modified xsi:type="dcterms:W3CDTF">2020-12-15T08:12:30Z</dcterms:modified>
</cp:coreProperties>
</file>