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1.xml" ContentType="application/vnd.openxmlformats-officedocument.themeOverride+xml"/>
  <Override PartName="/ppt/tags/tag13.xml" ContentType="application/vnd.openxmlformats-officedocument.presentationml.tags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0" r:id="rId6"/>
    <p:sldId id="283" r:id="rId7"/>
    <p:sldId id="276" r:id="rId8"/>
    <p:sldId id="267" r:id="rId9"/>
    <p:sldId id="275" r:id="rId10"/>
    <p:sldId id="264" r:id="rId11"/>
    <p:sldId id="273" r:id="rId12"/>
    <p:sldId id="277" r:id="rId13"/>
    <p:sldId id="287" r:id="rId14"/>
    <p:sldId id="286" r:id="rId15"/>
    <p:sldId id="288" r:id="rId16"/>
    <p:sldId id="278" r:id="rId17"/>
    <p:sldId id="285" r:id="rId18"/>
    <p:sldId id="284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37E018-3F60-432E-9D7B-623F7AF53313}">
          <p14:sldIdLst>
            <p14:sldId id="256"/>
            <p14:sldId id="260"/>
            <p14:sldId id="283"/>
            <p14:sldId id="276"/>
            <p14:sldId id="267"/>
            <p14:sldId id="275"/>
            <p14:sldId id="264"/>
            <p14:sldId id="273"/>
            <p14:sldId id="277"/>
            <p14:sldId id="287"/>
            <p14:sldId id="286"/>
            <p14:sldId id="288"/>
            <p14:sldId id="278"/>
            <p14:sldId id="285"/>
            <p14:sldId id="28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04B18-AE26-4CB9-7391-AC441DF5007D}" v="13" dt="2020-12-09T17:08:47.668"/>
    <p1510:client id="{4EB08767-4E9B-4B32-90D5-C0022247B825}" v="624" dt="2020-04-30T11:28:27.652"/>
    <p1510:client id="{C13CB05E-D1EC-922D-12E4-043ADC8D77E5}" v="49" dt="2020-12-09T16:05:08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l" eaLnBrk="1" latinLnBrk="0" hangingPunct="1"/>
            <a:fld id="{C3F416CD-67A3-4CF0-A210-F6AF31AC147F}" type="datetimeFigureOut">
              <a:rPr lang="en-US" smtClean="0"/>
              <a:pPr algn="l" eaLnBrk="1" latinLnBrk="0" hangingPunct="1"/>
              <a:t>12/11/2020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C3F416CD-67A3-4CF0-A210-F6AF31AC147F}" type="datetimeFigureOut">
              <a:rPr lang="en-US" smtClean="0"/>
              <a:pPr algn="l" eaLnBrk="1" latinLnBrk="0" hangingPunct="1"/>
              <a:t>12/11/2020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CPxSzxylRCI&amp;feature=emb_logo" TargetMode="Externa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7.m4a"/><Relationship Id="rId7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pldd1FGjoATf6_2VSN_qqQ" TargetMode="External"/><Relationship Id="rId13" Type="http://schemas.openxmlformats.org/officeDocument/2006/relationships/hyperlink" Target="https://www.youtube.com/user/minutephysics" TargetMode="External"/><Relationship Id="rId3" Type="http://schemas.openxmlformats.org/officeDocument/2006/relationships/audio" Target="../media/media8.m4a"/><Relationship Id="rId7" Type="http://schemas.openxmlformats.org/officeDocument/2006/relationships/hyperlink" Target="https://www.mrsphysics.co.uk/advanced/" TargetMode="External"/><Relationship Id="rId12" Type="http://schemas.openxmlformats.org/officeDocument/2006/relationships/hyperlink" Target="https://www.youtube.com/user/khanacademy" TargetMode="External"/><Relationship Id="rId2" Type="http://schemas.microsoft.com/office/2007/relationships/media" Target="../media/media8.m4a"/><Relationship Id="rId16" Type="http://schemas.openxmlformats.org/officeDocument/2006/relationships/image" Target="../media/image2.png"/><Relationship Id="rId1" Type="http://schemas.openxmlformats.org/officeDocument/2006/relationships/tags" Target="../tags/tag7.xml"/><Relationship Id="rId6" Type="http://schemas.openxmlformats.org/officeDocument/2006/relationships/hyperlink" Target="https://smarshallsay.weebly.com/advanced-higher.html" TargetMode="External"/><Relationship Id="rId11" Type="http://schemas.openxmlformats.org/officeDocument/2006/relationships/hyperlink" Target="https://www.youtube.com/channel/UC0cd_-e49hZpWLH3UIwoWRA" TargetMode="External"/><Relationship Id="rId5" Type="http://schemas.openxmlformats.org/officeDocument/2006/relationships/hyperlink" Target="https://mrmackenzie.co.uk/advanced-higher/" TargetMode="External"/><Relationship Id="rId15" Type="http://schemas.openxmlformats.org/officeDocument/2006/relationships/hyperlink" Target="https://www.youtube.com/user/physicswoman" TargetMode="External"/><Relationship Id="rId10" Type="http://schemas.openxmlformats.org/officeDocument/2006/relationships/hyperlink" Target="https://www.youtube.com/channel/UCiSRDTm2YIaX78bFibh-CCg" TargetMode="External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www.youtube.com/channel/UC_kdcG3xwcEM33u1dfuMDZg" TargetMode="External"/><Relationship Id="rId14" Type="http://schemas.openxmlformats.org/officeDocument/2006/relationships/hyperlink" Target="https://www.youtube.com/channel/UCHnyfMqiRRG1u-2MsSQLbX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u5Y4pIsXTV0" TargetMode="Externa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SQA Study Skills for Physics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Bearsden Academy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4"/>
    </mc:Choice>
    <mc:Fallback>
      <p:transition spd="slow" advTm="8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Command Words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286964"/>
            <a:ext cx="8316827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following command words are commonly used in SQA Physics exams: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State, Name, or Give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only need to name or present in brief form.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Describe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provide a statement or structure of characteristics and/or features.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Explain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relate cause and effect and/or make relationships between things clear.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Determine or calculate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determine a number from given facts, figures or information.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determine an approximate value for something.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33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00"/>
    </mc:Choice>
    <mc:Fallback>
      <p:transition spd="slow" advTm="6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Command Words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– continued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286964"/>
            <a:ext cx="831682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Justify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give reasons to support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suggestions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or conclusions, for example, this might be by identifying an appropriate relationship and the effect of changing variables.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Show that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use physics (and mathematics) to prove something, for example, a given value.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Predict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suggest what may happen based on available information.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Suggest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apply knowledge and understanding of physics to a new situation. A number of responses are acceptable: marks will be awarded for any suggestions that are supported by knowledge and understanding of physics.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289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16"/>
    </mc:Choice>
    <mc:Fallback>
      <p:transition spd="slow" advTm="5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Command Words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– continued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286964"/>
            <a:ext cx="831682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Using your knowledge of physics or aspect of physics, comment on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apply skills, knowledge and understanding to respond appropriately to the problem/situation presented, for example by making a statement of principle(s) involved and/or a relationship or equation, and applying these  to respond to the problem/situation.</a:t>
            </a:r>
          </a:p>
          <a:p>
            <a:pPr marL="452438">
              <a:spcAft>
                <a:spcPts val="600"/>
              </a:spcAft>
              <a:buClr>
                <a:srgbClr val="C0504D"/>
              </a:buClr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These are known as open-ended questions.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	Marks awarded for demonstrating understanding:</a:t>
            </a:r>
          </a:p>
          <a:p>
            <a:pPr marL="2738438" lvl="8" indent="-276225">
              <a:spcAft>
                <a:spcPts val="600"/>
              </a:spcAft>
              <a:buClr>
                <a:srgbClr val="C0504D"/>
              </a:buClr>
              <a:buSzPct val="80000"/>
              <a:buFont typeface="Wingdings" panose="05000000000000000000" pitchFamily="2" charset="2"/>
              <a:buChar char="§"/>
              <a:tabLst>
                <a:tab pos="4221163" algn="l"/>
              </a:tabLst>
              <a:defRPr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none = 0</a:t>
            </a:r>
          </a:p>
          <a:p>
            <a:pPr marL="2738438" lvl="8" indent="-276225">
              <a:spcAft>
                <a:spcPts val="600"/>
              </a:spcAft>
              <a:buClr>
                <a:srgbClr val="C0504D"/>
              </a:buClr>
              <a:buSzPct val="80000"/>
              <a:buFont typeface="Wingdings" panose="05000000000000000000" pitchFamily="2" charset="2"/>
              <a:buChar char="§"/>
              <a:tabLst>
                <a:tab pos="4221163" algn="l"/>
              </a:tabLst>
              <a:defRPr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limited = 1</a:t>
            </a:r>
          </a:p>
          <a:p>
            <a:pPr marL="2738438" lvl="8" indent="-276225">
              <a:spcAft>
                <a:spcPts val="600"/>
              </a:spcAft>
              <a:buClr>
                <a:srgbClr val="C0504D"/>
              </a:buClr>
              <a:buSzPct val="80000"/>
              <a:buFont typeface="Wingdings" panose="05000000000000000000" pitchFamily="2" charset="2"/>
              <a:buChar char="§"/>
              <a:tabLst>
                <a:tab pos="4221163" algn="l"/>
              </a:tabLst>
              <a:defRPr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reasonable = 2</a:t>
            </a:r>
          </a:p>
          <a:p>
            <a:pPr marL="2738438" lvl="8" indent="-276225">
              <a:spcAft>
                <a:spcPts val="600"/>
              </a:spcAft>
              <a:buClr>
                <a:srgbClr val="C0504D"/>
              </a:buClr>
              <a:buSzPct val="80000"/>
              <a:buFont typeface="Wingdings" panose="05000000000000000000" pitchFamily="2" charset="2"/>
              <a:buChar char="§"/>
              <a:tabLst>
                <a:tab pos="4221163" algn="l"/>
              </a:tabLst>
              <a:defRPr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good = 3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63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69"/>
    </mc:Choice>
    <mc:Fallback>
      <p:transition spd="slow" advTm="50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4538" y="2905052"/>
            <a:ext cx="7129462" cy="4182557"/>
          </a:xfrm>
        </p:spPr>
        <p:txBody>
          <a:bodyPr>
            <a:normAutofit/>
          </a:bodyPr>
          <a:lstStyle/>
          <a:p>
            <a:pPr marL="452438" indent="-276225">
              <a:lnSpc>
                <a:spcPct val="80000"/>
              </a:lnSpc>
              <a:buClr>
                <a:srgbClr val="C0504D"/>
              </a:buClr>
              <a:buFont typeface="Wingdings" panose="05000000000000000000" pitchFamily="2" charset="2"/>
              <a:buChar char="§"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Relationship</a:t>
            </a:r>
          </a:p>
          <a:p>
            <a:pPr marL="444500" indent="-334963" eaLnBrk="1" hangingPunct="1">
              <a:lnSpc>
                <a:spcPct val="80000"/>
              </a:lnSpc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(use relationships sheet to check)</a:t>
            </a:r>
          </a:p>
          <a:p>
            <a:pPr marL="452438" indent="-276225">
              <a:lnSpc>
                <a:spcPct val="80000"/>
              </a:lnSpc>
              <a:buClr>
                <a:srgbClr val="C0504D"/>
              </a:buClr>
              <a:buFont typeface="Wingdings" panose="05000000000000000000" pitchFamily="2" charset="2"/>
              <a:buChar char="§"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Substitution</a:t>
            </a:r>
          </a:p>
          <a:p>
            <a:pPr marL="444500" indent="-334963" eaLnBrk="1" hangingPunct="1">
              <a:lnSpc>
                <a:spcPct val="80000"/>
              </a:lnSpc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(convert any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p, n,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, m, k, M, G or 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2438" indent="-276225">
              <a:lnSpc>
                <a:spcPct val="80000"/>
              </a:lnSpc>
              <a:buClr>
                <a:srgbClr val="C0504D"/>
              </a:buClr>
              <a:buFont typeface="Wingdings" panose="05000000000000000000" pitchFamily="2" charset="2"/>
              <a:buChar char="§"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  <a:p>
            <a:pPr marL="444500" indent="-255588" eaLnBrk="1" hangingPunct="1">
              <a:lnSpc>
                <a:spcPct val="80000"/>
              </a:lnSpc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(round to an appropriate number of significant figures at end, usually two or three)</a:t>
            </a:r>
          </a:p>
          <a:p>
            <a:pPr marL="452438" indent="-276225">
              <a:lnSpc>
                <a:spcPct val="80000"/>
              </a:lnSpc>
              <a:buClr>
                <a:srgbClr val="C0504D"/>
              </a:buClr>
              <a:buFont typeface="Wingdings" panose="05000000000000000000" pitchFamily="2" charset="2"/>
              <a:buChar char="§"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</a:p>
          <a:p>
            <a:pPr marL="444500" indent="-255588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(e.g. m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J, kg)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686800" cy="1066800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Command Words – Calculate/Determine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416221"/>
            <a:ext cx="8316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Where a question asks you to calculate or determine a value it is good practice to show all the stages in your working to maximise your chance of gaining marks: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7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30"/>
    </mc:Choice>
    <mc:Fallback>
      <p:transition spd="slow" advTm="7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39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Command Words – Justify/Must justify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526752"/>
            <a:ext cx="831682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“Justify your answer”</a:t>
            </a:r>
          </a:p>
          <a:p>
            <a:pPr lvl="1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mark available for the effect regardless of any justification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correct effect + no justification = 1 mark</a:t>
            </a:r>
          </a:p>
          <a:p>
            <a:pPr lvl="2">
              <a:spcAft>
                <a:spcPts val="12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incorrect effect = 0 marks (regardless of justification)</a:t>
            </a: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“You must justify your answer”</a:t>
            </a:r>
          </a:p>
          <a:p>
            <a:pPr lvl="1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mark only available for the effect if a justification is attempted and does not contain any incorrect physics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correct effect + no justification = 0 marks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incorrect effect = 0 marks (regardless of justification)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incorrect physics in justification = 0 marks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37648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4501"/>
    </mc:Choice>
    <mc:Fallback>
      <p:transition spd="slow" advTm="6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Command Words – Show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526752"/>
            <a:ext cx="8316827" cy="37702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Where a question asks you to ‘Show that’ an answer you must show all relevant steps:</a:t>
            </a:r>
          </a:p>
          <a:p>
            <a:pPr marL="452120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/>
                <a:cs typeface="Calibri"/>
              </a:rPr>
              <a:t>start with a relevant relationship – if no relationship is shown then no marks for the entire question</a:t>
            </a:r>
          </a:p>
          <a:p>
            <a:pPr marL="452120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show all substitutions</a:t>
            </a:r>
          </a:p>
          <a:p>
            <a:pPr marL="452120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end with a final answer and unit, exactly as given in the question (rounded to the same number of significant figures)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27670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0921"/>
    </mc:Choice>
    <mc:Fallback>
      <p:transition spd="slow" advTm="40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431840-1F04-468C-9B3C-F801354CC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50082" y="866442"/>
            <a:ext cx="3843836" cy="51251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8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6"/>
    </mc:Choice>
    <mc:Fallback>
      <p:transition spd="slow" advTm="1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How to Study in Physics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526752"/>
            <a:ext cx="8316827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According to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The Learning Scientists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six most effective strategies for successful learning are: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Spaced practice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consistent short study sessions over time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“one day, one week, one month”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Interleaving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switch between ideas during a single study session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change the order of topics between sessions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Elaboration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ask yourself questions about how and why things work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find the answers in your notes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95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95"/>
    </mc:Choice>
    <mc:Fallback>
      <p:transition spd="slow" advTm="7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How to Study in Physics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- continued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526752"/>
            <a:ext cx="831682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Concrete examples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use relevant examples to help explain ideas</a:t>
            </a:r>
          </a:p>
          <a:p>
            <a:pPr marL="1366838" lvl="2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real-life examples</a:t>
            </a:r>
          </a:p>
          <a:p>
            <a:pPr marL="1366838" lvl="2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analogies</a:t>
            </a:r>
          </a:p>
          <a:p>
            <a:pPr marL="1366838" lvl="2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Dual coding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combine written/verbal materials with visuals</a:t>
            </a:r>
          </a:p>
          <a:p>
            <a:pPr marL="1366838" lvl="2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e.g. mind-maps</a:t>
            </a:r>
          </a:p>
          <a:p>
            <a:pPr marL="1366838" lvl="2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Retrieval practice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practise retrieving everything you know about a topic before you look at your notes, then compare</a:t>
            </a:r>
          </a:p>
          <a:p>
            <a:pPr marL="909638" lvl="1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complete as many practice tests, quizzes and questions as possible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38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45"/>
    </mc:Choice>
    <mc:Fallback>
      <p:transition spd="slow" advTm="71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41619E-F547-42A8-B3E7-83A5104807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637" y="2666772"/>
            <a:ext cx="1101276" cy="11012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2082490" y="1300190"/>
            <a:ext cx="41006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Jotters (or lined paper) for: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making notes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doing problems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E41877-EA57-47A4-B18E-091CDCBD8913}"/>
              </a:ext>
            </a:extLst>
          </p:cNvPr>
          <p:cNvSpPr txBox="1"/>
          <p:nvPr/>
        </p:nvSpPr>
        <p:spPr>
          <a:xfrm>
            <a:off x="2082490" y="2756458"/>
            <a:ext cx="51243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Scientific calculator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(preferably Casio FX-83 or FX-85)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7B4526-6CF5-4DEC-A30D-4A58EB5F9A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1" y="1439662"/>
            <a:ext cx="1309749" cy="9829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0A128D-EA07-47DB-BE13-A6D5EF171E0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370" y="4081560"/>
            <a:ext cx="1404526" cy="997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23FB04-E633-4111-92F1-71FBD6C43D4E}"/>
              </a:ext>
            </a:extLst>
          </p:cNvPr>
          <p:cNvSpPr txBox="1"/>
          <p:nvPr/>
        </p:nvSpPr>
        <p:spPr>
          <a:xfrm>
            <a:off x="2082489" y="3949467"/>
            <a:ext cx="61152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PC/Laptop/Tablet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access to Teams and other online resources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development of ICT skills (e.g. Excel)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3FB04-E633-4111-92F1-71FBD6C43D4E}"/>
              </a:ext>
            </a:extLst>
          </p:cNvPr>
          <p:cNvSpPr txBox="1"/>
          <p:nvPr/>
        </p:nvSpPr>
        <p:spPr>
          <a:xfrm>
            <a:off x="2082489" y="5382365"/>
            <a:ext cx="61152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Copies of: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relationships sheet</a:t>
            </a:r>
          </a:p>
          <a:p>
            <a:pPr marL="452438" indent="-276225"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data sheet (page 2 of exam papers)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27" y="5459273"/>
            <a:ext cx="633333" cy="9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75" y="5744249"/>
            <a:ext cx="600769" cy="900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25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64"/>
    </mc:Choice>
    <mc:Fallback>
      <p:transition spd="slow" advTm="5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  <p:bldP spid="20" grpId="0"/>
      <p:bldP spid="2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Digital Resources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501EE0-C09F-41FF-8F6A-A98CAE85D7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636" y="3332991"/>
            <a:ext cx="1080000" cy="100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4B993C-C23D-4D86-B22C-0AB26A1705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427" y="5115681"/>
            <a:ext cx="1080000" cy="1071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6EF38-FBC7-49E7-82B8-441ADB5BFCAA}"/>
              </a:ext>
            </a:extLst>
          </p:cNvPr>
          <p:cNvSpPr txBox="1"/>
          <p:nvPr/>
        </p:nvSpPr>
        <p:spPr>
          <a:xfrm>
            <a:off x="2137660" y="3332991"/>
            <a:ext cx="6676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Teams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access to all resources provided in school via the ‘Files’ tab in General channel, discussion of class progress via relevant class channel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6C5AF-0F08-487D-B896-E5F24DA22324}"/>
              </a:ext>
            </a:extLst>
          </p:cNvPr>
          <p:cNvSpPr txBox="1"/>
          <p:nvPr/>
        </p:nvSpPr>
        <p:spPr>
          <a:xfrm>
            <a:off x="2127027" y="5200741"/>
            <a:ext cx="66767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OneNote class notebook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- classwork, personal workspace, collaborative workspace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4EB01-F1CA-4B1D-AC2D-452DA42D4CC2}"/>
              </a:ext>
            </a:extLst>
          </p:cNvPr>
          <p:cNvSpPr txBox="1"/>
          <p:nvPr/>
        </p:nvSpPr>
        <p:spPr>
          <a:xfrm>
            <a:off x="2148292" y="1621782"/>
            <a:ext cx="6676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Satchel One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(formerly Show My Homework) – details of formal homework and assessment tasks will be posted 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68" y="1621782"/>
            <a:ext cx="1175631" cy="117563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03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53"/>
    </mc:Choice>
    <mc:Fallback>
      <p:transition spd="slow" advTm="5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Revision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6EF38-FBC7-49E7-82B8-441ADB5BFCAA}"/>
              </a:ext>
            </a:extLst>
          </p:cNvPr>
          <p:cNvSpPr txBox="1"/>
          <p:nvPr/>
        </p:nvSpPr>
        <p:spPr>
          <a:xfrm>
            <a:off x="2127027" y="1642415"/>
            <a:ext cx="66767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BBC Bitesize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lessons, videos, quizzes and practice activities to help you with home 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6C5AF-0F08-487D-B896-E5F24DA22324}"/>
              </a:ext>
            </a:extLst>
          </p:cNvPr>
          <p:cNvSpPr txBox="1"/>
          <p:nvPr/>
        </p:nvSpPr>
        <p:spPr>
          <a:xfrm>
            <a:off x="2127027" y="3221400"/>
            <a:ext cx="6676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Physics Scotland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online lessons containing notes, videos and links to other resources, such as past papers 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encrypted-tbn0.gstatic.com/images?q=tbn:ANd9GcQtxU591t-rTX4-gw-SVQ5VkG39rMopa18U4tKgRbmCTYOwx6naqPOvHu3rtw:https://d3hjzzsa8cr26l.cloudfront.net/d349f4be-bb5a-11e8-9ff1-1dbd7da1ccee.jpg&amp;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3" y="1642415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15" y="3412339"/>
            <a:ext cx="1320008" cy="880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CFF7F-C3D2-4547-81F6-8B22E831F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19" y="4871377"/>
            <a:ext cx="1080000" cy="108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B4EB01-F1CA-4B1D-AC2D-452DA42D4CC2}"/>
              </a:ext>
            </a:extLst>
          </p:cNvPr>
          <p:cNvSpPr txBox="1"/>
          <p:nvPr/>
        </p:nvSpPr>
        <p:spPr>
          <a:xfrm>
            <a:off x="2127027" y="4869965"/>
            <a:ext cx="6676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Scholar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– complete interactive online course (animations, problems, quizzes, end of topic tests etc.)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57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62"/>
    </mc:Choice>
    <mc:Fallback>
      <p:transition spd="slow" advTm="3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SQA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53075-86E4-403E-BBA6-5C9B129C3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57" y="1562854"/>
            <a:ext cx="1686477" cy="25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D95D4-36EE-455C-B9F2-215CF63A9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76" y="2378060"/>
            <a:ext cx="1832484" cy="259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9BDDB-4AF7-4FE9-A47A-94F935650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248" y="3239309"/>
            <a:ext cx="1850567" cy="25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51ED87-E770-468D-8EF4-4DFDBE02AD3E}"/>
              </a:ext>
            </a:extLst>
          </p:cNvPr>
          <p:cNvSpPr txBox="1"/>
          <p:nvPr/>
        </p:nvSpPr>
        <p:spPr>
          <a:xfrm>
            <a:off x="2582545" y="1536873"/>
            <a:ext cx="3447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Course Specification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3E876-6989-4E52-9DCE-EC6195AC9412}"/>
              </a:ext>
            </a:extLst>
          </p:cNvPr>
          <p:cNvSpPr txBox="1"/>
          <p:nvPr/>
        </p:nvSpPr>
        <p:spPr>
          <a:xfrm>
            <a:off x="3158010" y="2355126"/>
            <a:ext cx="3447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Past Paper 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0F859-C8B8-447A-9D21-838AB0386EC6}"/>
              </a:ext>
            </a:extLst>
          </p:cNvPr>
          <p:cNvSpPr txBox="1"/>
          <p:nvPr/>
        </p:nvSpPr>
        <p:spPr>
          <a:xfrm>
            <a:off x="3788736" y="3245673"/>
            <a:ext cx="4392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Marking Instructions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DFAA53-EFE9-45A5-84D2-88C90972CFA9}"/>
              </a:ext>
            </a:extLst>
          </p:cNvPr>
          <p:cNvSpPr txBox="1"/>
          <p:nvPr/>
        </p:nvSpPr>
        <p:spPr>
          <a:xfrm>
            <a:off x="4267548" y="4074397"/>
            <a:ext cx="4392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Course Reports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B37A6C-E72B-45BC-BBA2-FD7E28E77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897" y="4074397"/>
            <a:ext cx="1802282" cy="25920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37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28"/>
    </mc:Choice>
    <mc:Fallback>
      <p:transition spd="slow" advTm="4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Other Useful Websites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1ED87-E770-468D-8EF4-4DFDBE02AD3E}"/>
              </a:ext>
            </a:extLst>
          </p:cNvPr>
          <p:cNvSpPr txBox="1"/>
          <p:nvPr/>
        </p:nvSpPr>
        <p:spPr>
          <a:xfrm>
            <a:off x="0" y="1448826"/>
            <a:ext cx="45241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  <a:p>
            <a:pPr algn="ctr">
              <a:spcAft>
                <a:spcPts val="600"/>
              </a:spcAft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Fizzics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with Mr McKenzie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Marshallsay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Physics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Mrs Physics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B802E5-81C9-4EC1-8B12-F2B4A92995D1}"/>
              </a:ext>
            </a:extLst>
          </p:cNvPr>
          <p:cNvSpPr txBox="1"/>
          <p:nvPr/>
        </p:nvSpPr>
        <p:spPr>
          <a:xfrm>
            <a:off x="4572000" y="1448826"/>
            <a:ext cx="45720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YouTube Channels</a:t>
            </a: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Mr Mallon’s Physics Channel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Mr Smith’s Physics online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Mr Mitchell Physics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Professor Dave Explains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Khan Academy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3B77B4-ED90-48E6-8F38-E93477793BE3}"/>
              </a:ext>
            </a:extLst>
          </p:cNvPr>
          <p:cNvSpPr txBox="1"/>
          <p:nvPr/>
        </p:nvSpPr>
        <p:spPr>
          <a:xfrm>
            <a:off x="2286000" y="4488120"/>
            <a:ext cx="457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General Interest</a:t>
            </a:r>
          </a:p>
          <a:p>
            <a:pPr algn="ctr">
              <a:spcAft>
                <a:spcPts val="600"/>
              </a:spcAft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minutephysics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Veritasium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Physics Girl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423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70"/>
    </mc:Choice>
    <mc:Fallback>
      <p:transition spd="slow" advTm="3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48F-FFDD-4D16-9F23-110FF8D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952"/>
            <a:ext cx="8229600" cy="10668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Some Suggestions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D251A-186E-4E9D-A729-95A4F8CD06E3}"/>
              </a:ext>
            </a:extLst>
          </p:cNvPr>
          <p:cNvSpPr txBox="1"/>
          <p:nvPr/>
        </p:nvSpPr>
        <p:spPr>
          <a:xfrm>
            <a:off x="457200" y="1357304"/>
            <a:ext cx="831682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Write everything you know about a topic on a blank piece of paper, then compare to your notes. Repeat this regularly.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Make your own summary notes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Make flashcards (and use them to test yourself)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Create mind-maps (see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How to Mind Map with Tony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Buzan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Do BBC Bitesize Quizzes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Do quizzes and tests on Scholar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Get a friend or family member to quiz you (e.g. using the summary sheets)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Do past paper questions (and compare to marking instructions)</a:t>
            </a:r>
          </a:p>
          <a:p>
            <a:pPr marL="452438" indent="-276225">
              <a:spcAft>
                <a:spcPts val="600"/>
              </a:spcAft>
              <a:buClr>
                <a:srgbClr val="C0504D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Go through the relationships sheet and make a note of what every symbol stands for, as well as the units it is measured in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77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27"/>
    </mc:Choice>
    <mc:Fallback>
      <p:transition spd="slow" advTm="109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4.1|20.3|1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3.7|10.7|1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3|2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2.6|11.5|19.4|1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1.6|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2|9.7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4.8|1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|8.6|1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2.6|2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5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.9|4.3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.7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5.5|8.3|12.1|12.1|3.1|2.7|10.5|1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7|12.2|9.4|9.4|1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224c9743-078b-4a9a-87cf-adc6d02460ff">
      <UserInfo>
        <DisplayName/>
        <AccountId xsi:nil="true"/>
        <AccountType/>
      </UserInfo>
    </Owner>
    <Invited_Students xmlns="224c9743-078b-4a9a-87cf-adc6d02460ff" xsi:nil="true"/>
    <Is_Collaboration_Space_Locked xmlns="224c9743-078b-4a9a-87cf-adc6d02460ff" xsi:nil="true"/>
    <Templates xmlns="224c9743-078b-4a9a-87cf-adc6d02460ff" xsi:nil="true"/>
    <comment xmlns="224c9743-078b-4a9a-87cf-adc6d02460ff" xsi:nil="true"/>
    <Teachers xmlns="224c9743-078b-4a9a-87cf-adc6d02460ff">
      <UserInfo>
        <DisplayName/>
        <AccountId xsi:nil="true"/>
        <AccountType/>
      </UserInfo>
    </Teachers>
    <Student_Groups xmlns="224c9743-078b-4a9a-87cf-adc6d02460ff">
      <UserInfo>
        <DisplayName/>
        <AccountId xsi:nil="true"/>
        <AccountType/>
      </UserInfo>
    </Student_Groups>
    <CultureName xmlns="224c9743-078b-4a9a-87cf-adc6d02460ff" xsi:nil="true"/>
    <Self_Registration_Enabled xmlns="224c9743-078b-4a9a-87cf-adc6d02460ff" xsi:nil="true"/>
    <Has_Teacher_Only_SectionGroup xmlns="224c9743-078b-4a9a-87cf-adc6d02460ff" xsi:nil="true"/>
    <FolderType xmlns="224c9743-078b-4a9a-87cf-adc6d02460ff" xsi:nil="true"/>
    <Students xmlns="224c9743-078b-4a9a-87cf-adc6d02460ff">
      <UserInfo>
        <DisplayName/>
        <AccountId xsi:nil="true"/>
        <AccountType/>
      </UserInfo>
    </Students>
    <AppVersion xmlns="224c9743-078b-4a9a-87cf-adc6d02460ff" xsi:nil="true"/>
    <NotebookType xmlns="224c9743-078b-4a9a-87cf-adc6d02460ff" xsi:nil="true"/>
    <Invited_Teachers xmlns="224c9743-078b-4a9a-87cf-adc6d02460ff" xsi:nil="true"/>
    <DefaultSectionNames xmlns="224c9743-078b-4a9a-87cf-adc6d02460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D26FB4A2E41440A33EDFA8CF365C74" ma:contentTypeVersion="29" ma:contentTypeDescription="Create a new document." ma:contentTypeScope="" ma:versionID="95ebd196838dc2147c5d129a4e17fc32">
  <xsd:schema xmlns:xsd="http://www.w3.org/2001/XMLSchema" xmlns:xs="http://www.w3.org/2001/XMLSchema" xmlns:p="http://schemas.microsoft.com/office/2006/metadata/properties" xmlns:ns3="9d4ed869-44aa-49e9-aeb8-79efcb79cba5" xmlns:ns4="224c9743-078b-4a9a-87cf-adc6d02460ff" targetNamespace="http://schemas.microsoft.com/office/2006/metadata/properties" ma:root="true" ma:fieldsID="e1320de0453ed8d7f59f91c3aabfcf67" ns3:_="" ns4:_="">
    <xsd:import namespace="9d4ed869-44aa-49e9-aeb8-79efcb79cba5"/>
    <xsd:import namespace="224c9743-078b-4a9a-87cf-adc6d02460f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comment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ed869-44aa-49e9-aeb8-79efcb79cba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4c9743-078b-4a9a-87cf-adc6d02460ff" elementFormDefault="qualified">
    <xsd:import namespace="http://schemas.microsoft.com/office/2006/documentManagement/types"/>
    <xsd:import namespace="http://schemas.microsoft.com/office/infopath/2007/PartnerControls"/>
    <xsd:element name="comment" ma:index="9" nillable="true" ma:displayName="Comment" ma:internalName="comment">
      <xsd:simpleType>
        <xsd:restriction base="dms:Text">
          <xsd:maxLength value="255"/>
        </xsd:restriction>
      </xsd:simple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4" nillable="true" ma:displayName="Notebook Type" ma:internalName="NotebookType">
      <xsd:simpleType>
        <xsd:restriction base="dms:Text"/>
      </xsd:simpleType>
    </xsd:element>
    <xsd:element name="FolderType" ma:index="15" nillable="true" ma:displayName="Folder Type" ma:internalName="FolderType">
      <xsd:simpleType>
        <xsd:restriction base="dms:Text"/>
      </xsd:simpleType>
    </xsd:element>
    <xsd:element name="Owner" ma:index="1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chers" ma:index="2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MediaServiceAutoTags" ma:index="29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1" nillable="true" ma:displayName="MediaServiceLocation" ma:internalName="MediaServiceLocation" ma:readOnly="true">
      <xsd:simpleType>
        <xsd:restriction base="dms:Text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57D305-9C01-41FF-83CD-6E7ED824D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805237-6E38-46AE-84CD-9B8FFC9AC919}">
  <ds:schemaRefs>
    <ds:schemaRef ds:uri="http://www.w3.org/XML/1998/namespace"/>
    <ds:schemaRef ds:uri="224c9743-078b-4a9a-87cf-adc6d02460ff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9d4ed869-44aa-49e9-aeb8-79efcb79cba5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873E281-E227-48A6-A8B7-D2CBD7A53A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4ed869-44aa-49e9-aeb8-79efcb79cba5"/>
    <ds:schemaRef ds:uri="224c9743-078b-4a9a-87cf-adc6d02460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</TotalTime>
  <Words>982</Words>
  <Application>Microsoft Office PowerPoint</Application>
  <PresentationFormat>On-screen Show (4:3)</PresentationFormat>
  <Paragraphs>123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Georgia</vt:lpstr>
      <vt:lpstr>Trebuchet MS</vt:lpstr>
      <vt:lpstr>Wingdings</vt:lpstr>
      <vt:lpstr>Wingdings 2</vt:lpstr>
      <vt:lpstr>Urban</vt:lpstr>
      <vt:lpstr>SQA Study Skills for Physics</vt:lpstr>
      <vt:lpstr>How to Study in Physics</vt:lpstr>
      <vt:lpstr>How to Study in Physics - continued</vt:lpstr>
      <vt:lpstr>Equipment</vt:lpstr>
      <vt:lpstr>Digital Resources</vt:lpstr>
      <vt:lpstr>Revision Resources</vt:lpstr>
      <vt:lpstr>SQA Resources</vt:lpstr>
      <vt:lpstr>Other Useful Websites</vt:lpstr>
      <vt:lpstr>Some Suggestions</vt:lpstr>
      <vt:lpstr>Command Words</vt:lpstr>
      <vt:lpstr>Command Words – continued</vt:lpstr>
      <vt:lpstr>Command Words – continued</vt:lpstr>
      <vt:lpstr>Command Words – Calculate/Determine</vt:lpstr>
      <vt:lpstr>Command Words – Justify/Must justify</vt:lpstr>
      <vt:lpstr>Command Words – Show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010RFord</dc:creator>
  <cp:lastModifiedBy>Mr Ford</cp:lastModifiedBy>
  <cp:revision>48</cp:revision>
  <dcterms:created xsi:type="dcterms:W3CDTF">2014-09-16T21:41:14Z</dcterms:created>
  <dcterms:modified xsi:type="dcterms:W3CDTF">2020-12-11T17:24:19Z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0x01010050D26FB4A2E41440A33EDFA8CF365C74</vt:lpwstr>
  </property>
</Properties>
</file>