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3" r:id="rId5"/>
    <p:sldId id="258" r:id="rId6"/>
    <p:sldId id="260" r:id="rId7"/>
    <p:sldId id="261"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51" d="100"/>
          <a:sy n="51" d="100"/>
        </p:scale>
        <p:origin x="12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12/15/2020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Higher Drama</a:t>
            </a:r>
          </a:p>
        </p:txBody>
      </p:sp>
      <p:sp>
        <p:nvSpPr>
          <p:cNvPr id="3" name="Subtitle 2"/>
          <p:cNvSpPr>
            <a:spLocks noGrp="1"/>
          </p:cNvSpPr>
          <p:nvPr>
            <p:ph type="subTitle" idx="1"/>
          </p:nvPr>
        </p:nvSpPr>
        <p:spPr/>
        <p:txBody>
          <a:bodyPr/>
          <a:lstStyle/>
          <a:p>
            <a:r>
              <a:rPr lang="en-GB" dirty="0"/>
              <a:t>Study Skills for Essays</a:t>
            </a:r>
          </a:p>
        </p:txBody>
      </p:sp>
      <p:pic>
        <p:nvPicPr>
          <p:cNvPr id="4" name="Recorded Sound">
            <a:hlinkClick r:id="" action="ppaction://media"/>
            <a:extLst>
              <a:ext uri="{FF2B5EF4-FFF2-40B4-BE49-F238E27FC236}">
                <a16:creationId xmlns:a16="http://schemas.microsoft.com/office/drawing/2014/main" id="{45A942F8-A0FD-483F-AA94-50B194F244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7206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Section 1 – Theatre Production: Text in Context</a:t>
            </a:r>
            <a:r>
              <a:rPr lang="en-GB" dirty="0"/>
              <a:t/>
            </a:r>
            <a:br>
              <a:rPr lang="en-GB" dirty="0"/>
            </a:br>
            <a:endParaRPr lang="en-GB" dirty="0"/>
          </a:p>
        </p:txBody>
      </p:sp>
      <p:sp>
        <p:nvSpPr>
          <p:cNvPr id="3" name="Content Placeholder 2"/>
          <p:cNvSpPr>
            <a:spLocks noGrp="1"/>
          </p:cNvSpPr>
          <p:nvPr>
            <p:ph idx="1"/>
          </p:nvPr>
        </p:nvSpPr>
        <p:spPr/>
        <p:txBody>
          <a:bodyPr>
            <a:normAutofit/>
          </a:bodyPr>
          <a:lstStyle/>
          <a:p>
            <a:r>
              <a:rPr lang="en-GB" sz="2800" b="1" dirty="0"/>
              <a:t>A marks</a:t>
            </a:r>
            <a:r>
              <a:rPr lang="en-GB" sz="2800" dirty="0"/>
              <a:t> are awarded for the first part of the question – Text</a:t>
            </a:r>
          </a:p>
          <a:p>
            <a:r>
              <a:rPr lang="en-GB" sz="2800" b="1" dirty="0"/>
              <a:t>B marks</a:t>
            </a:r>
            <a:r>
              <a:rPr lang="en-GB" sz="2800" dirty="0"/>
              <a:t> are awarded for the second part of the question – Actor/Director/Designer</a:t>
            </a:r>
          </a:p>
          <a:p>
            <a:endParaRPr lang="en-GB" dirty="0"/>
          </a:p>
        </p:txBody>
      </p:sp>
      <p:pic>
        <p:nvPicPr>
          <p:cNvPr id="4" name="Recorded Sound">
            <a:hlinkClick r:id="" action="ppaction://media"/>
            <a:extLst>
              <a:ext uri="{FF2B5EF4-FFF2-40B4-BE49-F238E27FC236}">
                <a16:creationId xmlns:a16="http://schemas.microsoft.com/office/drawing/2014/main" id="{749D6593-DDD0-42E3-9041-F6A274FCED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25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section</a:t>
            </a:r>
          </a:p>
        </p:txBody>
      </p:sp>
      <p:sp>
        <p:nvSpPr>
          <p:cNvPr id="3" name="Content Placeholder 2"/>
          <p:cNvSpPr>
            <a:spLocks noGrp="1"/>
          </p:cNvSpPr>
          <p:nvPr>
            <p:ph idx="1"/>
          </p:nvPr>
        </p:nvSpPr>
        <p:spPr/>
        <p:txBody>
          <a:bodyPr>
            <a:normAutofit lnSpcReduction="10000"/>
          </a:bodyPr>
          <a:lstStyle/>
          <a:p>
            <a:r>
              <a:rPr lang="en-GB" b="1" dirty="0"/>
              <a:t>A marks</a:t>
            </a:r>
            <a:r>
              <a:rPr lang="en-GB" dirty="0"/>
              <a:t> are split into two (A and A1) for each of the 5 examples.</a:t>
            </a:r>
          </a:p>
          <a:p>
            <a:r>
              <a:rPr lang="en-GB" b="1" dirty="0"/>
              <a:t>A</a:t>
            </a:r>
            <a:r>
              <a:rPr lang="en-GB" dirty="0"/>
              <a:t> – must have a textual reference i.e. a quote and reference to the question</a:t>
            </a:r>
          </a:p>
          <a:p>
            <a:r>
              <a:rPr lang="en-GB" b="1" dirty="0"/>
              <a:t>A1</a:t>
            </a:r>
            <a:r>
              <a:rPr lang="en-GB" dirty="0"/>
              <a:t> – must be a development of the A point.  This could be further insight into the issue/quote in A or an insightful comment on how the quote is representative of the context of the play.</a:t>
            </a:r>
          </a:p>
          <a:p>
            <a:r>
              <a:rPr lang="en-GB" dirty="0"/>
              <a:t>No </a:t>
            </a:r>
            <a:r>
              <a:rPr lang="en-GB" b="1" dirty="0"/>
              <a:t>A1 </a:t>
            </a:r>
            <a:r>
              <a:rPr lang="en-GB" dirty="0"/>
              <a:t>mark will be awarded for a quote from another part of the play on the same issue i.e. for a comment which could be construed as another, separate A mark.</a:t>
            </a:r>
          </a:p>
          <a:p>
            <a:r>
              <a:rPr lang="en-GB" dirty="0"/>
              <a:t>The quote used for the</a:t>
            </a:r>
            <a:r>
              <a:rPr lang="en-GB" b="1" dirty="0"/>
              <a:t> A </a:t>
            </a:r>
            <a:r>
              <a:rPr lang="en-GB" dirty="0"/>
              <a:t>point must be relevant to the question and of a suitable length to illustrate the point being made.  DO NOT USE ELLIPSES TO CONDENSE A QUOTE</a:t>
            </a:r>
          </a:p>
          <a:p>
            <a:endParaRPr lang="en-GB" dirty="0"/>
          </a:p>
        </p:txBody>
      </p:sp>
      <p:pic>
        <p:nvPicPr>
          <p:cNvPr id="4" name="Recorded Sound">
            <a:hlinkClick r:id="" action="ppaction://media"/>
            <a:extLst>
              <a:ext uri="{FF2B5EF4-FFF2-40B4-BE49-F238E27FC236}">
                <a16:creationId xmlns:a16="http://schemas.microsoft.com/office/drawing/2014/main" id="{09416D58-C276-4243-B75A-C0099E6B6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57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Structuring Your Answer</a:t>
            </a:r>
          </a:p>
        </p:txBody>
      </p:sp>
      <p:sp>
        <p:nvSpPr>
          <p:cNvPr id="3" name="Content Placeholder 2"/>
          <p:cNvSpPr>
            <a:spLocks noGrp="1"/>
          </p:cNvSpPr>
          <p:nvPr>
            <p:ph idx="1"/>
          </p:nvPr>
        </p:nvSpPr>
        <p:spPr/>
        <p:txBody>
          <a:bodyPr/>
          <a:lstStyle/>
          <a:p>
            <a:r>
              <a:rPr lang="en-GB" b="1" u="sng" dirty="0"/>
              <a:t>S</a:t>
            </a:r>
            <a:r>
              <a:rPr lang="en-GB" dirty="0"/>
              <a:t>tate the point (Make a statement about the play/narrative which answers the question). </a:t>
            </a:r>
          </a:p>
          <a:p>
            <a:r>
              <a:rPr lang="en-GB" b="1" u="sng" dirty="0"/>
              <a:t>Q</a:t>
            </a:r>
            <a:r>
              <a:rPr lang="en-GB" dirty="0"/>
              <a:t>uote (A relevant quote from the play that really supports the point you have made.)</a:t>
            </a:r>
          </a:p>
          <a:p>
            <a:r>
              <a:rPr lang="en-GB" b="1" u="sng" dirty="0"/>
              <a:t>A</a:t>
            </a:r>
            <a:r>
              <a:rPr lang="en-GB" dirty="0"/>
              <a:t>nalyse </a:t>
            </a:r>
            <a:r>
              <a:rPr lang="en-GB" i="1" dirty="0"/>
              <a:t>briefly</a:t>
            </a:r>
            <a:r>
              <a:rPr lang="en-GB" dirty="0"/>
              <a:t> how the point answers the question. Always use the words in the question that you have </a:t>
            </a:r>
            <a:r>
              <a:rPr lang="en-GB" u="sng" dirty="0"/>
              <a:t>underlined</a:t>
            </a:r>
            <a:r>
              <a:rPr lang="en-GB" dirty="0"/>
              <a:t> here  (This keeps you on track in terms of answering the actual question that has been asked: treat the marker like an idiot!)</a:t>
            </a:r>
          </a:p>
          <a:p>
            <a:r>
              <a:rPr lang="en-GB" b="1" u="sng" dirty="0"/>
              <a:t>T</a:t>
            </a:r>
            <a:r>
              <a:rPr lang="en-GB" dirty="0"/>
              <a:t>ie your point in with the wider context of the play to develop your point further. (This is the part where you show insight! You tie your point to another facet of the play, for example themes and issues/genre/gender roles; social conditions of the time </a:t>
            </a:r>
            <a:r>
              <a:rPr lang="en-GB" dirty="0" err="1"/>
              <a:t>etc</a:t>
            </a:r>
            <a:r>
              <a:rPr lang="en-GB" dirty="0"/>
              <a:t>)</a:t>
            </a:r>
          </a:p>
          <a:p>
            <a:endParaRPr lang="en-GB" dirty="0"/>
          </a:p>
        </p:txBody>
      </p:sp>
      <p:pic>
        <p:nvPicPr>
          <p:cNvPr id="4" name="Recorded Sound">
            <a:hlinkClick r:id="" action="ppaction://media"/>
            <a:extLst>
              <a:ext uri="{FF2B5EF4-FFF2-40B4-BE49-F238E27FC236}">
                <a16:creationId xmlns:a16="http://schemas.microsoft.com/office/drawing/2014/main" id="{DBDDEB99-BE2F-4A66-AC6B-5AF4362C35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4265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 Section</a:t>
            </a:r>
          </a:p>
        </p:txBody>
      </p:sp>
      <p:sp>
        <p:nvSpPr>
          <p:cNvPr id="3" name="Content Placeholder 2"/>
          <p:cNvSpPr>
            <a:spLocks noGrp="1"/>
          </p:cNvSpPr>
          <p:nvPr>
            <p:ph idx="1"/>
          </p:nvPr>
        </p:nvSpPr>
        <p:spPr/>
        <p:txBody>
          <a:bodyPr>
            <a:normAutofit fontScale="92500" lnSpcReduction="20000"/>
          </a:bodyPr>
          <a:lstStyle/>
          <a:p>
            <a:r>
              <a:rPr lang="en-GB" b="1" dirty="0"/>
              <a:t>B marks</a:t>
            </a:r>
            <a:r>
              <a:rPr lang="en-GB" dirty="0"/>
              <a:t> are awarded for a CONCEPT – not merely a voice or movement comment.  At least</a:t>
            </a:r>
            <a:r>
              <a:rPr lang="en-GB" b="1" dirty="0"/>
              <a:t> 2</a:t>
            </a:r>
            <a:r>
              <a:rPr lang="en-GB" dirty="0"/>
              <a:t> movement and </a:t>
            </a:r>
            <a:r>
              <a:rPr lang="en-GB" b="1" dirty="0"/>
              <a:t>2</a:t>
            </a:r>
            <a:r>
              <a:rPr lang="en-GB" dirty="0"/>
              <a:t> voice comments are needed to create an ACTING concept.</a:t>
            </a:r>
          </a:p>
          <a:p>
            <a:r>
              <a:rPr lang="en-GB" dirty="0"/>
              <a:t>Similarly, a designer/director concept must contain more than one lighting and one set comment. It should be described in such a way as to allow the marker to visualise this concept on stage.</a:t>
            </a:r>
          </a:p>
          <a:p>
            <a:r>
              <a:rPr lang="en-GB" dirty="0"/>
              <a:t>Costume - type, colour, fit, and condition of the garment.</a:t>
            </a:r>
          </a:p>
          <a:p>
            <a:r>
              <a:rPr lang="en-GB" dirty="0"/>
              <a:t> Set - area of the stage, type colour and condition of the piece of set</a:t>
            </a:r>
          </a:p>
          <a:p>
            <a:r>
              <a:rPr lang="en-GB" dirty="0"/>
              <a:t> Lighting - lantern, area of the stage to be lit, colour and intensity.</a:t>
            </a:r>
          </a:p>
          <a:p>
            <a:r>
              <a:rPr lang="en-GB" dirty="0"/>
              <a:t>The moment described in</a:t>
            </a:r>
            <a:r>
              <a:rPr lang="en-GB" b="1" dirty="0"/>
              <a:t> B </a:t>
            </a:r>
            <a:r>
              <a:rPr lang="en-GB" dirty="0"/>
              <a:t>must relate to the moment exemplified in A or no marks will be awarded.</a:t>
            </a:r>
          </a:p>
          <a:p>
            <a:r>
              <a:rPr lang="en-GB" b="1" dirty="0"/>
              <a:t>B1 marks</a:t>
            </a:r>
            <a:r>
              <a:rPr lang="en-GB" dirty="0"/>
              <a:t> are given for insightful justification of the actor/designer/director concept. It must relate to point B.</a:t>
            </a:r>
          </a:p>
          <a:p>
            <a:endParaRPr lang="en-GB" dirty="0"/>
          </a:p>
        </p:txBody>
      </p:sp>
      <p:pic>
        <p:nvPicPr>
          <p:cNvPr id="4" name="Recorded Sound">
            <a:hlinkClick r:id="" action="ppaction://media"/>
            <a:extLst>
              <a:ext uri="{FF2B5EF4-FFF2-40B4-BE49-F238E27FC236}">
                <a16:creationId xmlns:a16="http://schemas.microsoft.com/office/drawing/2014/main" id="{4E515D87-0FFE-4868-BEB6-A820D35DF0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9316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Section 2 – Theatre Production Application</a:t>
            </a:r>
            <a:r>
              <a:rPr lang="en-GB" dirty="0"/>
              <a:t/>
            </a:r>
            <a:br>
              <a:rPr lang="en-GB" dirty="0"/>
            </a:br>
            <a:endParaRPr lang="en-GB" dirty="0"/>
          </a:p>
        </p:txBody>
      </p:sp>
      <p:sp>
        <p:nvSpPr>
          <p:cNvPr id="3" name="Content Placeholder 2"/>
          <p:cNvSpPr>
            <a:spLocks noGrp="1"/>
          </p:cNvSpPr>
          <p:nvPr>
            <p:ph idx="1"/>
          </p:nvPr>
        </p:nvSpPr>
        <p:spPr/>
        <p:txBody>
          <a:bodyPr/>
          <a:lstStyle/>
          <a:p>
            <a:r>
              <a:rPr lang="en-GB" sz="2400" dirty="0"/>
              <a:t>This is a direct development of the National 5 paper.  </a:t>
            </a:r>
          </a:p>
          <a:p>
            <a:r>
              <a:rPr lang="en-GB" sz="2400" dirty="0"/>
              <a:t>Correct vocabulary must be used and answers must relate to the text.  </a:t>
            </a:r>
          </a:p>
          <a:p>
            <a:endParaRPr lang="en-GB" dirty="0"/>
          </a:p>
        </p:txBody>
      </p:sp>
      <p:pic>
        <p:nvPicPr>
          <p:cNvPr id="5" name="Recorded Sound">
            <a:hlinkClick r:id="" action="ppaction://media"/>
            <a:extLst>
              <a:ext uri="{FF2B5EF4-FFF2-40B4-BE49-F238E27FC236}">
                <a16:creationId xmlns:a16="http://schemas.microsoft.com/office/drawing/2014/main" id="{24A8DDD1-8909-4AAD-B9BB-A1ED136D95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5349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Section 3 – Performance Analysis</a:t>
            </a:r>
            <a:r>
              <a:rPr lang="en-GB" dirty="0"/>
              <a:t/>
            </a:r>
            <a:br>
              <a:rPr lang="en-GB" dirty="0"/>
            </a:br>
            <a:endParaRPr lang="en-GB" dirty="0"/>
          </a:p>
        </p:txBody>
      </p:sp>
      <p:sp>
        <p:nvSpPr>
          <p:cNvPr id="3" name="Content Placeholder 2"/>
          <p:cNvSpPr>
            <a:spLocks noGrp="1"/>
          </p:cNvSpPr>
          <p:nvPr>
            <p:ph idx="1"/>
          </p:nvPr>
        </p:nvSpPr>
        <p:spPr/>
        <p:txBody>
          <a:bodyPr/>
          <a:lstStyle/>
          <a:p>
            <a:r>
              <a:rPr lang="en-GB" dirty="0"/>
              <a:t>Choose </a:t>
            </a:r>
            <a:r>
              <a:rPr lang="en-GB" b="1" dirty="0"/>
              <a:t>two</a:t>
            </a:r>
            <a:r>
              <a:rPr lang="en-GB" dirty="0"/>
              <a:t> areas out of the four listed.</a:t>
            </a:r>
          </a:p>
          <a:p>
            <a:r>
              <a:rPr lang="en-GB" b="1" dirty="0"/>
              <a:t>2 marks</a:t>
            </a:r>
            <a:r>
              <a:rPr lang="en-GB" dirty="0"/>
              <a:t> are available for each of the </a:t>
            </a:r>
            <a:r>
              <a:rPr lang="en-GB" b="1" dirty="0"/>
              <a:t>5</a:t>
            </a:r>
            <a:r>
              <a:rPr lang="en-GB" dirty="0"/>
              <a:t> points of analysis in each chosen area.</a:t>
            </a:r>
          </a:p>
          <a:p>
            <a:r>
              <a:rPr lang="en-GB" b="1" dirty="0"/>
              <a:t>1st mark</a:t>
            </a:r>
            <a:r>
              <a:rPr lang="en-GB" dirty="0"/>
              <a:t> </a:t>
            </a:r>
          </a:p>
          <a:p>
            <a:r>
              <a:rPr lang="en-GB" b="1" dirty="0"/>
              <a:t>WHAT?</a:t>
            </a:r>
            <a:r>
              <a:rPr lang="en-GB" dirty="0"/>
              <a:t> – briefly describe what is happening on stage in terms of plot</a:t>
            </a:r>
          </a:p>
          <a:p>
            <a:r>
              <a:rPr lang="en-GB" b="1" dirty="0"/>
              <a:t>HOW?</a:t>
            </a:r>
            <a:r>
              <a:rPr lang="en-GB" dirty="0"/>
              <a:t> – how is this being done?  Describe the acting techniques or design elements, using correct vocabulary.</a:t>
            </a:r>
          </a:p>
          <a:p>
            <a:r>
              <a:rPr lang="en-GB" b="1" dirty="0"/>
              <a:t>2</a:t>
            </a:r>
            <a:r>
              <a:rPr lang="en-GB" b="1" baseline="30000" dirty="0"/>
              <a:t>nd</a:t>
            </a:r>
            <a:r>
              <a:rPr lang="en-GB" b="1" dirty="0"/>
              <a:t> mark</a:t>
            </a:r>
            <a:r>
              <a:rPr lang="en-GB" dirty="0"/>
              <a:t> </a:t>
            </a:r>
          </a:p>
          <a:p>
            <a:r>
              <a:rPr lang="en-GB" dirty="0"/>
              <a:t> </a:t>
            </a:r>
            <a:r>
              <a:rPr lang="en-GB" b="1" dirty="0"/>
              <a:t>WHY?</a:t>
            </a:r>
            <a:r>
              <a:rPr lang="en-GB" dirty="0"/>
              <a:t> - Why does the actor/designer/director do this? In what way does this relate to the question?</a:t>
            </a:r>
          </a:p>
          <a:p>
            <a:endParaRPr lang="en-GB" dirty="0"/>
          </a:p>
        </p:txBody>
      </p:sp>
      <p:pic>
        <p:nvPicPr>
          <p:cNvPr id="4" name="Recorded Sound">
            <a:hlinkClick r:id="" action="ppaction://media"/>
            <a:extLst>
              <a:ext uri="{FF2B5EF4-FFF2-40B4-BE49-F238E27FC236}">
                <a16:creationId xmlns:a16="http://schemas.microsoft.com/office/drawing/2014/main" id="{148DF873-7CDE-4663-9048-DF13C57BEF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4597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Points to Consider</a:t>
            </a:r>
          </a:p>
        </p:txBody>
      </p:sp>
      <p:sp>
        <p:nvSpPr>
          <p:cNvPr id="3" name="Content Placeholder 2"/>
          <p:cNvSpPr>
            <a:spLocks noGrp="1"/>
          </p:cNvSpPr>
          <p:nvPr>
            <p:ph idx="1"/>
          </p:nvPr>
        </p:nvSpPr>
        <p:spPr/>
        <p:txBody>
          <a:bodyPr>
            <a:normAutofit fontScale="85000" lnSpcReduction="20000"/>
          </a:bodyPr>
          <a:lstStyle/>
          <a:p>
            <a:r>
              <a:rPr lang="en-GB" b="1" i="1" dirty="0"/>
              <a:t>Describe……..</a:t>
            </a:r>
            <a:endParaRPr lang="en-GB" dirty="0"/>
          </a:p>
          <a:p>
            <a:r>
              <a:rPr lang="en-GB" dirty="0"/>
              <a:t>You are merely being asked for information. This would be tackled successfully in a clear, logical thematic or chronological sequence, giving lots of detailed facts.</a:t>
            </a:r>
          </a:p>
          <a:p>
            <a:r>
              <a:rPr lang="en-GB" b="1" i="1" dirty="0"/>
              <a:t>Explain.........</a:t>
            </a:r>
            <a:endParaRPr lang="en-GB" dirty="0"/>
          </a:p>
          <a:p>
            <a:r>
              <a:rPr lang="en-GB" dirty="0"/>
              <a:t>If you are asked to explain, you are being asked to give ideas and detail those ideas in your essay. You are being asked to relate cause and effect and make relationships between things clear; so, in other words, you must link what you say in the first part of the essay to the acting OR directing OR design concept of the second part of the essay.</a:t>
            </a:r>
          </a:p>
          <a:p>
            <a:r>
              <a:rPr lang="en-GB" b="1" dirty="0"/>
              <a:t>Analyse...</a:t>
            </a:r>
            <a:endParaRPr lang="en-GB" dirty="0"/>
          </a:p>
          <a:p>
            <a:r>
              <a:rPr lang="en-GB" dirty="0"/>
              <a:t>This type of essay (Performance Analysis) calls for you to examine in detail whilst demonstrating your knowledge and understanding (</a:t>
            </a:r>
            <a:r>
              <a:rPr lang="en-GB" b="1" dirty="0"/>
              <a:t>DRAMA TERMINOLOGY</a:t>
            </a:r>
            <a:r>
              <a:rPr lang="en-GB" dirty="0"/>
              <a:t>), to support your claims. These claims must also be supported using the impact that the performance had on the audience. Your analysis will also ask you to detail each segment of the performance in detail and with considered thought.</a:t>
            </a:r>
          </a:p>
          <a:p>
            <a:pPr marL="0" indent="0">
              <a:buNone/>
            </a:pPr>
            <a:r>
              <a:rPr lang="en-GB" b="1" dirty="0"/>
              <a:t> </a:t>
            </a:r>
            <a:endParaRPr lang="en-GB" dirty="0"/>
          </a:p>
          <a:p>
            <a:endParaRPr lang="en-GB" dirty="0"/>
          </a:p>
        </p:txBody>
      </p:sp>
      <p:pic>
        <p:nvPicPr>
          <p:cNvPr id="4" name="Recorded Sound">
            <a:hlinkClick r:id="" action="ppaction://media"/>
            <a:extLst>
              <a:ext uri="{FF2B5EF4-FFF2-40B4-BE49-F238E27FC236}">
                <a16:creationId xmlns:a16="http://schemas.microsoft.com/office/drawing/2014/main" id="{37DE61D8-8EB9-4777-8C5F-AE37FB2D23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6746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110</TotalTime>
  <Words>776</Words>
  <Application>Microsoft Office PowerPoint</Application>
  <PresentationFormat>Widescreen</PresentationFormat>
  <Paragraphs>43</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Wingdings 3</vt:lpstr>
      <vt:lpstr>Wisp</vt:lpstr>
      <vt:lpstr>Higher Drama</vt:lpstr>
      <vt:lpstr>Section 1 – Theatre Production: Text in Context </vt:lpstr>
      <vt:lpstr>A section</vt:lpstr>
      <vt:lpstr>Structuring Your Answer</vt:lpstr>
      <vt:lpstr>B Section</vt:lpstr>
      <vt:lpstr>Section 2 – Theatre Production Application </vt:lpstr>
      <vt:lpstr>Section 3 – Performance Analysis </vt:lpstr>
      <vt:lpstr>Points to Consider</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Drama</dc:title>
  <dc:creator>010mmcgrattan</dc:creator>
  <cp:lastModifiedBy>010RHiggins</cp:lastModifiedBy>
  <cp:revision>6</cp:revision>
  <dcterms:created xsi:type="dcterms:W3CDTF">2020-12-02T09:56:31Z</dcterms:created>
  <dcterms:modified xsi:type="dcterms:W3CDTF">2020-12-15T14:14:14Z</dcterms:modified>
</cp:coreProperties>
</file>