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7" r:id="rId3"/>
    <p:sldId id="272" r:id="rId4"/>
    <p:sldId id="288" r:id="rId5"/>
    <p:sldId id="274" r:id="rId6"/>
    <p:sldId id="280" r:id="rId7"/>
    <p:sldId id="263" r:id="rId8"/>
    <p:sldId id="278" r:id="rId9"/>
    <p:sldId id="283" r:id="rId10"/>
    <p:sldId id="291" r:id="rId11"/>
    <p:sldId id="292" r:id="rId12"/>
    <p:sldId id="294" r:id="rId13"/>
    <p:sldId id="290" r:id="rId14"/>
    <p:sldId id="289" r:id="rId15"/>
    <p:sldId id="285" r:id="rId16"/>
    <p:sldId id="281" r:id="rId17"/>
    <p:sldId id="295" r:id="rId18"/>
    <p:sldId id="296" r:id="rId19"/>
    <p:sldId id="297" r:id="rId20"/>
    <p:sldId id="279" r:id="rId21"/>
    <p:sldId id="268" r:id="rId22"/>
    <p:sldId id="269" r:id="rId23"/>
    <p:sldId id="271" r:id="rId24"/>
    <p:sldId id="270" r:id="rId25"/>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68CC0-8798-47E6-9054-EF0E73A09933}" v="31" dt="2021-01-20T21:39:20.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4" autoAdjust="0"/>
    <p:restoredTop sz="94648"/>
  </p:normalViewPr>
  <p:slideViewPr>
    <p:cSldViewPr snapToGrid="0" snapToObjects="1">
      <p:cViewPr varScale="1">
        <p:scale>
          <a:sx n="86" d="100"/>
          <a:sy n="86"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429ED-6E03-461C-AFB4-F728162F260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6FB9F7A-938B-4854-918A-970F0A752779}">
      <dgm:prSet/>
      <dgm:spPr/>
      <dgm:t>
        <a:bodyPr/>
        <a:lstStyle/>
        <a:p>
          <a:r>
            <a:rPr lang="en-GB"/>
            <a:t>FAQ Section</a:t>
          </a:r>
          <a:endParaRPr lang="en-US"/>
        </a:p>
      </dgm:t>
    </dgm:pt>
    <dgm:pt modelId="{AE643EB6-A3A0-46E2-826B-FF0F0DAE750B}" type="parTrans" cxnId="{1738F5CC-4761-4822-963C-6D7462918AEA}">
      <dgm:prSet/>
      <dgm:spPr/>
      <dgm:t>
        <a:bodyPr/>
        <a:lstStyle/>
        <a:p>
          <a:endParaRPr lang="en-US"/>
        </a:p>
      </dgm:t>
    </dgm:pt>
    <dgm:pt modelId="{C6CBDB4B-373B-43F7-9E78-F6DCA9E27A98}" type="sibTrans" cxnId="{1738F5CC-4761-4822-963C-6D7462918AEA}">
      <dgm:prSet/>
      <dgm:spPr/>
      <dgm:t>
        <a:bodyPr/>
        <a:lstStyle/>
        <a:p>
          <a:endParaRPr lang="en-US"/>
        </a:p>
      </dgm:t>
    </dgm:pt>
    <dgm:pt modelId="{5DC894E8-4D59-40E4-9C3C-17B90F37D340}">
      <dgm:prSet/>
      <dgm:spPr/>
      <dgm:t>
        <a:bodyPr/>
        <a:lstStyle/>
        <a:p>
          <a:r>
            <a:rPr lang="en-GB"/>
            <a:t>Parental Question</a:t>
          </a:r>
          <a:endParaRPr lang="en-US"/>
        </a:p>
      </dgm:t>
    </dgm:pt>
    <dgm:pt modelId="{CCD65A94-1AD6-428F-87D5-84C2ECFC4E36}" type="parTrans" cxnId="{C48A4778-CFB9-410B-92D7-804894ABFC8E}">
      <dgm:prSet/>
      <dgm:spPr/>
      <dgm:t>
        <a:bodyPr/>
        <a:lstStyle/>
        <a:p>
          <a:endParaRPr lang="en-US"/>
        </a:p>
      </dgm:t>
    </dgm:pt>
    <dgm:pt modelId="{607E8B46-24C2-4E73-970C-6988E8965343}" type="sibTrans" cxnId="{C48A4778-CFB9-410B-92D7-804894ABFC8E}">
      <dgm:prSet/>
      <dgm:spPr/>
      <dgm:t>
        <a:bodyPr/>
        <a:lstStyle/>
        <a:p>
          <a:endParaRPr lang="en-US"/>
        </a:p>
      </dgm:t>
    </dgm:pt>
    <dgm:pt modelId="{CD21753A-8508-4231-8CCB-76615F073781}" type="pres">
      <dgm:prSet presAssocID="{9F4429ED-6E03-461C-AFB4-F728162F260B}" presName="linear" presStyleCnt="0">
        <dgm:presLayoutVars>
          <dgm:animLvl val="lvl"/>
          <dgm:resizeHandles val="exact"/>
        </dgm:presLayoutVars>
      </dgm:prSet>
      <dgm:spPr/>
    </dgm:pt>
    <dgm:pt modelId="{AC4E9A57-02A8-4A32-96C9-676C24E746EF}" type="pres">
      <dgm:prSet presAssocID="{B6FB9F7A-938B-4854-918A-970F0A752779}" presName="parentText" presStyleLbl="node1" presStyleIdx="0" presStyleCnt="2">
        <dgm:presLayoutVars>
          <dgm:chMax val="0"/>
          <dgm:bulletEnabled val="1"/>
        </dgm:presLayoutVars>
      </dgm:prSet>
      <dgm:spPr/>
    </dgm:pt>
    <dgm:pt modelId="{627A42FD-139C-4670-B5A3-A1FADF580BC6}" type="pres">
      <dgm:prSet presAssocID="{C6CBDB4B-373B-43F7-9E78-F6DCA9E27A98}" presName="spacer" presStyleCnt="0"/>
      <dgm:spPr/>
    </dgm:pt>
    <dgm:pt modelId="{8A8B4E5D-E537-4D31-A440-15F3CD363409}" type="pres">
      <dgm:prSet presAssocID="{5DC894E8-4D59-40E4-9C3C-17B90F37D340}" presName="parentText" presStyleLbl="node1" presStyleIdx="1" presStyleCnt="2">
        <dgm:presLayoutVars>
          <dgm:chMax val="0"/>
          <dgm:bulletEnabled val="1"/>
        </dgm:presLayoutVars>
      </dgm:prSet>
      <dgm:spPr/>
    </dgm:pt>
  </dgm:ptLst>
  <dgm:cxnLst>
    <dgm:cxn modelId="{C48A4778-CFB9-410B-92D7-804894ABFC8E}" srcId="{9F4429ED-6E03-461C-AFB4-F728162F260B}" destId="{5DC894E8-4D59-40E4-9C3C-17B90F37D340}" srcOrd="1" destOrd="0" parTransId="{CCD65A94-1AD6-428F-87D5-84C2ECFC4E36}" sibTransId="{607E8B46-24C2-4E73-970C-6988E8965343}"/>
    <dgm:cxn modelId="{E03AAC90-C22D-4FEC-8B7C-5AB7CE569AA0}" type="presOf" srcId="{5DC894E8-4D59-40E4-9C3C-17B90F37D340}" destId="{8A8B4E5D-E537-4D31-A440-15F3CD363409}" srcOrd="0" destOrd="0" presId="urn:microsoft.com/office/officeart/2005/8/layout/vList2"/>
    <dgm:cxn modelId="{A72733B9-60B7-42F1-8751-F4CE61304C7C}" type="presOf" srcId="{9F4429ED-6E03-461C-AFB4-F728162F260B}" destId="{CD21753A-8508-4231-8CCB-76615F073781}" srcOrd="0" destOrd="0" presId="urn:microsoft.com/office/officeart/2005/8/layout/vList2"/>
    <dgm:cxn modelId="{0CCB90BC-4CFB-4934-8DDD-8BE24CEC21B2}" type="presOf" srcId="{B6FB9F7A-938B-4854-918A-970F0A752779}" destId="{AC4E9A57-02A8-4A32-96C9-676C24E746EF}" srcOrd="0" destOrd="0" presId="urn:microsoft.com/office/officeart/2005/8/layout/vList2"/>
    <dgm:cxn modelId="{1738F5CC-4761-4822-963C-6D7462918AEA}" srcId="{9F4429ED-6E03-461C-AFB4-F728162F260B}" destId="{B6FB9F7A-938B-4854-918A-970F0A752779}" srcOrd="0" destOrd="0" parTransId="{AE643EB6-A3A0-46E2-826B-FF0F0DAE750B}" sibTransId="{C6CBDB4B-373B-43F7-9E78-F6DCA9E27A98}"/>
    <dgm:cxn modelId="{5BBE6990-2F00-4A96-B0B4-1789BADFD222}" type="presParOf" srcId="{CD21753A-8508-4231-8CCB-76615F073781}" destId="{AC4E9A57-02A8-4A32-96C9-676C24E746EF}" srcOrd="0" destOrd="0" presId="urn:microsoft.com/office/officeart/2005/8/layout/vList2"/>
    <dgm:cxn modelId="{2266410F-F3A7-4358-B3F4-F00F6BAEB4F2}" type="presParOf" srcId="{CD21753A-8508-4231-8CCB-76615F073781}" destId="{627A42FD-139C-4670-B5A3-A1FADF580BC6}" srcOrd="1" destOrd="0" presId="urn:microsoft.com/office/officeart/2005/8/layout/vList2"/>
    <dgm:cxn modelId="{A1866D5D-0466-40C0-9F3A-C0E53FC07169}" type="presParOf" srcId="{CD21753A-8508-4231-8CCB-76615F073781}" destId="{8A8B4E5D-E537-4D31-A440-15F3CD3634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E9A57-02A8-4A32-96C9-676C24E746EF}">
      <dsp:nvSpPr>
        <dsp:cNvPr id="0" name=""/>
        <dsp:cNvSpPr/>
      </dsp:nvSpPr>
      <dsp:spPr>
        <a:xfrm>
          <a:off x="0" y="1115445"/>
          <a:ext cx="6900512" cy="15590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FAQ Section</a:t>
          </a:r>
          <a:endParaRPr lang="en-US" sz="6500" kern="1200"/>
        </a:p>
      </dsp:txBody>
      <dsp:txXfrm>
        <a:off x="76105" y="1191550"/>
        <a:ext cx="6748302" cy="1406815"/>
      </dsp:txXfrm>
    </dsp:sp>
    <dsp:sp modelId="{8A8B4E5D-E537-4D31-A440-15F3CD363409}">
      <dsp:nvSpPr>
        <dsp:cNvPr id="0" name=""/>
        <dsp:cNvSpPr/>
      </dsp:nvSpPr>
      <dsp:spPr>
        <a:xfrm>
          <a:off x="0" y="2861670"/>
          <a:ext cx="6900512" cy="15590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GB" sz="6500" kern="1200"/>
            <a:t>Parental Question</a:t>
          </a:r>
          <a:endParaRPr lang="en-US" sz="6500" kern="1200"/>
        </a:p>
      </dsp:txBody>
      <dsp:txXfrm>
        <a:off x="76105" y="2937775"/>
        <a:ext cx="6748302" cy="14068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D6743381-8E61-0E43-ACC8-B311FDF2773F}" type="datetimeFigureOut">
              <a:rPr lang="en-US" smtClean="0"/>
              <a:t>1/21/2021</a:t>
            </a:fld>
            <a:endParaRPr lang="en-US"/>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DCA65A45-1C8E-6245-B5EB-904C69CC39F8}" type="slidenum">
              <a:rPr lang="en-US" smtClean="0"/>
              <a:t>‹#›</a:t>
            </a:fld>
            <a:endParaRPr lang="en-US"/>
          </a:p>
        </p:txBody>
      </p:sp>
    </p:spTree>
    <p:extLst>
      <p:ext uri="{BB962C8B-B14F-4D97-AF65-F5344CB8AC3E}">
        <p14:creationId xmlns:p14="http://schemas.microsoft.com/office/powerpoint/2010/main" val="59457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472C5FB-AD6D-AC4A-A52B-6A6003C44DD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146746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2C5FB-AD6D-AC4A-A52B-6A6003C44DD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115931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2C5FB-AD6D-AC4A-A52B-6A6003C44DD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49034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72C5FB-AD6D-AC4A-A52B-6A6003C44DD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189823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2C5FB-AD6D-AC4A-A52B-6A6003C44DDF}"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641156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72C5FB-AD6D-AC4A-A52B-6A6003C44DD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199972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72C5FB-AD6D-AC4A-A52B-6A6003C44DDF}"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1191502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72C5FB-AD6D-AC4A-A52B-6A6003C44DDF}"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298147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2C5FB-AD6D-AC4A-A52B-6A6003C44DDF}"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89225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2C5FB-AD6D-AC4A-A52B-6A6003C44DD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26132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72C5FB-AD6D-AC4A-A52B-6A6003C44DDF}"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F1404-0C8F-D242-A199-49A721E77262}" type="slidenum">
              <a:rPr lang="en-US" smtClean="0"/>
              <a:t>‹#›</a:t>
            </a:fld>
            <a:endParaRPr lang="en-US"/>
          </a:p>
        </p:txBody>
      </p:sp>
    </p:spTree>
    <p:extLst>
      <p:ext uri="{BB962C8B-B14F-4D97-AF65-F5344CB8AC3E}">
        <p14:creationId xmlns:p14="http://schemas.microsoft.com/office/powerpoint/2010/main" val="51716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2C5FB-AD6D-AC4A-A52B-6A6003C44DDF}"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F1404-0C8F-D242-A199-49A721E77262}" type="slidenum">
              <a:rPr lang="en-US" smtClean="0"/>
              <a:t>‹#›</a:t>
            </a:fld>
            <a:endParaRPr lang="en-US"/>
          </a:p>
        </p:txBody>
      </p:sp>
    </p:spTree>
    <p:extLst>
      <p:ext uri="{BB962C8B-B14F-4D97-AF65-F5344CB8AC3E}">
        <p14:creationId xmlns:p14="http://schemas.microsoft.com/office/powerpoint/2010/main" val="1319600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arentclub.scot/articles/helping-your-child-home-and-blended-learning" TargetMode="External"/><Relationship Id="rId7" Type="http://schemas.openxmlformats.org/officeDocument/2006/relationships/hyperlink" Target="https://www.bbc.co.uk/programmes/p0934ly5" TargetMode="External"/><Relationship Id="rId2" Type="http://schemas.openxmlformats.org/officeDocument/2006/relationships/hyperlink" Target="https://education.gov.scot/parentzone/learning-at-home/" TargetMode="External"/><Relationship Id="rId1" Type="http://schemas.openxmlformats.org/officeDocument/2006/relationships/slideLayout" Target="../slideLayouts/slideLayout2.xml"/><Relationship Id="rId6" Type="http://schemas.openxmlformats.org/officeDocument/2006/relationships/hyperlink" Target="https://www.bbc.co.uk/bitesize" TargetMode="External"/><Relationship Id="rId5" Type="http://schemas.openxmlformats.org/officeDocument/2006/relationships/hyperlink" Target="http://e-sgoil.com/daytimestudysupport2020/" TargetMode="External"/><Relationship Id="rId4" Type="http://schemas.openxmlformats.org/officeDocument/2006/relationships/hyperlink" Target="https://education.gov.scot/improvement/scotland-learns/search/?l1=Parent&amp;l2=Resources%20for%20learning%20at%20home&amp;l3=Secondary&amp;SortBy=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e-sgoil.com/daytimestudysupport202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actionforhappiness.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breathingspace.scot/" TargetMode="External"/><Relationship Id="rId3" Type="http://schemas.openxmlformats.org/officeDocument/2006/relationships/hyperlink" Target="https://www.healthforkids.co.uk/staying-healthy/" TargetMode="External"/><Relationship Id="rId7" Type="http://schemas.openxmlformats.org/officeDocument/2006/relationships/hyperlink" Target="https://www.giveusashout.org/" TargetMode="External"/><Relationship Id="rId2" Type="http://schemas.openxmlformats.org/officeDocument/2006/relationships/hyperlink" Target="https://www.gonoodle.com/" TargetMode="External"/><Relationship Id="rId1" Type="http://schemas.openxmlformats.org/officeDocument/2006/relationships/slideLayout" Target="../slideLayouts/slideLayout2.xml"/><Relationship Id="rId6" Type="http://schemas.openxmlformats.org/officeDocument/2006/relationships/hyperlink" Target="https://www.bbc.co.uk/food/techniques" TargetMode="External"/><Relationship Id="rId5" Type="http://schemas.openxmlformats.org/officeDocument/2006/relationships/hyperlink" Target="https://www.bbc.co.uk/food/recipes" TargetMode="External"/><Relationship Id="rId10" Type="http://schemas.openxmlformats.org/officeDocument/2006/relationships/hyperlink" Target="https://education.gov.scot/media/p2npeimj/nih145-home-learning-challenges.pdf" TargetMode="External"/><Relationship Id="rId4" Type="http://schemas.openxmlformats.org/officeDocument/2006/relationships/hyperlink" Target="https://www.foodafactoflife.org.uk/" TargetMode="External"/><Relationship Id="rId9" Type="http://schemas.openxmlformats.org/officeDocument/2006/relationships/hyperlink" Target="https://www.childline.org.uk/"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katemessner.com/" TargetMode="External"/><Relationship Id="rId13" Type="http://schemas.openxmlformats.org/officeDocument/2006/relationships/hyperlink" Target="http://www.5minuteenglish.com/grammar.htm" TargetMode="External"/><Relationship Id="rId18" Type="http://schemas.openxmlformats.org/officeDocument/2006/relationships/hyperlink" Target="https://www.cdmasterworks.co.uk/the-daily-rigour/" TargetMode="External"/><Relationship Id="rId3" Type="http://schemas.openxmlformats.org/officeDocument/2006/relationships/hyperlink" Target="https://literacytrust.org.uk/family-zone/" TargetMode="External"/><Relationship Id="rId21" Type="http://schemas.openxmlformats.org/officeDocument/2006/relationships/hyperlink" Target="https://www.khanacademy.org/" TargetMode="External"/><Relationship Id="rId7" Type="http://schemas.openxmlformats.org/officeDocument/2006/relationships/hyperlink" Target="https://www.roalddahl.com/home/kids" TargetMode="External"/><Relationship Id="rId12" Type="http://schemas.openxmlformats.org/officeDocument/2006/relationships/hyperlink" Target="https://www.heraldscotland.com/opinion/" TargetMode="External"/><Relationship Id="rId17" Type="http://schemas.openxmlformats.org/officeDocument/2006/relationships/hyperlink" Target="https://nrich.maths.org/" TargetMode="External"/><Relationship Id="rId2" Type="http://schemas.openxmlformats.org/officeDocument/2006/relationships/hyperlink" Target="https://www.readingchallenge.scot/" TargetMode="External"/><Relationship Id="rId16" Type="http://schemas.openxmlformats.org/officeDocument/2006/relationships/hyperlink" Target="https://www.coolmathgames.com/" TargetMode="External"/><Relationship Id="rId20" Type="http://schemas.openxmlformats.org/officeDocument/2006/relationships/hyperlink" Target="http://www.mathsrevision.com/" TargetMode="External"/><Relationship Id="rId1" Type="http://schemas.openxmlformats.org/officeDocument/2006/relationships/slideLayout" Target="../slideLayouts/slideLayout2.xml"/><Relationship Id="rId6" Type="http://schemas.openxmlformats.org/officeDocument/2006/relationships/hyperlink" Target="https://www.worldbookday.com/" TargetMode="External"/><Relationship Id="rId11" Type="http://schemas.openxmlformats.org/officeDocument/2006/relationships/hyperlink" Target="https://www.independent.co.uk/news/media/opinion" TargetMode="External"/><Relationship Id="rId5" Type="http://schemas.openxmlformats.org/officeDocument/2006/relationships/hyperlink" Target="https://www.puffinschools.co.uk/" TargetMode="External"/><Relationship Id="rId15" Type="http://schemas.openxmlformats.org/officeDocument/2006/relationships/hyperlink" Target="https://www.topmarks.co.uk/Search.aspx?Subject=16" TargetMode="External"/><Relationship Id="rId10" Type="http://schemas.openxmlformats.org/officeDocument/2006/relationships/hyperlink" Target="https://www.theguardian.com/uk/commentisfree" TargetMode="External"/><Relationship Id="rId19" Type="http://schemas.openxmlformats.org/officeDocument/2006/relationships/hyperlink" Target="https://corbettmaths.com/" TargetMode="External"/><Relationship Id="rId4" Type="http://schemas.openxmlformats.org/officeDocument/2006/relationships/hyperlink" Target="http://www.readwritethink.org/files/resources/interactives/Printing_Press/" TargetMode="External"/><Relationship Id="rId9" Type="http://schemas.openxmlformats.org/officeDocument/2006/relationships/hyperlink" Target="https://www.bbc.co.uk/newsround" TargetMode="External"/><Relationship Id="rId14" Type="http://schemas.openxmlformats.org/officeDocument/2006/relationships/hyperlink" Target="https://pages.sumdog.com/" TargetMode="External"/></Relationships>
</file>

<file path=ppt/slides/_rels/slide23.xml.rels><?xml version="1.0" encoding="UTF-8" standalone="yes"?>
<Relationships xmlns="http://schemas.openxmlformats.org/package/2006/relationships"><Relationship Id="rId13" Type="http://schemas.openxmlformats.org/officeDocument/2006/relationships/hyperlink" Target="https://www.nasa.gov/stem" TargetMode="External"/><Relationship Id="rId18" Type="http://schemas.openxmlformats.org/officeDocument/2006/relationships/hyperlink" Target="http://www.sciencekids.co.nz/gamesactivities.html" TargetMode="External"/><Relationship Id="rId26" Type="http://schemas.openxmlformats.org/officeDocument/2006/relationships/hyperlink" Target="https://world-geography-games.com/" TargetMode="External"/><Relationship Id="rId39" Type="http://schemas.openxmlformats.org/officeDocument/2006/relationships/hyperlink" Target="https://www.musicalfutures.org/resources" TargetMode="External"/><Relationship Id="rId21" Type="http://schemas.openxmlformats.org/officeDocument/2006/relationships/hyperlink" Target="https://www.parliament.scot/visitandlearn/education.aspx" TargetMode="External"/><Relationship Id="rId34" Type="http://schemas.openxmlformats.org/officeDocument/2006/relationships/hyperlink" Target="https://www.senecalearning.com/" TargetMode="External"/><Relationship Id="rId42" Type="http://schemas.openxmlformats.org/officeDocument/2006/relationships/hyperlink" Target="https://www.classicsforkids.com/" TargetMode="External"/><Relationship Id="rId47" Type="http://schemas.openxmlformats.org/officeDocument/2006/relationships/hyperlink" Target="http://www.musictechteacher.com/index.htm" TargetMode="External"/><Relationship Id="rId50" Type="http://schemas.openxmlformats.org/officeDocument/2006/relationships/hyperlink" Target="https://idea.org.uk/" TargetMode="External"/><Relationship Id="rId55" Type="http://schemas.openxmlformats.org/officeDocument/2006/relationships/hyperlink" Target="https://www.teach-ict.com/" TargetMode="External"/><Relationship Id="rId7" Type="http://schemas.openxmlformats.org/officeDocument/2006/relationships/hyperlink" Target="http://www.linguascope.com/" TargetMode="External"/><Relationship Id="rId2" Type="http://schemas.openxmlformats.org/officeDocument/2006/relationships/hyperlink" Target="https://www.tate.org.uk/kids" TargetMode="External"/><Relationship Id="rId16" Type="http://schemas.openxmlformats.org/officeDocument/2006/relationships/hyperlink" Target="https://edheads.org/?" TargetMode="External"/><Relationship Id="rId29" Type="http://schemas.openxmlformats.org/officeDocument/2006/relationships/hyperlink" Target="https://codecombat.com/play/dungeon" TargetMode="External"/><Relationship Id="rId11" Type="http://schemas.openxmlformats.org/officeDocument/2006/relationships/hyperlink" Target="https://www.glasgowsciencecentre.org/gsc-at-home" TargetMode="External"/><Relationship Id="rId24" Type="http://schemas.openxmlformats.org/officeDocument/2006/relationships/hyperlink" Target="https://www.3dgeography.co.uk/" TargetMode="External"/><Relationship Id="rId32" Type="http://schemas.openxmlformats.org/officeDocument/2006/relationships/hyperlink" Target="https://www.tynker.com/" TargetMode="External"/><Relationship Id="rId37" Type="http://schemas.openxmlformats.org/officeDocument/2006/relationships/hyperlink" Target="http://highercomputingscience.org/wiki/Main_Page" TargetMode="External"/><Relationship Id="rId40" Type="http://schemas.openxmlformats.org/officeDocument/2006/relationships/hyperlink" Target="http://www.ataea.co.uk/w/index.php?title=Welcome" TargetMode="External"/><Relationship Id="rId45" Type="http://schemas.openxmlformats.org/officeDocument/2006/relationships/hyperlink" Target="http://www.therhythmtrainer.com/" TargetMode="External"/><Relationship Id="rId53" Type="http://schemas.openxmlformats.org/officeDocument/2006/relationships/hyperlink" Target="http://www.brightredbooks.net/subjects/AdminIT" TargetMode="External"/><Relationship Id="rId5" Type="http://schemas.openxmlformats.org/officeDocument/2006/relationships/hyperlink" Target="https://artsandculture.google.com/" TargetMode="External"/><Relationship Id="rId10" Type="http://schemas.openxmlformats.org/officeDocument/2006/relationships/hyperlink" Target="https://www.duolingo.com/" TargetMode="External"/><Relationship Id="rId19" Type="http://schemas.openxmlformats.org/officeDocument/2006/relationships/hyperlink" Target="https://www.natgeokids.com/uk/" TargetMode="External"/><Relationship Id="rId31" Type="http://schemas.openxmlformats.org/officeDocument/2006/relationships/hyperlink" Target="https://app.codingpark.io/goldenquest" TargetMode="External"/><Relationship Id="rId44" Type="http://schemas.openxmlformats.org/officeDocument/2006/relationships/hyperlink" Target="https://experiments.withgoogle.com/word-synth" TargetMode="External"/><Relationship Id="rId52" Type="http://schemas.openxmlformats.org/officeDocument/2006/relationships/hyperlink" Target="https://yes.org.uk/digitalskills.php" TargetMode="External"/><Relationship Id="rId4" Type="http://schemas.openxmlformats.org/officeDocument/2006/relationships/hyperlink" Target="https://www.nationalgalleries.org/" TargetMode="External"/><Relationship Id="rId9" Type="http://schemas.openxmlformats.org/officeDocument/2006/relationships/hyperlink" Target="http://www.languagesonline.org/" TargetMode="External"/><Relationship Id="rId14" Type="http://schemas.openxmlformats.org/officeDocument/2006/relationships/hyperlink" Target="https://www.bbc.co.uk/programmes/p0875w58" TargetMode="External"/><Relationship Id="rId22" Type="http://schemas.openxmlformats.org/officeDocument/2006/relationships/hyperlink" Target="https://www.metoffice.gov.uk/weather/learn-about/met-office-for-schools/other-content/diy-activities-and-experiments" TargetMode="External"/><Relationship Id="rId27" Type="http://schemas.openxmlformats.org/officeDocument/2006/relationships/hyperlink" Target="https://hourofcode.com/uk/learn" TargetMode="External"/><Relationship Id="rId30" Type="http://schemas.openxmlformats.org/officeDocument/2006/relationships/hyperlink" Target="https://blockly.games/" TargetMode="External"/><Relationship Id="rId35" Type="http://schemas.openxmlformats.org/officeDocument/2006/relationships/hyperlink" Target="https://teachcomputerscience.com/national-5/" TargetMode="External"/><Relationship Id="rId43" Type="http://schemas.openxmlformats.org/officeDocument/2006/relationships/hyperlink" Target="https://www.mixxx.org/" TargetMode="External"/><Relationship Id="rId48" Type="http://schemas.openxmlformats.org/officeDocument/2006/relationships/hyperlink" Target="https://wakelet.com/wake/89218b7e-d5d8-4aa1-82d3-9163ed7d13d6" TargetMode="External"/><Relationship Id="rId8" Type="http://schemas.openxmlformats.org/officeDocument/2006/relationships/hyperlink" Target="http://www.standrewspaisley.com/linguascope-contact-form.html" TargetMode="External"/><Relationship Id="rId51" Type="http://schemas.openxmlformats.org/officeDocument/2006/relationships/hyperlink" Target="http://bizkids.com/" TargetMode="External"/><Relationship Id="rId3" Type="http://schemas.openxmlformats.org/officeDocument/2006/relationships/hyperlink" Target="https://www.bbc.co.uk/bitesize/subjects/z76sr82" TargetMode="External"/><Relationship Id="rId12" Type="http://schemas.openxmlformats.org/officeDocument/2006/relationships/hyperlink" Target="https://spark.iop.org/collections/marvin-and-milo" TargetMode="External"/><Relationship Id="rId17" Type="http://schemas.openxmlformats.org/officeDocument/2006/relationships/hyperlink" Target="https://www.exploratorium.edu/" TargetMode="External"/><Relationship Id="rId25" Type="http://schemas.openxmlformats.org/officeDocument/2006/relationships/hyperlink" Target="http://thinkmaps.github.io/Puzzle/index_en.html?fbclid=IwAR3QF639tGbBnjXsXfMSEJ1IYmlK6oWlpstwmJJh-yP1MQrOBJXbup7iWUA" TargetMode="External"/><Relationship Id="rId33" Type="http://schemas.openxmlformats.org/officeDocument/2006/relationships/hyperlink" Target="https://www.codecademy.com/" TargetMode="External"/><Relationship Id="rId38" Type="http://schemas.openxmlformats.org/officeDocument/2006/relationships/hyperlink" Target="https://www.bbc.co.uk/teach/gcse-national-5-music/zmgwnrd" TargetMode="External"/><Relationship Id="rId46" Type="http://schemas.openxmlformats.org/officeDocument/2006/relationships/hyperlink" Target="http://www.bbc.co.uk/northernireland/schools/4_11/music/mm/index.shtml" TargetMode="External"/><Relationship Id="rId20" Type="http://schemas.openxmlformats.org/officeDocument/2006/relationships/hyperlink" Target="https://worldslargestlesson.globalgoals.org/" TargetMode="External"/><Relationship Id="rId41" Type="http://schemas.openxmlformats.org/officeDocument/2006/relationships/hyperlink" Target="http://www.sfskids.org/" TargetMode="External"/><Relationship Id="rId54" Type="http://schemas.openxmlformats.org/officeDocument/2006/relationships/hyperlink" Target="https://edu.gcfglobal.org/en/" TargetMode="External"/><Relationship Id="rId1" Type="http://schemas.openxmlformats.org/officeDocument/2006/relationships/slideLayout" Target="../slideLayouts/slideLayout2.xml"/><Relationship Id="rId6" Type="http://schemas.openxmlformats.org/officeDocument/2006/relationships/hyperlink" Target="https://www.moma.org/learn/moma_learning/" TargetMode="External"/><Relationship Id="rId15" Type="http://schemas.openxmlformats.org/officeDocument/2006/relationships/hyperlink" Target="https://www.stemglasgow.co.uk/Resources/ClassroomResources/" TargetMode="External"/><Relationship Id="rId23" Type="http://schemas.openxmlformats.org/officeDocument/2006/relationships/hyperlink" Target="https://www.stopdisastersgame.org/" TargetMode="External"/><Relationship Id="rId28" Type="http://schemas.openxmlformats.org/officeDocument/2006/relationships/hyperlink" Target="https://scratch.mit.edu/" TargetMode="External"/><Relationship Id="rId36" Type="http://schemas.openxmlformats.org/officeDocument/2006/relationships/hyperlink" Target="http://revision.room1.online/" TargetMode="External"/><Relationship Id="rId49" Type="http://schemas.openxmlformats.org/officeDocument/2006/relationships/hyperlink" Target="https://www.tutor2u.net/busines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lassroommagazines.scholastic.com/support/learnathome.html" TargetMode="External"/><Relationship Id="rId3" Type="http://schemas.openxmlformats.org/officeDocument/2006/relationships/hyperlink" Target="https://www.bbc.co.uk/teach" TargetMode="External"/><Relationship Id="rId7" Type="http://schemas.openxmlformats.org/officeDocument/2006/relationships/hyperlink" Target="https://gridclub.com/" TargetMode="External"/><Relationship Id="rId2" Type="http://schemas.openxmlformats.org/officeDocument/2006/relationships/hyperlink" Target="https://www.bbc.co.uk/bitesize" TargetMode="External"/><Relationship Id="rId1" Type="http://schemas.openxmlformats.org/officeDocument/2006/relationships/slideLayout" Target="../slideLayouts/slideLayout2.xml"/><Relationship Id="rId6" Type="http://schemas.openxmlformats.org/officeDocument/2006/relationships/hyperlink" Target="https://kahoot.com/" TargetMode="External"/><Relationship Id="rId5" Type="http://schemas.openxmlformats.org/officeDocument/2006/relationships/hyperlink" Target="https://www.brainpop.com/" TargetMode="External"/><Relationship Id="rId4" Type="http://schemas.openxmlformats.org/officeDocument/2006/relationships/hyperlink" Target="https://www.twinkl.co.uk/home-learning-hub?utm_source=facebook&amp;utm_medium=social&amp;utm_campaign=parents-coronavirus-vr&amp;utm_content=home+learning+hub" TargetMode="External"/><Relationship Id="rId9" Type="http://schemas.openxmlformats.org/officeDocument/2006/relationships/hyperlink" Target="https://enterprisingschools.sco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www.bearsdenacademy.e-dunbarton.sch.uk/learning/home-learning/" TargetMode="External"/><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https://educationendowmentfoundation.org.uk/evidence-summaries/evidence-reviews/distance-learning-rapid-evidence-assess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36CFC0A-8C37-453C-9488-1B30FBC3B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82597" y="3424348"/>
            <a:ext cx="9426806" cy="1424410"/>
          </a:xfrm>
        </p:spPr>
        <p:txBody>
          <a:bodyPr anchor="b">
            <a:normAutofit/>
          </a:bodyPr>
          <a:lstStyle/>
          <a:p>
            <a:r>
              <a:rPr lang="en-US" sz="5400">
                <a:solidFill>
                  <a:srgbClr val="1B1B1B"/>
                </a:solidFill>
              </a:rPr>
              <a:t>Bearsden Academy</a:t>
            </a:r>
          </a:p>
        </p:txBody>
      </p:sp>
      <p:sp>
        <p:nvSpPr>
          <p:cNvPr id="3" name="Subtitle 2"/>
          <p:cNvSpPr>
            <a:spLocks noGrp="1"/>
          </p:cNvSpPr>
          <p:nvPr>
            <p:ph type="subTitle" idx="1"/>
          </p:nvPr>
        </p:nvSpPr>
        <p:spPr>
          <a:xfrm>
            <a:off x="1382597" y="5121033"/>
            <a:ext cx="9426806" cy="564199"/>
          </a:xfrm>
        </p:spPr>
        <p:txBody>
          <a:bodyPr>
            <a:normAutofit/>
          </a:bodyPr>
          <a:lstStyle/>
          <a:p>
            <a:r>
              <a:rPr lang="en-US" sz="2200" dirty="0">
                <a:solidFill>
                  <a:srgbClr val="1B1B1B"/>
                </a:solidFill>
              </a:rPr>
              <a:t>Parent/</a:t>
            </a:r>
            <a:r>
              <a:rPr lang="en-US" sz="2200" dirty="0" err="1">
                <a:solidFill>
                  <a:srgbClr val="1B1B1B"/>
                </a:solidFill>
              </a:rPr>
              <a:t>Carer</a:t>
            </a:r>
            <a:r>
              <a:rPr lang="en-US" sz="2200" dirty="0">
                <a:solidFill>
                  <a:srgbClr val="1B1B1B"/>
                </a:solidFill>
              </a:rPr>
              <a:t> Workshop: Supporting Your Son/Daughter with home learning</a:t>
            </a:r>
          </a:p>
        </p:txBody>
      </p:sp>
      <p:sp>
        <p:nvSpPr>
          <p:cNvPr id="21" name="Oval 20">
            <a:extLst>
              <a:ext uri="{FF2B5EF4-FFF2-40B4-BE49-F238E27FC236}">
                <a16:creationId xmlns:a16="http://schemas.microsoft.com/office/drawing/2014/main" id="{FBC3EAFD-A275-4F9B-8F62-72B6678F3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8526" y="933319"/>
            <a:ext cx="2463430" cy="2486070"/>
          </a:xfrm>
          <a:prstGeom prst="ellipse">
            <a:avLst/>
          </a:prstGeom>
          <a:solidFill>
            <a:srgbClr val="363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6E64A6D-2B9F-4AAD-AB42-A61BAF01A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92" y="1268361"/>
            <a:ext cx="1956816" cy="1953058"/>
          </a:xfrm>
          <a:prstGeom prst="ellipse">
            <a:avLst/>
          </a:prstGeom>
          <a:solidFill>
            <a:srgbClr val="FFFFFF"/>
          </a:solidFill>
          <a:ln>
            <a:solidFill>
              <a:srgbClr val="3638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alphaModFix/>
          </a:blip>
          <a:srcRect l="210" r="569" b="3"/>
          <a:stretch/>
        </p:blipFill>
        <p:spPr>
          <a:xfrm>
            <a:off x="5319586" y="1355699"/>
            <a:ext cx="1641310" cy="1641310"/>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25" name="Picture 24">
            <a:extLst>
              <a:ext uri="{FF2B5EF4-FFF2-40B4-BE49-F238E27FC236}">
                <a16:creationId xmlns:a16="http://schemas.microsoft.com/office/drawing/2014/main" id="{C51881DD-AD85-41BE-8A49-C2FB45800E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rcRect l="33525" t="5243" r="33525" b="36180"/>
          <a:stretch>
            <a:fillRect/>
          </a:stretch>
        </p:blipFill>
        <p:spPr>
          <a:xfrm>
            <a:off x="4860081" y="896194"/>
            <a:ext cx="2560320" cy="2560320"/>
          </a:xfrm>
          <a:custGeom>
            <a:avLst/>
            <a:gdLst>
              <a:gd name="connsiteX0" fmla="*/ 2008598 w 4017196"/>
              <a:gd name="connsiteY0" fmla="*/ 0 h 4017196"/>
              <a:gd name="connsiteX1" fmla="*/ 4017196 w 4017196"/>
              <a:gd name="connsiteY1" fmla="*/ 2008598 h 4017196"/>
              <a:gd name="connsiteX2" fmla="*/ 2008598 w 4017196"/>
              <a:gd name="connsiteY2" fmla="*/ 4017196 h 4017196"/>
              <a:gd name="connsiteX3" fmla="*/ 0 w 4017196"/>
              <a:gd name="connsiteY3" fmla="*/ 2008598 h 4017196"/>
              <a:gd name="connsiteX4" fmla="*/ 2008598 w 4017196"/>
              <a:gd name="connsiteY4" fmla="*/ 0 h 401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7196" h="4017196">
                <a:moveTo>
                  <a:pt x="2008598" y="0"/>
                </a:moveTo>
                <a:cubicBezTo>
                  <a:pt x="3117916" y="0"/>
                  <a:pt x="4017196" y="899280"/>
                  <a:pt x="4017196" y="2008598"/>
                </a:cubicBezTo>
                <a:cubicBezTo>
                  <a:pt x="4017196" y="3117916"/>
                  <a:pt x="3117916" y="4017196"/>
                  <a:pt x="2008598" y="4017196"/>
                </a:cubicBezTo>
                <a:cubicBezTo>
                  <a:pt x="899280" y="4017196"/>
                  <a:pt x="0" y="3117916"/>
                  <a:pt x="0" y="2008598"/>
                </a:cubicBezTo>
                <a:cubicBezTo>
                  <a:pt x="0" y="899280"/>
                  <a:pt x="899280" y="0"/>
                  <a:pt x="2008598" y="0"/>
                </a:cubicBezTo>
                <a:close/>
              </a:path>
            </a:pathLst>
          </a:custGeom>
        </p:spPr>
      </p:pic>
      <p:cxnSp>
        <p:nvCxnSpPr>
          <p:cNvPr id="27" name="Straight Connector 26">
            <a:extLst>
              <a:ext uri="{FF2B5EF4-FFF2-40B4-BE49-F238E27FC236}">
                <a16:creationId xmlns:a16="http://schemas.microsoft.com/office/drawing/2014/main" id="{9AD20FE8-ED02-4CDE-83B1-A1436305C3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75960" y="4971278"/>
            <a:ext cx="640080" cy="0"/>
          </a:xfrm>
          <a:prstGeom prst="line">
            <a:avLst/>
          </a:prstGeom>
          <a:ln w="28575">
            <a:solidFill>
              <a:srgbClr val="FB35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82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684353E-2DF6-4D10-B12D-36F8E649C553}"/>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tx1"/>
                </a:solidFill>
                <a:effectLst/>
                <a:latin typeface="+mj-lt"/>
                <a:ea typeface="+mj-ea"/>
                <a:cs typeface="+mj-cs"/>
              </a:rPr>
              <a:t>How can I best support my daughter when I am not knowledgeable in the subject? </a:t>
            </a:r>
            <a:endParaRPr lang="en-US" sz="3200" b="1" kern="120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83C2A5D7-D3A2-4B09-AFDE-F0C2E2B33510}"/>
              </a:ext>
            </a:extLst>
          </p:cNvPr>
          <p:cNvSpPr txBox="1"/>
          <p:nvPr/>
        </p:nvSpPr>
        <p:spPr>
          <a:xfrm>
            <a:off x="838200" y="1677373"/>
            <a:ext cx="10515600" cy="4251960"/>
          </a:xfrm>
          <a:prstGeom prst="rect">
            <a:avLst/>
          </a:prstGeom>
        </p:spPr>
        <p:txBody>
          <a:bodyPr vert="horz" lIns="91440" tIns="45720" rIns="91440" bIns="45720" rtlCol="0">
            <a:noAutofit/>
          </a:bodyPr>
          <a:lstStyle/>
          <a:p>
            <a:pPr indent="-228600">
              <a:lnSpc>
                <a:spcPct val="90000"/>
              </a:lnSpc>
              <a:spcAft>
                <a:spcPts val="800"/>
              </a:spcAft>
              <a:buFont typeface="Arial" panose="020B0604020202020204" pitchFamily="34" charset="0"/>
              <a:buChar char="•"/>
            </a:pPr>
            <a:r>
              <a:rPr lang="en-US" sz="1600" dirty="0">
                <a:effectLst/>
              </a:rPr>
              <a:t>Education Scotland has advice on </a:t>
            </a:r>
            <a:r>
              <a:rPr lang="en-US" sz="1600" u="sng" dirty="0">
                <a:effectLst/>
                <a:hlinkClick r:id="rId2"/>
              </a:rPr>
              <a:t>supporting home learning here</a:t>
            </a:r>
            <a:r>
              <a:rPr lang="en-US" sz="1600" dirty="0">
                <a:effectLst/>
              </a:rPr>
              <a:t>.</a:t>
            </a:r>
          </a:p>
          <a:p>
            <a:pPr indent="-228600">
              <a:lnSpc>
                <a:spcPct val="90000"/>
              </a:lnSpc>
              <a:spcAft>
                <a:spcPts val="800"/>
              </a:spcAft>
              <a:buFont typeface="Arial" panose="020B0604020202020204" pitchFamily="34" charset="0"/>
              <a:buChar char="•"/>
            </a:pPr>
            <a:r>
              <a:rPr lang="en-US" sz="1600" dirty="0">
                <a:effectLst/>
              </a:rPr>
              <a:t>Further advice from Parent Club is </a:t>
            </a:r>
            <a:r>
              <a:rPr lang="en-US" sz="1600" u="sng" dirty="0">
                <a:effectLst/>
                <a:hlinkClick r:id="rId3"/>
              </a:rPr>
              <a:t>available here</a:t>
            </a:r>
            <a:r>
              <a:rPr lang="en-US" sz="1600" dirty="0">
                <a:effectLst/>
              </a:rPr>
              <a:t>.</a:t>
            </a:r>
          </a:p>
          <a:p>
            <a:pPr indent="-228600">
              <a:lnSpc>
                <a:spcPct val="90000"/>
              </a:lnSpc>
              <a:spcAft>
                <a:spcPts val="800"/>
              </a:spcAft>
              <a:buFont typeface="Arial" panose="020B0604020202020204" pitchFamily="34" charset="0"/>
              <a:buChar char="•"/>
            </a:pPr>
            <a:r>
              <a:rPr lang="en-US" sz="1600" dirty="0">
                <a:effectLst/>
              </a:rPr>
              <a:t>The collection of Scottish Government and Education Scotland advice is </a:t>
            </a:r>
            <a:r>
              <a:rPr lang="en-US" sz="1600" u="sng" dirty="0">
                <a:effectLst/>
                <a:hlinkClick r:id="rId4"/>
              </a:rPr>
              <a:t>here</a:t>
            </a:r>
            <a:r>
              <a:rPr lang="en-US" sz="1600" dirty="0">
                <a:effectLst/>
              </a:rPr>
              <a:t>.</a:t>
            </a:r>
          </a:p>
          <a:p>
            <a:pPr>
              <a:lnSpc>
                <a:spcPct val="90000"/>
              </a:lnSpc>
              <a:spcAft>
                <a:spcPts val="800"/>
              </a:spcAft>
            </a:pPr>
            <a:endParaRPr lang="en-US" sz="1600" dirty="0">
              <a:effectLst/>
            </a:endParaRPr>
          </a:p>
          <a:p>
            <a:pPr>
              <a:lnSpc>
                <a:spcPct val="90000"/>
              </a:lnSpc>
              <a:spcAft>
                <a:spcPts val="800"/>
              </a:spcAft>
            </a:pPr>
            <a:r>
              <a:rPr lang="en-US" sz="1600" dirty="0"/>
              <a:t>If</a:t>
            </a:r>
            <a:r>
              <a:rPr lang="en-US" sz="1600" dirty="0">
                <a:effectLst/>
              </a:rPr>
              <a:t> you are looking for additional resources or materials please see the suggestions below:</a:t>
            </a:r>
          </a:p>
          <a:p>
            <a:pPr indent="-228600">
              <a:lnSpc>
                <a:spcPct val="90000"/>
              </a:lnSpc>
              <a:spcAft>
                <a:spcPts val="800"/>
              </a:spcAft>
              <a:buFont typeface="Arial" panose="020B0604020202020204" pitchFamily="34" charset="0"/>
              <a:buChar char="•"/>
            </a:pPr>
            <a:r>
              <a:rPr lang="en-US" sz="1600" b="1" dirty="0">
                <a:effectLst/>
              </a:rPr>
              <a:t>E-</a:t>
            </a:r>
            <a:r>
              <a:rPr lang="en-US" sz="1600" b="1" dirty="0" err="1">
                <a:effectLst/>
              </a:rPr>
              <a:t>Sgoil</a:t>
            </a:r>
            <a:r>
              <a:rPr lang="en-US" sz="1600" dirty="0">
                <a:effectLst/>
              </a:rPr>
              <a:t> is a national resource which is available for all pupils and provides daily learning experiences to complement our own remote learning plans during lockdown. You can find details of the live daytime and early evening sessions which they offer using the links below. </a:t>
            </a:r>
          </a:p>
          <a:p>
            <a:pPr indent="-228600">
              <a:lnSpc>
                <a:spcPct val="90000"/>
              </a:lnSpc>
              <a:spcAft>
                <a:spcPts val="800"/>
              </a:spcAft>
              <a:buFont typeface="Arial" panose="020B0604020202020204" pitchFamily="34" charset="0"/>
              <a:buChar char="•"/>
            </a:pPr>
            <a:r>
              <a:rPr lang="en-US" sz="1600" dirty="0">
                <a:effectLst/>
              </a:rPr>
              <a:t>Daytime Study Support: </a:t>
            </a:r>
            <a:r>
              <a:rPr lang="en-US" sz="1600" u="sng" dirty="0">
                <a:effectLst/>
                <a:hlinkClick r:id="rId5"/>
              </a:rPr>
              <a:t>http://e-sgoil.com/daytimestudysupport2020/</a:t>
            </a:r>
            <a:r>
              <a:rPr lang="en-US" sz="1600" dirty="0">
                <a:effectLst/>
              </a:rPr>
              <a:t> </a:t>
            </a:r>
          </a:p>
          <a:p>
            <a:pPr indent="-228600">
              <a:lnSpc>
                <a:spcPct val="90000"/>
              </a:lnSpc>
              <a:spcAft>
                <a:spcPts val="800"/>
              </a:spcAft>
              <a:buFont typeface="Arial" panose="020B0604020202020204" pitchFamily="34" charset="0"/>
              <a:buChar char="•"/>
            </a:pPr>
            <a:r>
              <a:rPr lang="en-US" sz="1600" dirty="0">
                <a:effectLst/>
              </a:rPr>
              <a:t>Early Evening Study Support: </a:t>
            </a:r>
            <a:r>
              <a:rPr lang="en-US" sz="1600" u="sng" dirty="0">
                <a:effectLst/>
                <a:hlinkClick r:id="rId5"/>
              </a:rPr>
              <a:t>http://e-sgoil.com/daytimestudysupport2020/</a:t>
            </a:r>
            <a:r>
              <a:rPr lang="en-US" sz="1600" dirty="0">
                <a:effectLst/>
              </a:rPr>
              <a:t> </a:t>
            </a:r>
          </a:p>
          <a:p>
            <a:pPr indent="-228600">
              <a:lnSpc>
                <a:spcPct val="90000"/>
              </a:lnSpc>
              <a:spcAft>
                <a:spcPts val="800"/>
              </a:spcAft>
              <a:buFont typeface="Arial" panose="020B0604020202020204" pitchFamily="34" charset="0"/>
              <a:buChar char="•"/>
            </a:pPr>
            <a:r>
              <a:rPr lang="en-US" sz="1600" dirty="0">
                <a:effectLst/>
              </a:rPr>
              <a:t>To access these sessions, pupils need to register using their Glow account.</a:t>
            </a:r>
          </a:p>
          <a:p>
            <a:pPr indent="-228600">
              <a:lnSpc>
                <a:spcPct val="90000"/>
              </a:lnSpc>
              <a:spcAft>
                <a:spcPts val="800"/>
              </a:spcAft>
              <a:buFont typeface="Arial" panose="020B0604020202020204" pitchFamily="34" charset="0"/>
              <a:buChar char="•"/>
            </a:pPr>
            <a:r>
              <a:rPr lang="en-US" sz="1600" dirty="0">
                <a:effectLst/>
              </a:rPr>
              <a:t>In additional your child can also </a:t>
            </a:r>
            <a:r>
              <a:rPr lang="en-US" sz="1600" b="1" dirty="0">
                <a:effectLst/>
              </a:rPr>
              <a:t>access Scholar</a:t>
            </a:r>
            <a:r>
              <a:rPr lang="en-US" sz="1600" dirty="0">
                <a:effectLst/>
              </a:rPr>
              <a:t>.</a:t>
            </a:r>
          </a:p>
          <a:p>
            <a:pPr indent="-228600">
              <a:lnSpc>
                <a:spcPct val="90000"/>
              </a:lnSpc>
              <a:spcAft>
                <a:spcPts val="800"/>
              </a:spcAft>
              <a:buFont typeface="Arial" panose="020B0604020202020204" pitchFamily="34" charset="0"/>
              <a:buChar char="•"/>
            </a:pPr>
            <a:r>
              <a:rPr lang="en-US" sz="1600" dirty="0">
                <a:effectLst/>
              </a:rPr>
              <a:t>Pupils studying National 5, Higher or Advanced Higher in the subjects outlined below can access Scholar. This is an online </a:t>
            </a:r>
            <a:r>
              <a:rPr lang="en-US" sz="1600" dirty="0" err="1">
                <a:effectLst/>
              </a:rPr>
              <a:t>programme</a:t>
            </a:r>
            <a:r>
              <a:rPr lang="en-US" sz="1600" dirty="0">
                <a:effectLst/>
              </a:rPr>
              <a:t> created with Heriot-Watt University that provides integrated materials, activities, assessments and revision packs. Your child may already be using this resource in their class. Scholar is available in the following subjects – Biology, Chemistry, Physics, Computing Science, </a:t>
            </a:r>
            <a:r>
              <a:rPr lang="en-US" sz="1600" dirty="0" err="1">
                <a:effectLst/>
              </a:rPr>
              <a:t>Maths</a:t>
            </a:r>
            <a:r>
              <a:rPr lang="en-US" sz="1600" dirty="0">
                <a:effectLst/>
              </a:rPr>
              <a:t>, Art and Design, Business Management, Psychology, English, French, German, Spanish and Mandarin.</a:t>
            </a:r>
          </a:p>
          <a:p>
            <a:pPr indent="-228600">
              <a:lnSpc>
                <a:spcPct val="90000"/>
              </a:lnSpc>
              <a:buFont typeface="Arial" panose="020B0604020202020204" pitchFamily="34" charset="0"/>
              <a:buChar char="•"/>
            </a:pPr>
            <a:r>
              <a:rPr lang="en-US" sz="1600" dirty="0">
                <a:effectLst/>
              </a:rPr>
              <a:t>The BBC offers national subject content via </a:t>
            </a:r>
            <a:r>
              <a:rPr lang="en-US" sz="1600" u="sng" dirty="0">
                <a:effectLst/>
                <a:hlinkClick r:id="rId6"/>
              </a:rPr>
              <a:t>Bitesize</a:t>
            </a:r>
            <a:r>
              <a:rPr lang="en-US" sz="1600" dirty="0">
                <a:effectLst/>
              </a:rPr>
              <a:t> and </a:t>
            </a:r>
            <a:r>
              <a:rPr lang="en-US" sz="1600" u="sng" dirty="0">
                <a:effectLst/>
                <a:hlinkClick r:id="rId7"/>
              </a:rPr>
              <a:t>Lockdown Learning</a:t>
            </a:r>
            <a:r>
              <a:rPr lang="en-US" sz="1600" dirty="0">
                <a:effectLst/>
              </a:rPr>
              <a:t>.</a:t>
            </a:r>
            <a:endParaRPr lang="en-US" sz="1600" dirty="0"/>
          </a:p>
        </p:txBody>
      </p:sp>
    </p:spTree>
    <p:extLst>
      <p:ext uri="{BB962C8B-B14F-4D97-AF65-F5344CB8AC3E}">
        <p14:creationId xmlns:p14="http://schemas.microsoft.com/office/powerpoint/2010/main" val="367897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1C5649-C8B2-4FE6-84BA-280923FA4033}"/>
              </a:ext>
            </a:extLst>
          </p:cNvPr>
          <p:cNvPicPr>
            <a:picLocks noGrp="1" noChangeAspect="1"/>
          </p:cNvPicPr>
          <p:nvPr>
            <p:ph idx="1"/>
          </p:nvPr>
        </p:nvPicPr>
        <p:blipFill rotWithShape="1">
          <a:blip r:embed="rId2"/>
          <a:srcRect l="29958" t="12804" r="31483" b="4470"/>
          <a:stretch/>
        </p:blipFill>
        <p:spPr>
          <a:xfrm>
            <a:off x="1066800" y="308663"/>
            <a:ext cx="5305425" cy="6402793"/>
          </a:xfrm>
          <a:prstGeom prst="rect">
            <a:avLst/>
          </a:prstGeom>
          <a:ln>
            <a:noFill/>
          </a:ln>
        </p:spPr>
      </p:pic>
      <p:sp>
        <p:nvSpPr>
          <p:cNvPr id="15" name="TextBox 14">
            <a:extLst>
              <a:ext uri="{FF2B5EF4-FFF2-40B4-BE49-F238E27FC236}">
                <a16:creationId xmlns:a16="http://schemas.microsoft.com/office/drawing/2014/main" id="{A878EAAE-68BB-44C4-A0C8-0CB9C8F827EF}"/>
              </a:ext>
            </a:extLst>
          </p:cNvPr>
          <p:cNvSpPr txBox="1"/>
          <p:nvPr/>
        </p:nvSpPr>
        <p:spPr>
          <a:xfrm>
            <a:off x="6372225" y="963568"/>
            <a:ext cx="6098958" cy="646331"/>
          </a:xfrm>
          <a:prstGeom prst="rect">
            <a:avLst/>
          </a:prstGeom>
          <a:noFill/>
        </p:spPr>
        <p:txBody>
          <a:bodyPr wrap="square">
            <a:spAutoFit/>
          </a:bodyPr>
          <a:lstStyle/>
          <a:p>
            <a:r>
              <a:rPr lang="en-GB" dirty="0">
                <a:hlinkClick r:id="rId3"/>
              </a:rPr>
              <a:t>Digital learning from </a:t>
            </a:r>
            <a:r>
              <a:rPr lang="en-GB" dirty="0" err="1">
                <a:hlinkClick r:id="rId3"/>
              </a:rPr>
              <a:t>Comhairle</a:t>
            </a:r>
            <a:r>
              <a:rPr lang="en-GB" dirty="0">
                <a:hlinkClick r:id="rId3"/>
              </a:rPr>
              <a:t> Nan </a:t>
            </a:r>
            <a:r>
              <a:rPr lang="en-GB" dirty="0" err="1">
                <a:hlinkClick r:id="rId3"/>
              </a:rPr>
              <a:t>Eilean</a:t>
            </a:r>
            <a:r>
              <a:rPr lang="en-GB" dirty="0">
                <a:hlinkClick r:id="rId3"/>
              </a:rPr>
              <a:t> </a:t>
            </a:r>
            <a:r>
              <a:rPr lang="en-GB" dirty="0" err="1">
                <a:hlinkClick r:id="rId3"/>
              </a:rPr>
              <a:t>Siar</a:t>
            </a:r>
            <a:r>
              <a:rPr lang="en-GB" dirty="0">
                <a:hlinkClick r:id="rId3"/>
              </a:rPr>
              <a:t> | e-</a:t>
            </a:r>
            <a:r>
              <a:rPr lang="en-GB" dirty="0" err="1">
                <a:hlinkClick r:id="rId3"/>
              </a:rPr>
              <a:t>Sgoil</a:t>
            </a:r>
            <a:r>
              <a:rPr lang="en-GB" dirty="0">
                <a:hlinkClick r:id="rId3"/>
              </a:rPr>
              <a:t> (e-sgoil.com)</a:t>
            </a:r>
            <a:endParaRPr lang="en-GB" dirty="0"/>
          </a:p>
        </p:txBody>
      </p:sp>
      <p:sp>
        <p:nvSpPr>
          <p:cNvPr id="2" name="TextBox 1"/>
          <p:cNvSpPr txBox="1"/>
          <p:nvPr/>
        </p:nvSpPr>
        <p:spPr>
          <a:xfrm>
            <a:off x="7024789" y="3943350"/>
            <a:ext cx="4657878" cy="2062103"/>
          </a:xfrm>
          <a:prstGeom prst="rect">
            <a:avLst/>
          </a:prstGeom>
          <a:noFill/>
        </p:spPr>
        <p:txBody>
          <a:bodyPr wrap="none" rtlCol="0">
            <a:spAutoFit/>
          </a:bodyPr>
          <a:lstStyle/>
          <a:p>
            <a:r>
              <a:rPr lang="en-GB" sz="3200" dirty="0"/>
              <a:t>Additional useful websites </a:t>
            </a:r>
          </a:p>
          <a:p>
            <a:r>
              <a:rPr lang="en-GB" sz="3200" dirty="0"/>
              <a:t>for subjects have been</a:t>
            </a:r>
          </a:p>
          <a:p>
            <a:r>
              <a:rPr lang="en-GB" sz="3200" dirty="0"/>
              <a:t>added to the end of the</a:t>
            </a:r>
          </a:p>
          <a:p>
            <a:r>
              <a:rPr lang="en-GB" sz="3200" dirty="0"/>
              <a:t> </a:t>
            </a:r>
            <a:r>
              <a:rPr lang="en-GB" sz="3200" dirty="0" err="1"/>
              <a:t>powerpoint</a:t>
            </a:r>
            <a:r>
              <a:rPr lang="en-GB" sz="3200" dirty="0"/>
              <a:t>. </a:t>
            </a:r>
          </a:p>
        </p:txBody>
      </p:sp>
    </p:spTree>
    <p:extLst>
      <p:ext uri="{BB962C8B-B14F-4D97-AF65-F5344CB8AC3E}">
        <p14:creationId xmlns:p14="http://schemas.microsoft.com/office/powerpoint/2010/main" val="4073621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latin typeface="Calibri Light" panose="020F0302020204030204" pitchFamily="34" charset="0"/>
                <a:ea typeface="Calibri" panose="020F0502020204030204" pitchFamily="34" charset="0"/>
                <a:cs typeface="Times New Roman" panose="02020603050405020304" pitchFamily="18" charset="0"/>
              </a:rPr>
              <a:t>We </a:t>
            </a:r>
            <a:r>
              <a:rPr lang="en-US" dirty="0">
                <a:latin typeface="Calibri Light" panose="020F0302020204030204" pitchFamily="34" charset="0"/>
                <a:ea typeface="Calibri" panose="020F0502020204030204" pitchFamily="34" charset="0"/>
                <a:cs typeface="Times New Roman" panose="02020603050405020304" pitchFamily="18" charset="0"/>
              </a:rPr>
              <a:t>are expecting pupils </a:t>
            </a:r>
            <a:r>
              <a:rPr lang="en-US" b="1" dirty="0">
                <a:latin typeface="Calibri Light" panose="020F0302020204030204" pitchFamily="34" charset="0"/>
                <a:ea typeface="Calibri" panose="020F0502020204030204" pitchFamily="34" charset="0"/>
                <a:cs typeface="Times New Roman" panose="02020603050405020304" pitchFamily="18" charset="0"/>
              </a:rPr>
              <a:t>as far as is possible and reasonable </a:t>
            </a:r>
            <a:r>
              <a:rPr lang="en-US" dirty="0">
                <a:latin typeface="Calibri Light" panose="020F0302020204030204" pitchFamily="34" charset="0"/>
                <a:ea typeface="Calibri" panose="020F0502020204030204" pitchFamily="34" charset="0"/>
                <a:cs typeface="Times New Roman" panose="02020603050405020304" pitchFamily="18" charset="0"/>
              </a:rPr>
              <a:t>to follow their normal timetable at home. We are keen to sustain and progress their learning. However, we are acutely aware that families need flexibility and that remote learning 8.50am – 3.05/3.55pm </a:t>
            </a:r>
            <a:r>
              <a:rPr lang="en-GB" sz="1600" dirty="0">
                <a:latin typeface="Calibri Light" panose="020F0302020204030204" pitchFamily="34" charset="0"/>
                <a:ea typeface="Calibri" panose="020F0502020204030204" pitchFamily="34" charset="0"/>
                <a:cs typeface="Times New Roman" panose="02020603050405020304" pitchFamily="18" charset="0"/>
              </a:rPr>
              <a:t> </a:t>
            </a:r>
            <a:r>
              <a:rPr lang="en-US" dirty="0">
                <a:latin typeface="Calibri Light" panose="020F0302020204030204" pitchFamily="34" charset="0"/>
                <a:ea typeface="Calibri" panose="020F0502020204030204" pitchFamily="34" charset="0"/>
                <a:cs typeface="Times New Roman" panose="02020603050405020304" pitchFamily="18" charset="0"/>
              </a:rPr>
              <a:t>may not be possible, or indeed, desirable for many young people.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Title 3">
            <a:extLst>
              <a:ext uri="{FF2B5EF4-FFF2-40B4-BE49-F238E27FC236}">
                <a16:creationId xmlns:a16="http://schemas.microsoft.com/office/drawing/2014/main" id="{AAC753C2-895E-4489-AADB-E77FF40172C8}"/>
              </a:ext>
            </a:extLst>
          </p:cNvPr>
          <p:cNvSpPr txBox="1">
            <a:spLocks noGrp="1"/>
          </p:cNvSpPr>
          <p:nvPr>
            <p:ph type="title"/>
          </p:nvPr>
        </p:nvSpPr>
        <p:spPr>
          <a:xfrm>
            <a:off x="838200" y="427742"/>
            <a:ext cx="10515600" cy="1200329"/>
          </a:xfrm>
          <a:prstGeom prst="rect">
            <a:avLst/>
          </a:prstGeom>
          <a:noFill/>
        </p:spPr>
        <p:txBody>
          <a:bodyPr wrap="square">
            <a:spAutoFit/>
          </a:bodyPr>
          <a:lstStyle/>
          <a:p>
            <a:r>
              <a:rPr lang="en-GB" sz="4000" dirty="0">
                <a:solidFill>
                  <a:schemeClr val="accent2">
                    <a:lumMod val="75000"/>
                  </a:schemeClr>
                </a:solidFill>
                <a:effectLst/>
                <a:latin typeface="Calibri Light" panose="020F0302020204030204" pitchFamily="34" charset="0"/>
                <a:ea typeface="Times New Roman" panose="02020603050405020304" pitchFamily="18" charset="0"/>
              </a:rPr>
              <a:t>How much time is reasonable for them to be spending on school work per day?</a:t>
            </a:r>
            <a:endParaRPr lang="en-GB" sz="8000" dirty="0">
              <a:solidFill>
                <a:schemeClr val="accent2">
                  <a:lumMod val="75000"/>
                </a:schemeClr>
              </a:solidFill>
            </a:endParaRPr>
          </a:p>
        </p:txBody>
      </p:sp>
    </p:spTree>
    <p:extLst>
      <p:ext uri="{BB962C8B-B14F-4D97-AF65-F5344CB8AC3E}">
        <p14:creationId xmlns:p14="http://schemas.microsoft.com/office/powerpoint/2010/main" val="46261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150" y="560387"/>
            <a:ext cx="10515600" cy="1325563"/>
          </a:xfrm>
        </p:spPr>
        <p:txBody>
          <a:bodyPr>
            <a:normAutofit fontScale="90000"/>
          </a:bodyPr>
          <a:lstStyle/>
          <a:p>
            <a:r>
              <a:rPr lang="en-GB" b="1" dirty="0">
                <a:solidFill>
                  <a:schemeClr val="accent2">
                    <a:lumMod val="75000"/>
                  </a:schemeClr>
                </a:solidFill>
                <a:latin typeface="Calibri Light" panose="020F0302020204030204" pitchFamily="34" charset="0"/>
                <a:ea typeface="Times New Roman" panose="02020603050405020304" pitchFamily="18" charset="0"/>
              </a:rPr>
              <a:t>How are the teachers giving feedback to students after they complete each piece of work?</a:t>
            </a:r>
            <a:br>
              <a:rPr lang="en-GB" b="1" dirty="0">
                <a:solidFill>
                  <a:schemeClr val="accent2">
                    <a:lumMod val="75000"/>
                  </a:schemeClr>
                </a:solidFill>
              </a:rPr>
            </a:br>
            <a:endParaRPr lang="en-GB" dirty="0"/>
          </a:p>
        </p:txBody>
      </p:sp>
      <p:sp>
        <p:nvSpPr>
          <p:cNvPr id="3" name="Content Placeholder 2"/>
          <p:cNvSpPr>
            <a:spLocks noGrp="1"/>
          </p:cNvSpPr>
          <p:nvPr>
            <p:ph idx="1"/>
          </p:nvPr>
        </p:nvSpPr>
        <p:spPr/>
        <p:txBody>
          <a:bodyPr>
            <a:normAutofit fontScale="85000" lnSpcReduction="20000"/>
          </a:bodyPr>
          <a:lstStyle/>
          <a:p>
            <a:pPr>
              <a:lnSpc>
                <a:spcPct val="106000"/>
              </a:lnSpc>
              <a:spcAft>
                <a:spcPts val="800"/>
              </a:spcAft>
            </a:pPr>
            <a:r>
              <a:rPr lang="en-GB" dirty="0">
                <a:latin typeface="Calibri Light" panose="020F0302020204030204" pitchFamily="34" charset="0"/>
                <a:ea typeface="Calibri" panose="020F0502020204030204" pitchFamily="34" charset="0"/>
                <a:cs typeface="Times New Roman" panose="02020603050405020304" pitchFamily="18" charset="0"/>
              </a:rPr>
              <a:t>Feedback will be given in a variety of formats, based on the learning taking place.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dirty="0">
                <a:latin typeface="Calibri Light" panose="020F0302020204030204" pitchFamily="34" charset="0"/>
                <a:ea typeface="Calibri" panose="020F0502020204030204" pitchFamily="34" charset="0"/>
                <a:cs typeface="Times New Roman" panose="02020603050405020304" pitchFamily="18" charset="0"/>
              </a:rPr>
              <a:t>Assignments in Teams will be used to provide feedback during and after a session. In each Team a pupil will be able to see their logged marked under assignments.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dirty="0">
                <a:latin typeface="Calibri Light" panose="020F0302020204030204" pitchFamily="34" charset="0"/>
                <a:ea typeface="Calibri" panose="020F0502020204030204" pitchFamily="34" charset="0"/>
                <a:cs typeface="Times New Roman" panose="02020603050405020304" pitchFamily="18" charset="0"/>
              </a:rPr>
              <a:t>Teachers may also give feedback by returning work to pupils in other ways, depending on the work. Within Teams, teachers can use a Class Notebook, which allows teachers to give written feedback on the work submitted. </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Light" panose="020F0302020204030204" pitchFamily="34" charset="0"/>
                <a:ea typeface="Calibri" panose="020F0502020204030204" pitchFamily="34" charset="0"/>
              </a:rPr>
              <a:t>If it is unclear to pupils what feedback is being provided, they should speak to the teacher. Feedback is an important part of the cycle of work – we are keen to ensure pupils are aware of all feedback.</a:t>
            </a:r>
          </a:p>
          <a:p>
            <a:r>
              <a:rPr lang="en-GB" dirty="0">
                <a:latin typeface="Calibri Light" panose="020F0302020204030204" pitchFamily="34" charset="0"/>
                <a:ea typeface="Calibri" panose="020F0502020204030204" pitchFamily="34" charset="0"/>
                <a:cs typeface="Times New Roman" panose="02020603050405020304" pitchFamily="18" charset="0"/>
              </a:rPr>
              <a:t>We are looking at best ways to measure and report engagement. Pupils who are not engaging consistently will be flagged to Guidance teachers and Year Heads. We will contact parents when a concern arises.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93164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34313-F3E7-4A6A-B568-FC4DA0763B5A}"/>
              </a:ext>
            </a:extLst>
          </p:cNvPr>
          <p:cNvSpPr txBox="1">
            <a:spLocks noGrp="1"/>
          </p:cNvSpPr>
          <p:nvPr>
            <p:ph type="title"/>
          </p:nvPr>
        </p:nvSpPr>
        <p:spPr>
          <a:xfrm>
            <a:off x="838200" y="542646"/>
            <a:ext cx="10515600" cy="970522"/>
          </a:xfrm>
          <a:prstGeom prst="rect">
            <a:avLst/>
          </a:prstGeom>
          <a:noFill/>
        </p:spPr>
        <p:txBody>
          <a:bodyPr wrap="square">
            <a:spAutoFit/>
          </a:bodyPr>
          <a:lstStyle/>
          <a:p>
            <a:pPr>
              <a:spcAft>
                <a:spcPts val="800"/>
              </a:spcAft>
            </a:pPr>
            <a:r>
              <a:rPr lang="en-GB" sz="2800" b="1" dirty="0">
                <a:solidFill>
                  <a:schemeClr val="accent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Do all assignments appear under the assignments section?</a:t>
            </a:r>
            <a:endParaRPr lang="en-GB" sz="2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800" b="1" dirty="0">
                <a:solidFill>
                  <a:schemeClr val="accent2">
                    <a:lumMod val="75000"/>
                  </a:schemeClr>
                </a:solidFill>
                <a:effectLst/>
                <a:latin typeface="Calibri Light" panose="020F0302020204030204" pitchFamily="34" charset="0"/>
                <a:ea typeface="Calibri" panose="020F0502020204030204" pitchFamily="34" charset="0"/>
              </a:rPr>
              <a:t>Why do only some lessons appear in the calendar?</a:t>
            </a:r>
            <a:endParaRPr lang="en-GB" sz="6000" b="1" dirty="0">
              <a:solidFill>
                <a:schemeClr val="accent2">
                  <a:lumMod val="75000"/>
                </a:schemeClr>
              </a:solidFill>
            </a:endParaRPr>
          </a:p>
        </p:txBody>
      </p:sp>
      <p:sp>
        <p:nvSpPr>
          <p:cNvPr id="5" name="TextBox 4">
            <a:extLst>
              <a:ext uri="{FF2B5EF4-FFF2-40B4-BE49-F238E27FC236}">
                <a16:creationId xmlns:a16="http://schemas.microsoft.com/office/drawing/2014/main" id="{4084D970-EFF8-48FF-91CD-4B63651EA82F}"/>
              </a:ext>
            </a:extLst>
          </p:cNvPr>
          <p:cNvSpPr txBox="1"/>
          <p:nvPr/>
        </p:nvSpPr>
        <p:spPr>
          <a:xfrm>
            <a:off x="591844" y="1646726"/>
            <a:ext cx="11008311" cy="5081712"/>
          </a:xfrm>
          <a:prstGeom prst="rect">
            <a:avLst/>
          </a:prstGeom>
          <a:noFill/>
        </p:spPr>
        <p:txBody>
          <a:bodyPr wrap="square">
            <a:spAutoFit/>
          </a:bodyPr>
          <a:lstStyle/>
          <a:p>
            <a:pPr>
              <a:lnSpc>
                <a:spcPct val="106000"/>
              </a:lnSpc>
              <a:spcAft>
                <a:spcPts val="800"/>
              </a:spcAft>
            </a:pPr>
            <a:r>
              <a:rPr lang="en-GB" sz="2400" dirty="0">
                <a:effectLst/>
                <a:latin typeface="Calibri Light" panose="020F0302020204030204" pitchFamily="34" charset="0"/>
                <a:ea typeface="Calibri" panose="020F0502020204030204" pitchFamily="34" charset="0"/>
                <a:cs typeface="Times New Roman" panose="02020603050405020304" pitchFamily="18" charset="0"/>
              </a:rPr>
              <a:t>Assignments set within Teams will appear in the Assignments section.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2400" dirty="0">
                <a:effectLst/>
                <a:latin typeface="Calibri Light" panose="020F0302020204030204" pitchFamily="34" charset="0"/>
                <a:ea typeface="Calibri" panose="020F0502020204030204" pitchFamily="34" charset="0"/>
                <a:cs typeface="Times New Roman" panose="02020603050405020304" pitchFamily="18" charset="0"/>
              </a:rPr>
              <a:t>Teachers use assignments to set deadlines for work. Pupils will be able to see this for all set assignments.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2400" dirty="0">
                <a:effectLst/>
                <a:latin typeface="Calibri Light" panose="020F0302020204030204" pitchFamily="34" charset="0"/>
                <a:ea typeface="Calibri" panose="020F0502020204030204" pitchFamily="34" charset="0"/>
                <a:cs typeface="Times New Roman" panose="02020603050405020304" pitchFamily="18" charset="0"/>
              </a:rPr>
              <a:t>Where an assignment is not present in this list, teachers will give an explanation of what is expected within the Teams channel. This may be focused on discussion within the channel or updates to notes over time. Feedback should be available to pupils within the Team.</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GB" sz="2400" dirty="0">
                <a:effectLst/>
                <a:latin typeface="Calibri Light" panose="020F0302020204030204" pitchFamily="34" charset="0"/>
                <a:ea typeface="Calibri" panose="020F0502020204030204" pitchFamily="34" charset="0"/>
                <a:cs typeface="Times New Roman" panose="02020603050405020304" pitchFamily="18" charset="0"/>
              </a:rPr>
              <a:t>Online lessons that are live meetings using Teams meet will appear in the calendar when scheduled. Most teachers will schedule these meeting in advance of the session, however, they may also “go live” during a period in response to pupil requests – these would not appear in the calendar. Teachers are advised to set up Teams meetings in advance and we will continue to work on the best way of sharing this information.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240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237E-A9E2-4B06-82FD-04EEBC6978C5}"/>
              </a:ext>
            </a:extLst>
          </p:cNvPr>
          <p:cNvSpPr>
            <a:spLocks noGrp="1"/>
          </p:cNvSpPr>
          <p:nvPr>
            <p:ph type="title"/>
          </p:nvPr>
        </p:nvSpPr>
        <p:spPr>
          <a:xfrm>
            <a:off x="838200" y="591690"/>
            <a:ext cx="10515600" cy="1325563"/>
          </a:xfrm>
        </p:spPr>
        <p:txBody>
          <a:bodyPr>
            <a:normAutofit/>
          </a:bodyPr>
          <a:lstStyle/>
          <a:p>
            <a:r>
              <a:rPr lang="en-GB" sz="3600" b="1" dirty="0">
                <a:solidFill>
                  <a:schemeClr val="accent2"/>
                </a:solidFill>
                <a:effectLst/>
                <a:latin typeface="Calibri Light" panose="020F0302020204030204" pitchFamily="34" charset="0"/>
                <a:ea typeface="Times New Roman" panose="02020603050405020304" pitchFamily="18" charset="0"/>
              </a:rPr>
              <a:t>Why are teachers not using the same process for issuing work?</a:t>
            </a:r>
            <a:endParaRPr lang="en-GB" sz="7200" b="1" dirty="0">
              <a:solidFill>
                <a:schemeClr val="accent2"/>
              </a:solidFill>
            </a:endParaRPr>
          </a:p>
        </p:txBody>
      </p:sp>
      <p:sp>
        <p:nvSpPr>
          <p:cNvPr id="3" name="Content Placeholder 2">
            <a:extLst>
              <a:ext uri="{FF2B5EF4-FFF2-40B4-BE49-F238E27FC236}">
                <a16:creationId xmlns:a16="http://schemas.microsoft.com/office/drawing/2014/main" id="{71CEA4C3-1E75-497A-952C-5D96D1A054AF}"/>
              </a:ext>
            </a:extLst>
          </p:cNvPr>
          <p:cNvSpPr>
            <a:spLocks noGrp="1"/>
          </p:cNvSpPr>
          <p:nvPr>
            <p:ph idx="1"/>
          </p:nvPr>
        </p:nvSpPr>
        <p:spPr>
          <a:xfrm>
            <a:off x="733148" y="2321838"/>
            <a:ext cx="10515600" cy="4351338"/>
          </a:xfrm>
        </p:spPr>
        <p:txBody>
          <a:bodyPr>
            <a:normAutofit/>
          </a:bodyPr>
          <a:lstStyle/>
          <a:p>
            <a:pPr>
              <a:lnSpc>
                <a:spcPct val="106000"/>
              </a:lnSpc>
              <a:spcAft>
                <a:spcPts val="800"/>
              </a:spcAft>
            </a:pPr>
            <a:r>
              <a:rPr lang="en-GB" dirty="0">
                <a:effectLst/>
                <a:latin typeface="Calibri Light" panose="020F0302020204030204" pitchFamily="34" charset="0"/>
                <a:ea typeface="Calibri" panose="020F0502020204030204" pitchFamily="34" charset="0"/>
                <a:cs typeface="Times New Roman" panose="02020603050405020304" pitchFamily="18" charset="0"/>
              </a:rPr>
              <a:t>Most teachers and departments will use assignments as the main tool to ask for and retrieve work </a:t>
            </a:r>
          </a:p>
          <a:p>
            <a:pPr>
              <a:lnSpc>
                <a:spcPct val="106000"/>
              </a:lnSpc>
              <a:spcAft>
                <a:spcPts val="800"/>
              </a:spcAft>
            </a:pPr>
            <a:r>
              <a:rPr lang="en-GB" dirty="0">
                <a:effectLst/>
                <a:latin typeface="Calibri Light" panose="020F0302020204030204" pitchFamily="34" charset="0"/>
                <a:ea typeface="Calibri" panose="020F0502020204030204" pitchFamily="34" charset="0"/>
              </a:rPr>
              <a:t>In some case, there may be tools more suited to the work being carried out. Pupils will have been given time to familiarise themselves with these tools beforehand. </a:t>
            </a:r>
            <a:endParaRPr lang="en-GB" sz="4000" dirty="0"/>
          </a:p>
        </p:txBody>
      </p:sp>
    </p:spTree>
    <p:extLst>
      <p:ext uri="{BB962C8B-B14F-4D97-AF65-F5344CB8AC3E}">
        <p14:creationId xmlns:p14="http://schemas.microsoft.com/office/powerpoint/2010/main" val="321892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A6B759-8C53-4C79-90D6-7677B4C26A97}"/>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3800" kern="1200">
                <a:solidFill>
                  <a:srgbClr val="FFFFFF"/>
                </a:solidFill>
                <a:latin typeface="+mj-lt"/>
                <a:ea typeface="+mj-ea"/>
                <a:cs typeface="+mj-cs"/>
              </a:rPr>
              <a:t>Thank you for attending tonight's session</a:t>
            </a:r>
            <a:br>
              <a:rPr lang="en-US" sz="3800" kern="1200">
                <a:solidFill>
                  <a:srgbClr val="FFFFFF"/>
                </a:solidFill>
                <a:latin typeface="+mj-lt"/>
                <a:ea typeface="+mj-ea"/>
                <a:cs typeface="+mj-cs"/>
              </a:rPr>
            </a:br>
            <a:r>
              <a:rPr lang="en-US" sz="3800" kern="1200">
                <a:solidFill>
                  <a:srgbClr val="FFFFFF"/>
                </a:solidFill>
                <a:latin typeface="+mj-lt"/>
                <a:ea typeface="+mj-ea"/>
                <a:cs typeface="+mj-cs"/>
              </a:rPr>
              <a:t>We hope you have found it useful.</a:t>
            </a: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descr="Smiling Face with No Fill">
            <a:extLst>
              <a:ext uri="{FF2B5EF4-FFF2-40B4-BE49-F238E27FC236}">
                <a16:creationId xmlns:a16="http://schemas.microsoft.com/office/drawing/2014/main" id="{E4BCA853-54DC-4B13-B320-C89FA8E9DE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475428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9C343-4D05-4811-80D4-473F792BDF40}"/>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Wellbeing Support</a:t>
            </a:r>
          </a:p>
        </p:txBody>
      </p:sp>
      <p:sp>
        <p:nvSpPr>
          <p:cNvPr id="3" name="Content Placeholder 2">
            <a:extLst>
              <a:ext uri="{FF2B5EF4-FFF2-40B4-BE49-F238E27FC236}">
                <a16:creationId xmlns:a16="http://schemas.microsoft.com/office/drawing/2014/main" id="{04F3DB3B-748E-457F-A9E6-4A391CAC0FD9}"/>
              </a:ext>
            </a:extLst>
          </p:cNvPr>
          <p:cNvSpPr>
            <a:spLocks noGrp="1"/>
          </p:cNvSpPr>
          <p:nvPr>
            <p:ph idx="1"/>
          </p:nvPr>
        </p:nvSpPr>
        <p:spPr>
          <a:xfrm>
            <a:off x="952501" y="649480"/>
            <a:ext cx="10413106" cy="5546047"/>
          </a:xfrm>
        </p:spPr>
        <p:txBody>
          <a:bodyPr anchor="ctr">
            <a:normAutofit fontScale="92500" lnSpcReduction="10000"/>
          </a:bodyPr>
          <a:lstStyle/>
          <a:p>
            <a:pPr marL="0" indent="0">
              <a:spcBef>
                <a:spcPts val="500"/>
              </a:spcBef>
              <a:spcAft>
                <a:spcPts val="500"/>
              </a:spcAft>
              <a:buNone/>
            </a:pPr>
            <a:r>
              <a:rPr lang="en-GB" sz="2400" b="1" dirty="0">
                <a:effectLst/>
                <a:latin typeface="Calibri Light" panose="020F0302020204030204" pitchFamily="34" charset="0"/>
                <a:ea typeface="Times New Roman" panose="02020603050405020304" pitchFamily="18" charset="0"/>
              </a:rPr>
              <a:t>Wellbeing Support Advice</a:t>
            </a:r>
            <a:endParaRPr lang="en-GB" sz="2400" dirty="0">
              <a:effectLst/>
              <a:latin typeface="Times New Roman" panose="02020603050405020304" pitchFamily="18" charset="0"/>
              <a:ea typeface="Times New Roman" panose="02020603050405020304" pitchFamily="18" charset="0"/>
            </a:endParaRPr>
          </a:p>
          <a:p>
            <a:pPr>
              <a:spcBef>
                <a:spcPts val="500"/>
              </a:spcBef>
              <a:spcAft>
                <a:spcPts val="500"/>
              </a:spcAft>
            </a:pPr>
            <a:r>
              <a:rPr lang="en-GB" sz="2400" b="1" dirty="0">
                <a:effectLst/>
                <a:latin typeface="Calibri Light" panose="020F0302020204030204" pitchFamily="34" charset="0"/>
                <a:ea typeface="Times New Roman" panose="02020603050405020304" pitchFamily="18" charset="0"/>
              </a:rPr>
              <a:t>Have the conversation and offer reassurance </a:t>
            </a:r>
            <a:endParaRPr lang="en-GB" sz="2400" dirty="0">
              <a:effectLst/>
              <a:latin typeface="Times New Roman" panose="02020603050405020304" pitchFamily="18" charset="0"/>
              <a:ea typeface="Times New Roman" panose="02020603050405020304" pitchFamily="18" charset="0"/>
            </a:endParaRPr>
          </a:p>
          <a:p>
            <a:pPr marL="0" indent="0">
              <a:spcBef>
                <a:spcPts val="500"/>
              </a:spcBef>
              <a:spcAft>
                <a:spcPts val="500"/>
              </a:spcAft>
              <a:buNone/>
            </a:pPr>
            <a:r>
              <a:rPr lang="en-GB" sz="2400" dirty="0">
                <a:effectLst/>
                <a:latin typeface="Calibri Light" panose="020F0302020204030204" pitchFamily="34" charset="0"/>
                <a:ea typeface="Times New Roman" panose="02020603050405020304" pitchFamily="18" charset="0"/>
              </a:rPr>
              <a:t>Continuing the conversation around Covid-19 can be very difficult, but it is important to provide young people with an opportunity to express their thoughts and feelings around this as well as ask questions. During this unpredictable time it is important to remember that offloading their worries and offering reassurance may be enough. However, if they are looking for your help and advice to cope with the situation remember to be realistic and optimistic.</a:t>
            </a:r>
          </a:p>
          <a:p>
            <a:pPr>
              <a:spcBef>
                <a:spcPts val="500"/>
              </a:spcBef>
              <a:spcAft>
                <a:spcPts val="500"/>
              </a:spcAft>
            </a:pPr>
            <a:r>
              <a:rPr lang="en-GB" sz="2400" b="1" dirty="0">
                <a:effectLst/>
                <a:latin typeface="Calibri Light" panose="020F0302020204030204" pitchFamily="34" charset="0"/>
                <a:ea typeface="Times New Roman" panose="02020603050405020304" pitchFamily="18" charset="0"/>
              </a:rPr>
              <a:t>Provide accurate information</a:t>
            </a:r>
            <a:endParaRPr lang="en-GB" sz="2400" dirty="0">
              <a:effectLst/>
              <a:latin typeface="Times New Roman" panose="02020603050405020304" pitchFamily="18" charset="0"/>
              <a:ea typeface="Times New Roman" panose="02020603050405020304" pitchFamily="18" charset="0"/>
            </a:endParaRPr>
          </a:p>
          <a:p>
            <a:pPr marL="0" indent="0">
              <a:spcBef>
                <a:spcPts val="500"/>
              </a:spcBef>
              <a:spcAft>
                <a:spcPts val="500"/>
              </a:spcAft>
              <a:buNone/>
            </a:pPr>
            <a:r>
              <a:rPr lang="en-GB" sz="2400" dirty="0">
                <a:effectLst/>
                <a:latin typeface="Calibri Light" panose="020F0302020204030204" pitchFamily="34" charset="0"/>
                <a:ea typeface="Times New Roman" panose="02020603050405020304" pitchFamily="18" charset="0"/>
              </a:rPr>
              <a:t>It is so important that you offer factual information to young people whilst monitoring their access to social media and broadcasting news in order to ensure that they do not become overwhelmed. To be clear providing factual information is helpful, but adjusting the amount and detail to match their age is crucial.  The NHS provides updated, accurate information at https://www.nhsinform.scot/</a:t>
            </a:r>
            <a:endParaRPr lang="en-GB" sz="2400" dirty="0">
              <a:effectLst/>
              <a:latin typeface="Times New Roman" panose="02020603050405020304" pitchFamily="18" charset="0"/>
              <a:ea typeface="Times New Roman" panose="02020603050405020304" pitchFamily="18" charset="0"/>
            </a:endParaRPr>
          </a:p>
          <a:p>
            <a:pPr marL="0" indent="0">
              <a:spcBef>
                <a:spcPts val="500"/>
              </a:spcBef>
              <a:spcAft>
                <a:spcPts val="500"/>
              </a:spcAft>
              <a:buNone/>
            </a:pPr>
            <a:r>
              <a:rPr lang="en-GB" sz="2400" b="1" dirty="0">
                <a:effectLst/>
                <a:latin typeface="Calibri Light" panose="020F0302020204030204" pitchFamily="34" charset="0"/>
                <a:ea typeface="Times New Roman" panose="02020603050405020304" pitchFamily="18" charset="0"/>
              </a:rPr>
              <a:t>Focus on strengths and support of others </a:t>
            </a:r>
          </a:p>
          <a:p>
            <a:pPr marL="0" indent="0">
              <a:spcBef>
                <a:spcPts val="500"/>
              </a:spcBef>
              <a:spcAft>
                <a:spcPts val="500"/>
              </a:spcAft>
              <a:buNone/>
            </a:pPr>
            <a:r>
              <a:rPr lang="en-GB" sz="2400" dirty="0">
                <a:effectLst/>
                <a:latin typeface="Calibri Light" panose="020F0302020204030204" pitchFamily="34" charset="0"/>
                <a:ea typeface="Times New Roman" panose="02020603050405020304" pitchFamily="18" charset="0"/>
              </a:rPr>
              <a:t>Focus on your own and your child’s strengths to get through this time, and remind them of the many strengths they have to help them cope when they feel worried.</a:t>
            </a:r>
            <a:endParaRPr lang="en-GB" sz="2400" dirty="0">
              <a:effectLst/>
              <a:latin typeface="Times New Roman" panose="02020603050405020304" pitchFamily="18" charset="0"/>
              <a:ea typeface="Times New Roman" panose="02020603050405020304" pitchFamily="18" charset="0"/>
            </a:endParaRPr>
          </a:p>
          <a:p>
            <a:pPr marL="0" indent="0">
              <a:spcBef>
                <a:spcPts val="500"/>
              </a:spcBef>
              <a:spcAft>
                <a:spcPts val="500"/>
              </a:spcAft>
              <a:buNone/>
            </a:pPr>
            <a:endParaRPr lang="en-GB" sz="1600" dirty="0">
              <a:latin typeface="Calibri Light" panose="020F0302020204030204" pitchFamily="34" charset="0"/>
              <a:ea typeface="Times New Roman" panose="02020603050405020304" pitchFamily="18" charset="0"/>
            </a:endParaRPr>
          </a:p>
          <a:p>
            <a:pPr marL="0" indent="0">
              <a:spcBef>
                <a:spcPts val="500"/>
              </a:spcBef>
              <a:spcAft>
                <a:spcPts val="500"/>
              </a:spcAft>
              <a:buNone/>
            </a:pPr>
            <a:endParaRPr lang="en-GB" sz="1600" dirty="0">
              <a:effectLst/>
              <a:latin typeface="Times New Roman" panose="02020603050405020304" pitchFamily="18" charset="0"/>
              <a:ea typeface="Times New Roman" panose="02020603050405020304" pitchFamily="18" charset="0"/>
            </a:endParaRPr>
          </a:p>
          <a:p>
            <a:pPr marL="0" indent="0">
              <a:buNone/>
            </a:pPr>
            <a:endParaRPr lang="en-GB" sz="1600" dirty="0"/>
          </a:p>
        </p:txBody>
      </p:sp>
    </p:spTree>
    <p:extLst>
      <p:ext uri="{BB962C8B-B14F-4D97-AF65-F5344CB8AC3E}">
        <p14:creationId xmlns:p14="http://schemas.microsoft.com/office/powerpoint/2010/main" val="4066111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0FE65-DCE0-4E3A-B3D1-6EAA15E1BD5B}"/>
              </a:ext>
            </a:extLst>
          </p:cNvPr>
          <p:cNvSpPr>
            <a:spLocks noGrp="1"/>
          </p:cNvSpPr>
          <p:nvPr>
            <p:ph type="title"/>
          </p:nvPr>
        </p:nvSpPr>
        <p:spPr>
          <a:xfrm>
            <a:off x="871220" y="860028"/>
            <a:ext cx="6006192" cy="1324907"/>
          </a:xfrm>
        </p:spPr>
        <p:txBody>
          <a:bodyPr>
            <a:normAutofit/>
          </a:bodyPr>
          <a:lstStyle/>
          <a:p>
            <a:r>
              <a:rPr lang="en-GB" dirty="0">
                <a:solidFill>
                  <a:schemeClr val="accent1"/>
                </a:solidFill>
              </a:rPr>
              <a:t>Wellbeing Support</a:t>
            </a:r>
          </a:p>
        </p:txBody>
      </p:sp>
      <p:sp>
        <p:nvSpPr>
          <p:cNvPr id="3" name="Content Placeholder 2">
            <a:extLst>
              <a:ext uri="{FF2B5EF4-FFF2-40B4-BE49-F238E27FC236}">
                <a16:creationId xmlns:a16="http://schemas.microsoft.com/office/drawing/2014/main" id="{A493AEF8-F110-438A-821F-57C8F457CB23}"/>
              </a:ext>
            </a:extLst>
          </p:cNvPr>
          <p:cNvSpPr>
            <a:spLocks noGrp="1"/>
          </p:cNvSpPr>
          <p:nvPr>
            <p:ph idx="1"/>
          </p:nvPr>
        </p:nvSpPr>
        <p:spPr>
          <a:xfrm>
            <a:off x="871220" y="2248823"/>
            <a:ext cx="6006192" cy="3928139"/>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n-GB" altLang="en-US" sz="1700" b="1" i="0" u="none" strike="noStrike" cap="none" normalizeH="0" baseline="0" dirty="0">
                <a:ln>
                  <a:noFill/>
                </a:ln>
                <a:solidFill>
                  <a:schemeClr val="accent1"/>
                </a:solidFill>
                <a:effectLst/>
                <a:latin typeface="Calibri Light" panose="020F0302020204030204" pitchFamily="34" charset="0"/>
                <a:ea typeface="Times New Roman" panose="02020603050405020304" pitchFamily="18" charset="0"/>
                <a:cs typeface="Calibri Light" panose="020F0302020204030204" pitchFamily="34" charset="0"/>
              </a:rPr>
              <a:t>Try to follow a routine</a:t>
            </a:r>
            <a:endParaRPr kumimoji="0" lang="en-GB" altLang="en-US" sz="1700" b="0" i="0" u="none" strike="noStrike" cap="none" normalizeH="0" baseline="0" dirty="0">
              <a:ln>
                <a:noFill/>
              </a:ln>
              <a:solidFill>
                <a:schemeClr val="accent1"/>
              </a:solidFill>
              <a:effectLst/>
            </a:endParaRPr>
          </a:p>
          <a:p>
            <a:pPr marL="0" marR="0" lvl="0" indent="0" defTabSz="914400" rtl="0" eaLnBrk="0" fontAlgn="base" latinLnBrk="0" hangingPunct="0">
              <a:spcBef>
                <a:spcPct val="0"/>
              </a:spcBef>
              <a:spcAft>
                <a:spcPts val="600"/>
              </a:spcAft>
              <a:buClrTx/>
              <a:buSzTx/>
              <a:buFontTx/>
              <a:buNone/>
              <a:tabLst/>
            </a:pPr>
            <a:r>
              <a:rPr kumimoji="0" lang="en-GB" altLang="en-US" sz="1700" b="0" i="0" u="none" strike="noStrike" cap="none" normalizeH="0" baseline="0" dirty="0">
                <a:ln>
                  <a:noFill/>
                </a:ln>
                <a:solidFill>
                  <a:schemeClr val="accent1"/>
                </a:solidFill>
                <a:effectLst/>
                <a:latin typeface="Calibri Light" panose="020F0302020204030204" pitchFamily="34" charset="0"/>
                <a:ea typeface="Times New Roman" panose="02020603050405020304" pitchFamily="18" charset="0"/>
                <a:cs typeface="Calibri Light" panose="020F0302020204030204" pitchFamily="34" charset="0"/>
              </a:rPr>
              <a:t>Try to continue with whatever normal family routines that you can. </a:t>
            </a:r>
          </a:p>
          <a:p>
            <a:pPr marL="0" marR="0" lvl="0" indent="0" defTabSz="914400" rtl="0" eaLnBrk="0" fontAlgn="base" latinLnBrk="0" hangingPunct="0">
              <a:spcBef>
                <a:spcPct val="0"/>
              </a:spcBef>
              <a:spcAft>
                <a:spcPts val="600"/>
              </a:spcAft>
              <a:buClrTx/>
              <a:buSzTx/>
              <a:buFontTx/>
              <a:buNone/>
              <a:tabLst/>
            </a:pPr>
            <a:endParaRPr lang="en-GB" altLang="en-US" sz="1700" dirty="0">
              <a:solidFill>
                <a:schemeClr val="accent1"/>
              </a:solidFill>
              <a:latin typeface="Calibri Light" panose="020F0302020204030204" pitchFamily="34" charset="0"/>
              <a:ea typeface="Calibri" panose="020F05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GB" altLang="en-US" sz="1700" b="1" i="0" u="none" strike="noStrike" cap="none" normalizeH="0" baseline="0" dirty="0">
              <a:ln>
                <a:noFill/>
              </a:ln>
              <a:solidFill>
                <a:schemeClr val="accent1"/>
              </a:solidFill>
              <a:effectLst/>
              <a:latin typeface="Calibri Light" panose="020F0302020204030204" pitchFamily="34" charset="0"/>
              <a:ea typeface="Calibri" panose="020F0502020204030204" pitchFamily="34" charset="0"/>
              <a:cs typeface="Calibri Light" panose="020F0302020204030204" pitchFamily="34" charset="0"/>
            </a:endParaRPr>
          </a:p>
          <a:p>
            <a:pPr marL="0" marR="0" lvl="0" indent="0" defTabSz="914400" rtl="0" eaLnBrk="0" fontAlgn="base" latinLnBrk="0" hangingPunct="0">
              <a:spcBef>
                <a:spcPct val="0"/>
              </a:spcBef>
              <a:spcAft>
                <a:spcPts val="600"/>
              </a:spcAft>
              <a:buClrTx/>
              <a:buSzTx/>
              <a:buFontTx/>
              <a:buNone/>
              <a:tabLst/>
            </a:pPr>
            <a:r>
              <a:rPr kumimoji="0" lang="en-GB" altLang="en-US" sz="1700" b="1" i="0" u="none" strike="noStrike" cap="none" normalizeH="0" baseline="0" dirty="0">
                <a:ln>
                  <a:noFill/>
                </a:ln>
                <a:solidFill>
                  <a:schemeClr val="accent1"/>
                </a:solidFill>
                <a:effectLst/>
                <a:latin typeface="Calibri Light" panose="020F0302020204030204" pitchFamily="34" charset="0"/>
                <a:ea typeface="Calibri" panose="020F0502020204030204" pitchFamily="34" charset="0"/>
                <a:cs typeface="Calibri Light" panose="020F0302020204030204" pitchFamily="34" charset="0"/>
              </a:rPr>
              <a:t>Practice mindfulness</a:t>
            </a:r>
            <a:endParaRPr kumimoji="0" lang="en-GB" altLang="en-US" sz="1700" b="0" i="0" u="none" strike="noStrike" cap="none" normalizeH="0" baseline="0" dirty="0">
              <a:ln>
                <a:noFill/>
              </a:ln>
              <a:solidFill>
                <a:schemeClr val="accent1"/>
              </a:solidFill>
              <a:effectLst/>
            </a:endParaRPr>
          </a:p>
          <a:p>
            <a:pPr marL="0" marR="0" lvl="0" indent="0" defTabSz="914400" rtl="0" eaLnBrk="0" fontAlgn="base" latinLnBrk="0" hangingPunct="0">
              <a:spcBef>
                <a:spcPct val="0"/>
              </a:spcBef>
              <a:spcAft>
                <a:spcPts val="600"/>
              </a:spcAft>
              <a:buClrTx/>
              <a:buSzTx/>
              <a:buFontTx/>
              <a:buNone/>
              <a:tabLst/>
            </a:pPr>
            <a:r>
              <a:rPr kumimoji="0" lang="en-GB" altLang="en-US" sz="1700" b="0" i="0" u="none" strike="noStrike" cap="none" normalizeH="0" baseline="0" dirty="0">
                <a:ln>
                  <a:noFill/>
                </a:ln>
                <a:solidFill>
                  <a:schemeClr val="accent1"/>
                </a:solidFill>
                <a:effectLst/>
                <a:latin typeface="Calibri Light" panose="020F0302020204030204" pitchFamily="34" charset="0"/>
                <a:ea typeface="Calibri" panose="020F0502020204030204" pitchFamily="34" charset="0"/>
                <a:cs typeface="Calibri Light" panose="020F0302020204030204" pitchFamily="34" charset="0"/>
              </a:rPr>
              <a:t>Use websites to facilitate mindfulness and positive changes. This </a:t>
            </a:r>
            <a:r>
              <a:rPr kumimoji="0" lang="en-US" altLang="en-US" sz="1700" b="0" i="0" u="none" strike="noStrike" cap="none" normalizeH="0" baseline="0" dirty="0">
                <a:ln>
                  <a:noFill/>
                </a:ln>
                <a:solidFill>
                  <a:schemeClr val="accent1"/>
                </a:solidFill>
                <a:effectLst/>
                <a:latin typeface="Calibri Light" panose="020F0302020204030204" pitchFamily="34" charset="0"/>
                <a:ea typeface="Calibri" panose="020F0502020204030204" pitchFamily="34" charset="0"/>
                <a:cs typeface="Calibri Light" panose="020F0302020204030204" pitchFamily="34" charset="0"/>
              </a:rPr>
              <a:t>app is directly aimed at teenagers and young adults. It allows for a simple ‘check in’ and then generates </a:t>
            </a:r>
            <a:r>
              <a:rPr kumimoji="0" lang="en-US" altLang="en-US" sz="1700" b="0" i="0" u="none" strike="noStrike" cap="none" normalizeH="0" baseline="0" dirty="0" err="1">
                <a:ln>
                  <a:noFill/>
                </a:ln>
                <a:solidFill>
                  <a:schemeClr val="accent1"/>
                </a:solidFill>
                <a:effectLst/>
                <a:latin typeface="Calibri Light" panose="020F0302020204030204" pitchFamily="34" charset="0"/>
                <a:ea typeface="Calibri" panose="020F0502020204030204" pitchFamily="34" charset="0"/>
                <a:cs typeface="Calibri Light" panose="020F0302020204030204" pitchFamily="34" charset="0"/>
              </a:rPr>
              <a:t>personalised</a:t>
            </a:r>
            <a:r>
              <a:rPr kumimoji="0" lang="en-US" altLang="en-US" sz="1700" b="0" i="0" u="none" strike="noStrike" cap="none" normalizeH="0" baseline="0" dirty="0">
                <a:ln>
                  <a:noFill/>
                </a:ln>
                <a:solidFill>
                  <a:schemeClr val="accent1"/>
                </a:solidFill>
                <a:effectLst/>
                <a:latin typeface="Calibri Light" panose="020F0302020204030204" pitchFamily="34" charset="0"/>
                <a:ea typeface="Calibri" panose="020F0502020204030204" pitchFamily="34" charset="0"/>
                <a:cs typeface="Calibri Light" panose="020F0302020204030204" pitchFamily="34" charset="0"/>
              </a:rPr>
              <a:t> guided exercises, guided journaling and other helpful support to navigate challenges with resiliency and calm.</a:t>
            </a:r>
            <a:endParaRPr kumimoji="0" lang="en-GB" altLang="en-US" sz="1700" b="0" i="0" u="none" strike="noStrike" cap="none" normalizeH="0" baseline="0" dirty="0">
              <a:ln>
                <a:noFill/>
              </a:ln>
              <a:solidFill>
                <a:schemeClr val="accent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700" b="0" i="0" u="none" strike="noStrike" cap="none" normalizeH="0" baseline="0" dirty="0">
                <a:ln>
                  <a:noFill/>
                </a:ln>
                <a:solidFill>
                  <a:schemeClr val="accent1"/>
                </a:solidFill>
                <a:effectLst/>
                <a:latin typeface="Calibri Light" panose="020F0302020204030204" pitchFamily="34" charset="0"/>
                <a:ea typeface="Calibri" panose="020F0502020204030204" pitchFamily="34" charset="0"/>
                <a:cs typeface="Calibri Light" panose="020F0302020204030204" pitchFamily="34" charset="0"/>
              </a:rPr>
              <a:t>My Life/Stop, breathe and think has proven to achieve the following outcomes:</a:t>
            </a:r>
            <a:endParaRPr kumimoji="0" lang="en-GB" altLang="en-US" sz="1700" b="0" i="0" u="none" strike="noStrike" cap="none" normalizeH="0" baseline="0" dirty="0">
              <a:ln>
                <a:noFill/>
              </a:ln>
              <a:solidFill>
                <a:schemeClr val="accent1"/>
              </a:solidFill>
              <a:effectLst/>
            </a:endParaRPr>
          </a:p>
          <a:p>
            <a:pPr marL="0" indent="0" eaLnBrk="0" fontAlgn="base" hangingPunct="0">
              <a:spcBef>
                <a:spcPct val="0"/>
              </a:spcBef>
              <a:spcAft>
                <a:spcPts val="600"/>
              </a:spcAft>
              <a:buNone/>
            </a:pPr>
            <a:r>
              <a:rPr lang="en-GB" altLang="en-US" sz="1800" dirty="0">
                <a:latin typeface="Calibri Light" panose="020F0302020204030204" pitchFamily="34" charset="0"/>
                <a:ea typeface="Calibri" panose="020F0502020204030204" pitchFamily="34" charset="0"/>
                <a:cs typeface="Calibri Light" panose="020F0302020204030204" pitchFamily="34" charset="0"/>
              </a:rPr>
              <a:t>Download the app by following this link: https:/my.life</a:t>
            </a:r>
            <a:endParaRPr lang="en-GB" altLang="en-US" sz="3200" dirty="0">
              <a:latin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GB" altLang="en-US" sz="1700" b="0" i="0" u="none" strike="noStrike" cap="none" normalizeH="0" baseline="0" dirty="0">
              <a:ln>
                <a:noFill/>
              </a:ln>
              <a:solidFill>
                <a:schemeClr val="accent1"/>
              </a:solidFill>
              <a:effectLst/>
              <a:latin typeface="Arial" panose="020B0604020202020204" pitchFamily="34" charset="0"/>
            </a:endParaRPr>
          </a:p>
        </p:txBody>
      </p:sp>
      <p:pic>
        <p:nvPicPr>
          <p:cNvPr id="2049" name="Picture 11">
            <a:extLst>
              <a:ext uri="{FF2B5EF4-FFF2-40B4-BE49-F238E27FC236}">
                <a16:creationId xmlns:a16="http://schemas.microsoft.com/office/drawing/2014/main" id="{2E667529-C6E1-49CC-9B77-7504467CA4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21" r="3" b="468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36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6ED4-26B0-46AE-BAA7-14710A2FDCF9}"/>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Wellbeing Support</a:t>
            </a:r>
          </a:p>
        </p:txBody>
      </p:sp>
      <p:sp>
        <p:nvSpPr>
          <p:cNvPr id="3" name="Content Placeholder 2">
            <a:extLst>
              <a:ext uri="{FF2B5EF4-FFF2-40B4-BE49-F238E27FC236}">
                <a16:creationId xmlns:a16="http://schemas.microsoft.com/office/drawing/2014/main" id="{44A15D4A-4A02-45A5-A13E-C5EF46941119}"/>
              </a:ext>
            </a:extLst>
          </p:cNvPr>
          <p:cNvSpPr>
            <a:spLocks noGrp="1"/>
          </p:cNvSpPr>
          <p:nvPr>
            <p:ph idx="1"/>
          </p:nvPr>
        </p:nvSpPr>
        <p:spPr>
          <a:xfrm>
            <a:off x="819151" y="649480"/>
            <a:ext cx="10546456" cy="5546047"/>
          </a:xfrm>
        </p:spPr>
        <p:txBody>
          <a:bodyPr anchor="ctr">
            <a:normAutofit/>
          </a:bodyPr>
          <a:lstStyle/>
          <a:p>
            <a:pPr>
              <a:spcAft>
                <a:spcPts val="800"/>
              </a:spcAft>
            </a:pPr>
            <a:r>
              <a:rPr lang="en-GB" sz="2000" b="1" dirty="0">
                <a:effectLst/>
                <a:latin typeface="Calibri Light" panose="020F0302020204030204" pitchFamily="34" charset="0"/>
                <a:ea typeface="Calibri" panose="020F0502020204030204" pitchFamily="34" charset="0"/>
                <a:cs typeface="Times New Roman" panose="02020603050405020304" pitchFamily="18" charset="0"/>
              </a:rPr>
              <a:t>Look after yourself and stay connected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2000" dirty="0">
                <a:effectLst/>
                <a:latin typeface="Calibri Light" panose="020F0302020204030204" pitchFamily="34" charset="0"/>
                <a:ea typeface="Calibri" panose="020F0502020204030204" pitchFamily="34" charset="0"/>
                <a:cs typeface="Times New Roman" panose="02020603050405020304" pitchFamily="18" charset="0"/>
              </a:rPr>
              <a:t>This is a difficult time and we all cope with stressful times in a variety of different ways. It is important to make sure you look after your own health and wellbeing so that you can continue to support your child and others who rely on you. This means keeping a routine yourself, maintaining verbal and virtual contact with friends and family, exercising and ensuring health eating and drinking habits continue.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2000" dirty="0">
                <a:effectLst/>
                <a:latin typeface="Calibri Light" panose="020F0302020204030204" pitchFamily="34" charset="0"/>
                <a:ea typeface="Calibri" panose="020F0502020204030204" pitchFamily="34" charset="0"/>
                <a:cs typeface="Times New Roman" panose="02020603050405020304" pitchFamily="18" charset="0"/>
              </a:rPr>
              <a:t>Although it can be helpful to keep up-to-date with official guidance and information surrounding Covid-19, try to limit the exposure you all have; this can increase worry.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2000" dirty="0">
                <a:effectLst/>
                <a:latin typeface="Calibri Light" panose="020F0302020204030204" pitchFamily="34" charset="0"/>
                <a:ea typeface="Calibri" panose="020F0502020204030204" pitchFamily="34" charset="0"/>
                <a:cs typeface="Times New Roman" panose="02020603050405020304" pitchFamily="18" charset="0"/>
              </a:rPr>
              <a:t>Instead, look for positive and accurate on-line messages and supports, for example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2000" u="sng" dirty="0">
                <a:effectLst/>
                <a:latin typeface="Calibri Light" panose="020F0302020204030204" pitchFamily="34" charset="0"/>
                <a:ea typeface="Calibri" panose="020F0502020204030204" pitchFamily="34" charset="0"/>
                <a:cs typeface="Times New Roman" panose="02020603050405020304" pitchFamily="18" charset="0"/>
                <a:hlinkClick r:id="rId2"/>
              </a:rPr>
              <a:t>https://www.actionforhappiness.org/</a:t>
            </a:r>
            <a:r>
              <a:rPr lang="en-GB" sz="2000" dirty="0">
                <a:effectLst/>
                <a:latin typeface="Calibri Light" panose="020F0302020204030204" pitchFamily="34" charset="0"/>
                <a:ea typeface="Calibri" panose="020F0502020204030204" pitchFamily="34" charset="0"/>
                <a:cs typeface="Times New Roman" panose="02020603050405020304" pitchFamily="18" charset="0"/>
              </a:rPr>
              <a:t> provides helpful calendars and clear positive advice.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p>
        </p:txBody>
      </p:sp>
    </p:spTree>
    <p:extLst>
      <p:ext uri="{BB962C8B-B14F-4D97-AF65-F5344CB8AC3E}">
        <p14:creationId xmlns:p14="http://schemas.microsoft.com/office/powerpoint/2010/main" val="79482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a:solidFill>
                  <a:srgbClr val="FFFFFF"/>
                </a:solidFill>
              </a:rPr>
              <a:t>Welcome </a:t>
            </a:r>
          </a:p>
        </p:txBody>
      </p:sp>
      <p:sp>
        <p:nvSpPr>
          <p:cNvPr id="3" name="Content Placeholder 2"/>
          <p:cNvSpPr>
            <a:spLocks noGrp="1"/>
          </p:cNvSpPr>
          <p:nvPr>
            <p:ph idx="1"/>
          </p:nvPr>
        </p:nvSpPr>
        <p:spPr>
          <a:xfrm>
            <a:off x="1179226" y="3092970"/>
            <a:ext cx="9833548" cy="2693976"/>
          </a:xfrm>
        </p:spPr>
        <p:txBody>
          <a:bodyPr>
            <a:noAutofit/>
          </a:bodyPr>
          <a:lstStyle/>
          <a:p>
            <a:r>
              <a:rPr lang="en-US" sz="2400" dirty="0">
                <a:solidFill>
                  <a:srgbClr val="000000"/>
                </a:solidFill>
              </a:rPr>
              <a:t>Welcome to our Parent/</a:t>
            </a:r>
            <a:r>
              <a:rPr lang="en-US" sz="2400" dirty="0" err="1">
                <a:solidFill>
                  <a:srgbClr val="000000"/>
                </a:solidFill>
              </a:rPr>
              <a:t>Carer</a:t>
            </a:r>
            <a:r>
              <a:rPr lang="en-US" sz="2400" dirty="0">
                <a:solidFill>
                  <a:srgbClr val="000000"/>
                </a:solidFill>
              </a:rPr>
              <a:t> workshop on tips and ideas on how you can support your child with home learning. We hope you find it useful in supporting your son/daughter at home.</a:t>
            </a:r>
          </a:p>
          <a:p>
            <a:pPr marL="0" indent="0">
              <a:buNone/>
            </a:pPr>
            <a:endParaRPr lang="en-US" sz="2400" dirty="0">
              <a:solidFill>
                <a:srgbClr val="000000"/>
              </a:solidFill>
            </a:endParaRPr>
          </a:p>
          <a:p>
            <a:r>
              <a:rPr lang="en-US" sz="2400" dirty="0">
                <a:solidFill>
                  <a:srgbClr val="000000"/>
                </a:solidFill>
              </a:rPr>
              <a:t>Please see the link to workshop deliver yesterday which is now available on the website   http://www.bearsdenacademy.e-dunbarton.sch.uk/parents-info/parental-workshops/</a:t>
            </a:r>
          </a:p>
        </p:txBody>
      </p:sp>
    </p:spTree>
    <p:extLst>
      <p:ext uri="{BB962C8B-B14F-4D97-AF65-F5344CB8AC3E}">
        <p14:creationId xmlns:p14="http://schemas.microsoft.com/office/powerpoint/2010/main" val="329862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D95385-0BDC-496E-A23D-213C0F0F9C2E}"/>
              </a:ext>
            </a:extLst>
          </p:cNvPr>
          <p:cNvSpPr>
            <a:spLocks noGrp="1"/>
          </p:cNvSpPr>
          <p:nvPr>
            <p:ph idx="1"/>
          </p:nvPr>
        </p:nvSpPr>
        <p:spPr>
          <a:xfrm>
            <a:off x="1136429" y="2278173"/>
            <a:ext cx="6467867" cy="3450613"/>
          </a:xfrm>
        </p:spPr>
        <p:txBody>
          <a:bodyPr anchor="ctr">
            <a:normAutofit/>
          </a:bodyPr>
          <a:lstStyle/>
          <a:p>
            <a:pPr marL="0" indent="0">
              <a:buNone/>
            </a:pPr>
            <a:r>
              <a:rPr lang="en-GB" sz="6000" dirty="0"/>
              <a:t>Useful website to support home learning</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aptop">
            <a:extLst>
              <a:ext uri="{FF2B5EF4-FFF2-40B4-BE49-F238E27FC236}">
                <a16:creationId xmlns:a16="http://schemas.microsoft.com/office/drawing/2014/main" id="{B50BE011-8459-4823-B812-6C982777BC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2391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BB8D-C699-48BB-9E46-DB3F409D80B1}"/>
              </a:ext>
            </a:extLst>
          </p:cNvPr>
          <p:cNvSpPr>
            <a:spLocks noGrp="1"/>
          </p:cNvSpPr>
          <p:nvPr>
            <p:ph type="title"/>
          </p:nvPr>
        </p:nvSpPr>
        <p:spPr/>
        <p:txBody>
          <a:bodyPr/>
          <a:lstStyle/>
          <a:p>
            <a:r>
              <a:rPr lang="en-GB" dirty="0"/>
              <a:t>Useful websites - </a:t>
            </a:r>
            <a:r>
              <a:rPr lang="en-GB" b="1" i="0" dirty="0">
                <a:solidFill>
                  <a:srgbClr val="222222"/>
                </a:solidFill>
                <a:effectLst/>
                <a:latin typeface="Maven Pro"/>
              </a:rPr>
              <a:t>Health &amp; Wellbeing</a:t>
            </a:r>
            <a:br>
              <a:rPr lang="en-GB" b="1" i="0" dirty="0">
                <a:solidFill>
                  <a:srgbClr val="222222"/>
                </a:solidFill>
                <a:effectLst/>
                <a:latin typeface="Maven Pro"/>
              </a:rPr>
            </a:br>
            <a:endParaRPr lang="en-GB" dirty="0"/>
          </a:p>
        </p:txBody>
      </p:sp>
      <p:sp>
        <p:nvSpPr>
          <p:cNvPr id="3" name="Content Placeholder 2">
            <a:extLst>
              <a:ext uri="{FF2B5EF4-FFF2-40B4-BE49-F238E27FC236}">
                <a16:creationId xmlns:a16="http://schemas.microsoft.com/office/drawing/2014/main" id="{ACB76307-2BE2-4B60-8483-F790725CF478}"/>
              </a:ext>
            </a:extLst>
          </p:cNvPr>
          <p:cNvSpPr>
            <a:spLocks noGrp="1"/>
          </p:cNvSpPr>
          <p:nvPr>
            <p:ph idx="1"/>
          </p:nvPr>
        </p:nvSpPr>
        <p:spPr/>
        <p:txBody>
          <a:bodyPr>
            <a:normAutofit lnSpcReduction="10000"/>
          </a:bodyPr>
          <a:lstStyle/>
          <a:p>
            <a:pPr marL="0" indent="0" algn="l">
              <a:buNone/>
            </a:pPr>
            <a:r>
              <a:rPr lang="en-GB" b="1" i="0" u="none" strike="noStrike" dirty="0" err="1">
                <a:solidFill>
                  <a:srgbClr val="993366"/>
                </a:solidFill>
                <a:effectLst/>
                <a:latin typeface="Maven Pro"/>
                <a:hlinkClick r:id="rId2"/>
              </a:rPr>
              <a:t>GoNoodle</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3"/>
              </a:rPr>
              <a:t>Health for Kids</a:t>
            </a:r>
            <a:r>
              <a:rPr lang="en-GB" b="0" i="0" dirty="0">
                <a:solidFill>
                  <a:srgbClr val="222222"/>
                </a:solidFill>
                <a:effectLst/>
                <a:latin typeface="Maven Pro"/>
              </a:rPr>
              <a:t> </a:t>
            </a:r>
          </a:p>
          <a:p>
            <a:pPr algn="l">
              <a:buFont typeface="Arial" panose="020B0604020202020204" pitchFamily="34" charset="0"/>
              <a:buChar char="•"/>
            </a:pPr>
            <a:r>
              <a:rPr lang="en-GB" b="1" i="0" u="none" strike="noStrike" dirty="0">
                <a:solidFill>
                  <a:srgbClr val="993366"/>
                </a:solidFill>
                <a:effectLst/>
                <a:latin typeface="Maven Pro"/>
                <a:hlinkClick r:id="rId4"/>
              </a:rPr>
              <a:t>Food Fact of Life</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5"/>
              </a:rPr>
              <a:t>BBC Food Recipes</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6"/>
              </a:rPr>
              <a:t>Food Techniques</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7"/>
              </a:rPr>
              <a:t>Shout Support in a Crisis</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8"/>
              </a:rPr>
              <a:t>Breathing Space</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9"/>
              </a:rPr>
              <a:t>Childline</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10"/>
              </a:rPr>
              <a:t>PE Home Learning Challenges</a:t>
            </a:r>
            <a:endParaRPr lang="en-GB" b="0" i="0" dirty="0">
              <a:solidFill>
                <a:srgbClr val="222222"/>
              </a:solidFill>
              <a:effectLst/>
              <a:latin typeface="Maven Pro"/>
            </a:endParaRPr>
          </a:p>
          <a:p>
            <a:endParaRPr lang="en-GB" dirty="0"/>
          </a:p>
        </p:txBody>
      </p:sp>
    </p:spTree>
    <p:extLst>
      <p:ext uri="{BB962C8B-B14F-4D97-AF65-F5344CB8AC3E}">
        <p14:creationId xmlns:p14="http://schemas.microsoft.com/office/powerpoint/2010/main" val="2906196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E2D0-96B1-45CA-A979-7F47B52C1B25}"/>
              </a:ext>
            </a:extLst>
          </p:cNvPr>
          <p:cNvSpPr>
            <a:spLocks noGrp="1"/>
          </p:cNvSpPr>
          <p:nvPr>
            <p:ph type="title"/>
          </p:nvPr>
        </p:nvSpPr>
        <p:spPr/>
        <p:txBody>
          <a:bodyPr/>
          <a:lstStyle/>
          <a:p>
            <a:r>
              <a:rPr lang="en-GB" dirty="0"/>
              <a:t>Useful website – Literacy and Numeracy</a:t>
            </a:r>
          </a:p>
        </p:txBody>
      </p:sp>
      <p:graphicFrame>
        <p:nvGraphicFramePr>
          <p:cNvPr id="4" name="Content Placeholder 3">
            <a:extLst>
              <a:ext uri="{FF2B5EF4-FFF2-40B4-BE49-F238E27FC236}">
                <a16:creationId xmlns:a16="http://schemas.microsoft.com/office/drawing/2014/main" id="{11CCA49E-BA39-4359-A23A-507768086A11}"/>
              </a:ext>
            </a:extLst>
          </p:cNvPr>
          <p:cNvGraphicFramePr>
            <a:graphicFrameLocks noGrp="1"/>
          </p:cNvGraphicFramePr>
          <p:nvPr>
            <p:ph idx="1"/>
            <p:extLst>
              <p:ext uri="{D42A27DB-BD31-4B8C-83A1-F6EECF244321}">
                <p14:modId xmlns:p14="http://schemas.microsoft.com/office/powerpoint/2010/main" val="3514720522"/>
              </p:ext>
            </p:extLst>
          </p:nvPr>
        </p:nvGraphicFramePr>
        <p:xfrm>
          <a:off x="2036064" y="2172494"/>
          <a:ext cx="8119872" cy="3657600"/>
        </p:xfrm>
        <a:graphic>
          <a:graphicData uri="http://schemas.openxmlformats.org/drawingml/2006/table">
            <a:tbl>
              <a:tblPr/>
              <a:tblGrid>
                <a:gridCol w="4059936">
                  <a:extLst>
                    <a:ext uri="{9D8B030D-6E8A-4147-A177-3AD203B41FA5}">
                      <a16:colId xmlns:a16="http://schemas.microsoft.com/office/drawing/2014/main" val="1944736797"/>
                    </a:ext>
                  </a:extLst>
                </a:gridCol>
                <a:gridCol w="4059936">
                  <a:extLst>
                    <a:ext uri="{9D8B030D-6E8A-4147-A177-3AD203B41FA5}">
                      <a16:colId xmlns:a16="http://schemas.microsoft.com/office/drawing/2014/main" val="1707259994"/>
                    </a:ext>
                  </a:extLst>
                </a:gridCol>
              </a:tblGrid>
              <a:tr h="0">
                <a:tc>
                  <a:txBody>
                    <a:bodyPr/>
                    <a:lstStyle/>
                    <a:p>
                      <a:pPr fontAlgn="t">
                        <a:buFont typeface="Arial" panose="020B0604020202020204" pitchFamily="34" charset="0"/>
                        <a:buChar char="•"/>
                      </a:pPr>
                      <a:r>
                        <a:rPr lang="en-GB" b="1" dirty="0">
                          <a:effectLst/>
                        </a:rPr>
                        <a:t>Literacy &amp; English</a:t>
                      </a:r>
                    </a:p>
                    <a:p>
                      <a:pPr fontAlgn="t">
                        <a:buFont typeface="Arial" panose="020B0604020202020204" pitchFamily="34" charset="0"/>
                        <a:buChar char="•"/>
                      </a:pPr>
                      <a:r>
                        <a:rPr lang="en-GB" b="1" u="none" strike="noStrike" dirty="0">
                          <a:solidFill>
                            <a:srgbClr val="993366"/>
                          </a:solidFill>
                          <a:effectLst/>
                          <a:hlinkClick r:id="rId2"/>
                        </a:rPr>
                        <a:t>First Minister's Reading Challenge</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3"/>
                        </a:rPr>
                        <a:t>Literacy Trust</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4"/>
                        </a:rPr>
                        <a:t>Printing Press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5"/>
                        </a:rPr>
                        <a:t>Puffin Schools</a:t>
                      </a:r>
                      <a:endParaRPr lang="en-GB" dirty="0">
                        <a:effectLst/>
                      </a:endParaRPr>
                    </a:p>
                    <a:p>
                      <a:pPr fontAlgn="t">
                        <a:buFont typeface="Arial" panose="020B0604020202020204" pitchFamily="34" charset="0"/>
                        <a:buChar char="•"/>
                      </a:pPr>
                      <a:r>
                        <a:rPr lang="en-GB" b="1" dirty="0">
                          <a:effectLst/>
                        </a:rPr>
                        <a:t>​</a:t>
                      </a:r>
                      <a:r>
                        <a:rPr lang="en-GB" b="1" u="none" strike="noStrike" dirty="0">
                          <a:solidFill>
                            <a:srgbClr val="993366"/>
                          </a:solidFill>
                          <a:effectLst/>
                          <a:hlinkClick r:id="rId6"/>
                        </a:rPr>
                        <a:t>World Book Day</a:t>
                      </a:r>
                      <a:endParaRPr lang="en-GB" dirty="0">
                        <a:effectLst/>
                      </a:endParaRPr>
                    </a:p>
                    <a:p>
                      <a:pPr fontAlgn="t">
                        <a:buFont typeface="Arial" panose="020B0604020202020204" pitchFamily="34" charset="0"/>
                        <a:buChar char="•"/>
                      </a:pPr>
                      <a:r>
                        <a:rPr lang="en-GB" b="1" u="none" strike="noStrike" dirty="0" err="1">
                          <a:solidFill>
                            <a:srgbClr val="993366"/>
                          </a:solidFill>
                          <a:effectLst/>
                          <a:hlinkClick r:id="rId7"/>
                        </a:rPr>
                        <a:t>Roahld</a:t>
                      </a:r>
                      <a:r>
                        <a:rPr lang="en-GB" b="1" u="none" strike="noStrike" dirty="0">
                          <a:solidFill>
                            <a:srgbClr val="993366"/>
                          </a:solidFill>
                          <a:effectLst/>
                          <a:hlinkClick r:id="rId7"/>
                        </a:rPr>
                        <a:t> Dahl</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8"/>
                        </a:rPr>
                        <a:t>Kate Messner</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9"/>
                        </a:rPr>
                        <a:t>Newsround</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0"/>
                        </a:rPr>
                        <a:t>The Guardian</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1"/>
                        </a:rPr>
                        <a:t>Independent</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2"/>
                        </a:rPr>
                        <a:t>Herald Scotland</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3"/>
                        </a:rPr>
                        <a:t>5 Minute English</a:t>
                      </a:r>
                      <a:endParaRPr lang="en-GB" dirty="0">
                        <a:effectLst/>
                      </a:endParaRPr>
                    </a:p>
                  </a:txBody>
                  <a:tcPr marL="114300" marR="114300">
                    <a:lnL>
                      <a:noFill/>
                    </a:lnL>
                    <a:lnR>
                      <a:noFill/>
                    </a:lnR>
                    <a:lnT>
                      <a:noFill/>
                    </a:lnT>
                    <a:lnB>
                      <a:noFill/>
                    </a:lnB>
                  </a:tcPr>
                </a:tc>
                <a:tc>
                  <a:txBody>
                    <a:bodyPr/>
                    <a:lstStyle/>
                    <a:p>
                      <a:pPr fontAlgn="t">
                        <a:buFont typeface="Arial" panose="020B0604020202020204" pitchFamily="34" charset="0"/>
                        <a:buChar char="•"/>
                      </a:pPr>
                      <a:r>
                        <a:rPr lang="en-GB" b="1" dirty="0">
                          <a:effectLst/>
                        </a:rPr>
                        <a:t>Numeracy &amp; Maths</a:t>
                      </a:r>
                    </a:p>
                    <a:p>
                      <a:pPr fontAlgn="t">
                        <a:buFont typeface="Arial" panose="020B0604020202020204" pitchFamily="34" charset="0"/>
                        <a:buChar char="•"/>
                      </a:pPr>
                      <a:r>
                        <a:rPr lang="en-GB" b="1" u="none" strike="noStrike" dirty="0" err="1">
                          <a:solidFill>
                            <a:srgbClr val="993366"/>
                          </a:solidFill>
                          <a:effectLst/>
                          <a:hlinkClick r:id="rId14"/>
                        </a:rPr>
                        <a:t>Sumdog</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5"/>
                        </a:rPr>
                        <a:t>Mental Maths Games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6"/>
                        </a:rPr>
                        <a:t>Cool Maths Games</a:t>
                      </a:r>
                      <a:endParaRPr lang="en-GB" dirty="0">
                        <a:effectLst/>
                      </a:endParaRPr>
                    </a:p>
                    <a:p>
                      <a:pPr fontAlgn="t">
                        <a:buFont typeface="Arial" panose="020B0604020202020204" pitchFamily="34" charset="0"/>
                        <a:buChar char="•"/>
                      </a:pPr>
                      <a:r>
                        <a:rPr lang="en-GB" b="1" u="none" strike="noStrike" dirty="0" err="1">
                          <a:solidFill>
                            <a:srgbClr val="993366"/>
                          </a:solidFill>
                          <a:effectLst/>
                          <a:hlinkClick r:id="rId17"/>
                        </a:rPr>
                        <a:t>Nrich</a:t>
                      </a:r>
                      <a:r>
                        <a:rPr lang="en-GB" b="1" u="none" strike="noStrike" dirty="0">
                          <a:solidFill>
                            <a:srgbClr val="993366"/>
                          </a:solidFill>
                          <a:effectLst/>
                          <a:hlinkClick r:id="rId17"/>
                        </a:rPr>
                        <a:t> Maths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8"/>
                        </a:rPr>
                        <a:t>The Daily Rigour</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9"/>
                        </a:rPr>
                        <a:t>Corbett Maths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20"/>
                        </a:rPr>
                        <a:t>Maths Revision</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21"/>
                        </a:rPr>
                        <a:t>Khan Academy</a:t>
                      </a:r>
                      <a:endParaRPr lang="en-GB" dirty="0">
                        <a:effectLst/>
                      </a:endParaRPr>
                    </a:p>
                  </a:txBody>
                  <a:tcPr marL="114300" marR="114300">
                    <a:lnL>
                      <a:noFill/>
                    </a:lnL>
                    <a:lnR>
                      <a:noFill/>
                    </a:lnR>
                    <a:lnT>
                      <a:noFill/>
                    </a:lnT>
                    <a:lnB>
                      <a:noFill/>
                    </a:lnB>
                  </a:tcPr>
                </a:tc>
                <a:extLst>
                  <a:ext uri="{0D108BD9-81ED-4DB2-BD59-A6C34878D82A}">
                    <a16:rowId xmlns:a16="http://schemas.microsoft.com/office/drawing/2014/main" val="4264981227"/>
                  </a:ext>
                </a:extLst>
              </a:tr>
            </a:tbl>
          </a:graphicData>
        </a:graphic>
      </p:graphicFrame>
    </p:spTree>
    <p:extLst>
      <p:ext uri="{BB962C8B-B14F-4D97-AF65-F5344CB8AC3E}">
        <p14:creationId xmlns:p14="http://schemas.microsoft.com/office/powerpoint/2010/main" val="1638603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1FEEE7-8B3C-49E6-9766-1B72A18EA368}"/>
              </a:ext>
            </a:extLst>
          </p:cNvPr>
          <p:cNvGraphicFramePr>
            <a:graphicFrameLocks noGrp="1"/>
          </p:cNvGraphicFramePr>
          <p:nvPr>
            <p:ph idx="1"/>
            <p:extLst>
              <p:ext uri="{D42A27DB-BD31-4B8C-83A1-F6EECF244321}">
                <p14:modId xmlns:p14="http://schemas.microsoft.com/office/powerpoint/2010/main" val="3410295831"/>
              </p:ext>
            </p:extLst>
          </p:nvPr>
        </p:nvGraphicFramePr>
        <p:xfrm>
          <a:off x="4436398" y="3169584"/>
          <a:ext cx="8119872" cy="1463040"/>
        </p:xfrm>
        <a:graphic>
          <a:graphicData uri="http://schemas.openxmlformats.org/drawingml/2006/table">
            <a:tbl>
              <a:tblPr/>
              <a:tblGrid>
                <a:gridCol w="4059936">
                  <a:extLst>
                    <a:ext uri="{9D8B030D-6E8A-4147-A177-3AD203B41FA5}">
                      <a16:colId xmlns:a16="http://schemas.microsoft.com/office/drawing/2014/main" val="4179328102"/>
                    </a:ext>
                  </a:extLst>
                </a:gridCol>
                <a:gridCol w="4059936">
                  <a:extLst>
                    <a:ext uri="{9D8B030D-6E8A-4147-A177-3AD203B41FA5}">
                      <a16:colId xmlns:a16="http://schemas.microsoft.com/office/drawing/2014/main" val="3475318979"/>
                    </a:ext>
                  </a:extLst>
                </a:gridCol>
              </a:tblGrid>
              <a:tr h="0">
                <a:tc>
                  <a:txBody>
                    <a:bodyPr/>
                    <a:lstStyle/>
                    <a:p>
                      <a:pPr fontAlgn="t">
                        <a:buFont typeface="Arial" panose="020B0604020202020204" pitchFamily="34" charset="0"/>
                        <a:buChar char="•"/>
                      </a:pPr>
                      <a:r>
                        <a:rPr lang="en-GB" b="1">
                          <a:effectLst/>
                        </a:rPr>
                        <a:t>Art</a:t>
                      </a:r>
                      <a:r>
                        <a:rPr lang="en-GB" b="1" u="none" strike="noStrike">
                          <a:solidFill>
                            <a:srgbClr val="993366"/>
                          </a:solidFill>
                          <a:effectLst/>
                          <a:hlinkClick r:id="rId2"/>
                        </a:rPr>
                        <a:t>Tate Kids</a:t>
                      </a:r>
                      <a:endParaRPr lang="en-GB">
                        <a:effectLst/>
                      </a:endParaRPr>
                    </a:p>
                    <a:p>
                      <a:pPr fontAlgn="t">
                        <a:buFont typeface="Arial" panose="020B0604020202020204" pitchFamily="34" charset="0"/>
                        <a:buChar char="•"/>
                      </a:pPr>
                      <a:r>
                        <a:rPr lang="en-GB" b="1" u="none" strike="noStrike">
                          <a:solidFill>
                            <a:srgbClr val="993366"/>
                          </a:solidFill>
                          <a:effectLst/>
                          <a:hlinkClick r:id="rId3"/>
                        </a:rPr>
                        <a:t>Art &amp; Design Activities</a:t>
                      </a:r>
                      <a:endParaRPr lang="en-GB">
                        <a:effectLst/>
                      </a:endParaRPr>
                    </a:p>
                    <a:p>
                      <a:pPr fontAlgn="t">
                        <a:buFont typeface="Arial" panose="020B0604020202020204" pitchFamily="34" charset="0"/>
                        <a:buChar char="•"/>
                      </a:pPr>
                      <a:r>
                        <a:rPr lang="en-GB" b="1" u="none" strike="noStrike">
                          <a:solidFill>
                            <a:srgbClr val="993366"/>
                          </a:solidFill>
                          <a:effectLst/>
                          <a:hlinkClick r:id="rId4"/>
                        </a:rPr>
                        <a:t>National Galleries</a:t>
                      </a:r>
                      <a:endParaRPr lang="en-GB">
                        <a:effectLst/>
                      </a:endParaRPr>
                    </a:p>
                    <a:p>
                      <a:pPr fontAlgn="t">
                        <a:buFont typeface="Arial" panose="020B0604020202020204" pitchFamily="34" charset="0"/>
                        <a:buChar char="•"/>
                      </a:pPr>
                      <a:r>
                        <a:rPr lang="en-GB" b="1" u="none" strike="noStrike">
                          <a:solidFill>
                            <a:srgbClr val="993366"/>
                          </a:solidFill>
                          <a:effectLst/>
                          <a:hlinkClick r:id="rId5"/>
                        </a:rPr>
                        <a:t>Google Arts &amp; Culture</a:t>
                      </a:r>
                      <a:endParaRPr lang="en-GB">
                        <a:effectLst/>
                      </a:endParaRPr>
                    </a:p>
                    <a:p>
                      <a:pPr fontAlgn="t">
                        <a:buFont typeface="Arial" panose="020B0604020202020204" pitchFamily="34" charset="0"/>
                        <a:buChar char="•"/>
                      </a:pPr>
                      <a:r>
                        <a:rPr lang="en-GB" b="1" u="none" strike="noStrike">
                          <a:solidFill>
                            <a:srgbClr val="993366"/>
                          </a:solidFill>
                          <a:effectLst/>
                          <a:hlinkClick r:id="rId6"/>
                        </a:rPr>
                        <a:t>MoMA Learning</a:t>
                      </a:r>
                      <a:endParaRPr lang="en-GB">
                        <a:effectLst/>
                      </a:endParaRPr>
                    </a:p>
                  </a:txBody>
                  <a:tcPr marL="114300" marR="114300">
                    <a:lnL>
                      <a:noFill/>
                    </a:lnL>
                    <a:lnR>
                      <a:noFill/>
                    </a:lnR>
                    <a:lnT>
                      <a:noFill/>
                    </a:lnT>
                    <a:lnB>
                      <a:noFill/>
                    </a:lnB>
                  </a:tcPr>
                </a:tc>
                <a:tc>
                  <a:txBody>
                    <a:bodyPr/>
                    <a:lstStyle/>
                    <a:p>
                      <a:pPr fontAlgn="t">
                        <a:buFont typeface="Arial" panose="020B0604020202020204" pitchFamily="34" charset="0"/>
                        <a:buChar char="•"/>
                      </a:pPr>
                      <a:r>
                        <a:rPr lang="en-GB" b="1" dirty="0" err="1">
                          <a:effectLst/>
                        </a:rPr>
                        <a:t>Spanish</a:t>
                      </a:r>
                      <a:r>
                        <a:rPr lang="en-GB" b="1" u="none" strike="noStrike" dirty="0" err="1">
                          <a:solidFill>
                            <a:srgbClr val="993366"/>
                          </a:solidFill>
                          <a:effectLst/>
                          <a:hlinkClick r:id="rId7"/>
                        </a:rPr>
                        <a:t>Linguascope</a:t>
                      </a:r>
                      <a:r>
                        <a:rPr lang="en-GB" b="1" dirty="0">
                          <a:effectLst/>
                        </a:rPr>
                        <a:t> [click </a:t>
                      </a:r>
                      <a:r>
                        <a:rPr lang="en-GB" b="1" u="none" strike="noStrike" dirty="0">
                          <a:solidFill>
                            <a:srgbClr val="993366"/>
                          </a:solidFill>
                          <a:effectLst/>
                          <a:hlinkClick r:id="rId8"/>
                        </a:rPr>
                        <a:t>here</a:t>
                      </a:r>
                      <a:r>
                        <a:rPr lang="en-GB" b="1" dirty="0">
                          <a:effectLst/>
                        </a:rPr>
                        <a:t> to request login details]</a:t>
                      </a:r>
                      <a:endParaRPr lang="en-GB" dirty="0">
                        <a:effectLst/>
                      </a:endParaRPr>
                    </a:p>
                    <a:p>
                      <a:pPr fontAlgn="t">
                        <a:buFont typeface="Arial" panose="020B0604020202020204" pitchFamily="34" charset="0"/>
                        <a:buChar char="•"/>
                      </a:pPr>
                      <a:r>
                        <a:rPr lang="en-GB" b="1" u="none" strike="noStrike" dirty="0" err="1">
                          <a:solidFill>
                            <a:srgbClr val="993366"/>
                          </a:solidFill>
                          <a:effectLst/>
                          <a:hlinkClick r:id="rId9"/>
                        </a:rPr>
                        <a:t>Languagesonline</a:t>
                      </a:r>
                      <a:r>
                        <a:rPr lang="en-GB" dirty="0">
                          <a:effectLst/>
                        </a:rPr>
                        <a:t>​</a:t>
                      </a:r>
                    </a:p>
                    <a:p>
                      <a:pPr fontAlgn="t">
                        <a:buFont typeface="Arial" panose="020B0604020202020204" pitchFamily="34" charset="0"/>
                        <a:buChar char="•"/>
                      </a:pPr>
                      <a:r>
                        <a:rPr lang="en-GB" b="1" u="none" strike="noStrike" dirty="0">
                          <a:solidFill>
                            <a:srgbClr val="993366"/>
                          </a:solidFill>
                          <a:effectLst/>
                          <a:hlinkClick r:id="rId10"/>
                        </a:rPr>
                        <a:t>Duolingo</a:t>
                      </a:r>
                      <a:endParaRPr lang="en-GB" dirty="0">
                        <a:effectLst/>
                      </a:endParaRPr>
                    </a:p>
                  </a:txBody>
                  <a:tcPr marL="114300" marR="114300">
                    <a:lnL>
                      <a:noFill/>
                    </a:lnL>
                    <a:lnR>
                      <a:noFill/>
                    </a:lnR>
                    <a:lnT>
                      <a:noFill/>
                    </a:lnT>
                    <a:lnB>
                      <a:noFill/>
                    </a:lnB>
                  </a:tcPr>
                </a:tc>
                <a:extLst>
                  <a:ext uri="{0D108BD9-81ED-4DB2-BD59-A6C34878D82A}">
                    <a16:rowId xmlns:a16="http://schemas.microsoft.com/office/drawing/2014/main" val="1837684833"/>
                  </a:ext>
                </a:extLst>
              </a:tr>
            </a:tbl>
          </a:graphicData>
        </a:graphic>
      </p:graphicFrame>
      <p:graphicFrame>
        <p:nvGraphicFramePr>
          <p:cNvPr id="5" name="Table 4">
            <a:extLst>
              <a:ext uri="{FF2B5EF4-FFF2-40B4-BE49-F238E27FC236}">
                <a16:creationId xmlns:a16="http://schemas.microsoft.com/office/drawing/2014/main" id="{EE0224FE-B031-459C-92FD-D27B21FC3BC7}"/>
              </a:ext>
            </a:extLst>
          </p:cNvPr>
          <p:cNvGraphicFramePr>
            <a:graphicFrameLocks noGrp="1"/>
          </p:cNvGraphicFramePr>
          <p:nvPr>
            <p:extLst>
              <p:ext uri="{D42A27DB-BD31-4B8C-83A1-F6EECF244321}">
                <p14:modId xmlns:p14="http://schemas.microsoft.com/office/powerpoint/2010/main" val="820170199"/>
              </p:ext>
            </p:extLst>
          </p:nvPr>
        </p:nvGraphicFramePr>
        <p:xfrm>
          <a:off x="376462" y="4656466"/>
          <a:ext cx="8119872" cy="2560320"/>
        </p:xfrm>
        <a:graphic>
          <a:graphicData uri="http://schemas.openxmlformats.org/drawingml/2006/table">
            <a:tbl>
              <a:tblPr/>
              <a:tblGrid>
                <a:gridCol w="4059936">
                  <a:extLst>
                    <a:ext uri="{9D8B030D-6E8A-4147-A177-3AD203B41FA5}">
                      <a16:colId xmlns:a16="http://schemas.microsoft.com/office/drawing/2014/main" val="423128143"/>
                    </a:ext>
                  </a:extLst>
                </a:gridCol>
                <a:gridCol w="4059936">
                  <a:extLst>
                    <a:ext uri="{9D8B030D-6E8A-4147-A177-3AD203B41FA5}">
                      <a16:colId xmlns:a16="http://schemas.microsoft.com/office/drawing/2014/main" val="1727071058"/>
                    </a:ext>
                  </a:extLst>
                </a:gridCol>
              </a:tblGrid>
              <a:tr h="0">
                <a:tc>
                  <a:txBody>
                    <a:bodyPr/>
                    <a:lstStyle/>
                    <a:p>
                      <a:pPr fontAlgn="t">
                        <a:buFont typeface="Arial" panose="020B0604020202020204" pitchFamily="34" charset="0"/>
                        <a:buChar char="•"/>
                      </a:pPr>
                      <a:r>
                        <a:rPr lang="en-GB" b="1" dirty="0">
                          <a:effectLst/>
                        </a:rPr>
                        <a:t>Science</a:t>
                      </a:r>
                      <a:r>
                        <a:rPr lang="en-GB" b="1" u="none" strike="noStrike" dirty="0">
                          <a:solidFill>
                            <a:srgbClr val="993366"/>
                          </a:solidFill>
                          <a:effectLst/>
                          <a:hlinkClick r:id="rId11"/>
                        </a:rPr>
                        <a:t>​Glasgow Science Centre</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2"/>
                        </a:rPr>
                        <a:t>Institute of Physics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3"/>
                        </a:rPr>
                        <a:t>Nasa</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4"/>
                        </a:rPr>
                        <a:t>Science Programmes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5"/>
                        </a:rPr>
                        <a:t>STEM Glasgow</a:t>
                      </a:r>
                      <a:endParaRPr lang="en-GB" dirty="0">
                        <a:effectLst/>
                      </a:endParaRPr>
                    </a:p>
                    <a:p>
                      <a:pPr fontAlgn="t">
                        <a:buFont typeface="Arial" panose="020B0604020202020204" pitchFamily="34" charset="0"/>
                        <a:buChar char="•"/>
                      </a:pPr>
                      <a:r>
                        <a:rPr lang="en-GB" b="1" u="none" strike="noStrike" dirty="0" err="1">
                          <a:solidFill>
                            <a:srgbClr val="993366"/>
                          </a:solidFill>
                          <a:effectLst/>
                          <a:hlinkClick r:id="rId16"/>
                        </a:rPr>
                        <a:t>Edheads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7"/>
                        </a:rPr>
                        <a:t>Exploratorium</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18"/>
                        </a:rPr>
                        <a:t>Science Kids</a:t>
                      </a:r>
                      <a:endParaRPr lang="en-GB" dirty="0">
                        <a:effectLst/>
                      </a:endParaRPr>
                    </a:p>
                    <a:p>
                      <a:pPr fontAlgn="t"/>
                      <a:r>
                        <a:rPr lang="en-GB" dirty="0">
                          <a:effectLst/>
                        </a:rPr>
                        <a:t>​</a:t>
                      </a:r>
                    </a:p>
                  </a:txBody>
                  <a:tcPr marL="114300" marR="114300">
                    <a:lnL>
                      <a:noFill/>
                    </a:lnL>
                    <a:lnR>
                      <a:noFill/>
                    </a:lnR>
                    <a:lnT>
                      <a:noFill/>
                    </a:lnT>
                    <a:lnB>
                      <a:noFill/>
                    </a:lnB>
                  </a:tcPr>
                </a:tc>
                <a:tc>
                  <a:txBody>
                    <a:bodyPr/>
                    <a:lstStyle/>
                    <a:p>
                      <a:pPr fontAlgn="t">
                        <a:buFont typeface="Arial" panose="020B0604020202020204" pitchFamily="34" charset="0"/>
                        <a:buChar char="•"/>
                      </a:pPr>
                      <a:r>
                        <a:rPr lang="en-GB" b="1" dirty="0">
                          <a:effectLst/>
                        </a:rPr>
                        <a:t>Social </a:t>
                      </a:r>
                      <a:r>
                        <a:rPr lang="en-GB" b="1" dirty="0" err="1">
                          <a:effectLst/>
                        </a:rPr>
                        <a:t>Subjects</a:t>
                      </a:r>
                      <a:r>
                        <a:rPr lang="en-GB" b="1" u="none" strike="noStrike" dirty="0" err="1">
                          <a:solidFill>
                            <a:srgbClr val="993366"/>
                          </a:solidFill>
                          <a:effectLst/>
                          <a:hlinkClick r:id="rId19"/>
                        </a:rPr>
                        <a:t>National</a:t>
                      </a:r>
                      <a:r>
                        <a:rPr lang="en-GB" b="1" u="none" strike="noStrike" dirty="0">
                          <a:solidFill>
                            <a:srgbClr val="993366"/>
                          </a:solidFill>
                          <a:effectLst/>
                          <a:hlinkClick r:id="rId19"/>
                        </a:rPr>
                        <a:t> Geographic</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20"/>
                        </a:rPr>
                        <a:t>Worlds Largest Lesson</a:t>
                      </a:r>
                      <a:r>
                        <a:rPr lang="en-GB" b="1" dirty="0">
                          <a:effectLst/>
                        </a:rPr>
                        <a:t> </a:t>
                      </a:r>
                      <a:r>
                        <a:rPr lang="en-GB" b="1" u="none" strike="noStrike" dirty="0">
                          <a:solidFill>
                            <a:srgbClr val="993366"/>
                          </a:solidFill>
                          <a:effectLst/>
                          <a:hlinkClick r:id="rId20"/>
                        </a:rPr>
                        <a:t>​</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21"/>
                        </a:rPr>
                        <a:t>Scottish Parliament</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22"/>
                        </a:rPr>
                        <a:t>Weather Activities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23"/>
                        </a:rPr>
                        <a:t>UN Natural Disasters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24"/>
                        </a:rPr>
                        <a:t>3D Geography</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25"/>
                        </a:rPr>
                        <a:t>Europe Puzzle</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26"/>
                        </a:rPr>
                        <a:t>Geography Games</a:t>
                      </a:r>
                      <a:endParaRPr lang="en-GB" dirty="0">
                        <a:effectLst/>
                      </a:endParaRPr>
                    </a:p>
                  </a:txBody>
                  <a:tcPr marL="114300" marR="114300">
                    <a:lnL>
                      <a:noFill/>
                    </a:lnL>
                    <a:lnR>
                      <a:noFill/>
                    </a:lnR>
                    <a:lnT>
                      <a:noFill/>
                    </a:lnT>
                    <a:lnB>
                      <a:noFill/>
                    </a:lnB>
                  </a:tcPr>
                </a:tc>
                <a:extLst>
                  <a:ext uri="{0D108BD9-81ED-4DB2-BD59-A6C34878D82A}">
                    <a16:rowId xmlns:a16="http://schemas.microsoft.com/office/drawing/2014/main" val="1214781703"/>
                  </a:ext>
                </a:extLst>
              </a:tr>
            </a:tbl>
          </a:graphicData>
        </a:graphic>
      </p:graphicFrame>
      <p:graphicFrame>
        <p:nvGraphicFramePr>
          <p:cNvPr id="6" name="Table 5">
            <a:extLst>
              <a:ext uri="{FF2B5EF4-FFF2-40B4-BE49-F238E27FC236}">
                <a16:creationId xmlns:a16="http://schemas.microsoft.com/office/drawing/2014/main" id="{636B2A0B-67ED-483C-8213-C8E667243EB5}"/>
              </a:ext>
            </a:extLst>
          </p:cNvPr>
          <p:cNvGraphicFramePr>
            <a:graphicFrameLocks noGrp="1"/>
          </p:cNvGraphicFramePr>
          <p:nvPr>
            <p:extLst>
              <p:ext uri="{D42A27DB-BD31-4B8C-83A1-F6EECF244321}">
                <p14:modId xmlns:p14="http://schemas.microsoft.com/office/powerpoint/2010/main" val="2788713443"/>
              </p:ext>
            </p:extLst>
          </p:nvPr>
        </p:nvGraphicFramePr>
        <p:xfrm>
          <a:off x="376462" y="181820"/>
          <a:ext cx="7885690" cy="4351338"/>
        </p:xfrm>
        <a:graphic>
          <a:graphicData uri="http://schemas.openxmlformats.org/drawingml/2006/table">
            <a:tbl>
              <a:tblPr/>
              <a:tblGrid>
                <a:gridCol w="3942845">
                  <a:extLst>
                    <a:ext uri="{9D8B030D-6E8A-4147-A177-3AD203B41FA5}">
                      <a16:colId xmlns:a16="http://schemas.microsoft.com/office/drawing/2014/main" val="1375865499"/>
                    </a:ext>
                  </a:extLst>
                </a:gridCol>
                <a:gridCol w="3942845">
                  <a:extLst>
                    <a:ext uri="{9D8B030D-6E8A-4147-A177-3AD203B41FA5}">
                      <a16:colId xmlns:a16="http://schemas.microsoft.com/office/drawing/2014/main" val="2202560562"/>
                    </a:ext>
                  </a:extLst>
                </a:gridCol>
              </a:tblGrid>
              <a:tr h="4351338">
                <a:tc>
                  <a:txBody>
                    <a:bodyPr/>
                    <a:lstStyle/>
                    <a:p>
                      <a:pPr fontAlgn="t">
                        <a:buFont typeface="Arial" panose="020B0604020202020204" pitchFamily="34" charset="0"/>
                        <a:buChar char="•"/>
                      </a:pPr>
                      <a:r>
                        <a:rPr lang="en-GB" sz="1700" b="1" dirty="0">
                          <a:effectLst/>
                        </a:rPr>
                        <a:t>Computing Science</a:t>
                      </a:r>
                      <a:br>
                        <a:rPr lang="en-GB" sz="1700" dirty="0">
                          <a:effectLst/>
                        </a:rPr>
                      </a:br>
                      <a:r>
                        <a:rPr lang="en-GB" sz="1700" b="1" u="none" strike="noStrike" dirty="0">
                          <a:solidFill>
                            <a:srgbClr val="993366"/>
                          </a:solidFill>
                          <a:effectLst/>
                          <a:hlinkClick r:id="rId27"/>
                        </a:rPr>
                        <a:t>Hour of Code</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28"/>
                        </a:rPr>
                        <a:t>Scratch</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29"/>
                        </a:rPr>
                        <a:t>Code Combat</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30"/>
                        </a:rPr>
                        <a:t>Blocky Games</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31"/>
                        </a:rPr>
                        <a:t>Coding Park</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32"/>
                        </a:rPr>
                        <a:t>Tynker</a:t>
                      </a:r>
                      <a:endParaRPr lang="en-GB" sz="1700" dirty="0">
                        <a:effectLst/>
                      </a:endParaRPr>
                    </a:p>
                    <a:p>
                      <a:pPr fontAlgn="t">
                        <a:buFont typeface="Arial" panose="020B0604020202020204" pitchFamily="34" charset="0"/>
                        <a:buChar char="•"/>
                      </a:pPr>
                      <a:r>
                        <a:rPr lang="en-GB" sz="1700" b="1" u="none" strike="noStrike" dirty="0" err="1">
                          <a:solidFill>
                            <a:srgbClr val="993366"/>
                          </a:solidFill>
                          <a:effectLst/>
                          <a:hlinkClick r:id="rId33"/>
                        </a:rPr>
                        <a:t>Codecademy</a:t>
                      </a:r>
                      <a:r>
                        <a:rPr lang="en-GB" sz="1700" dirty="0">
                          <a:effectLst/>
                        </a:rPr>
                        <a:t>​</a:t>
                      </a:r>
                    </a:p>
                    <a:p>
                      <a:pPr fontAlgn="t">
                        <a:buFont typeface="Arial" panose="020B0604020202020204" pitchFamily="34" charset="0"/>
                        <a:buChar char="•"/>
                      </a:pPr>
                      <a:r>
                        <a:rPr lang="en-GB" sz="1700" b="1" u="none" strike="noStrike" dirty="0">
                          <a:solidFill>
                            <a:srgbClr val="993366"/>
                          </a:solidFill>
                          <a:effectLst/>
                          <a:hlinkClick r:id="rId34"/>
                        </a:rPr>
                        <a:t>Seneca Learning</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35"/>
                        </a:rPr>
                        <a:t>Teach Computer Science</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36"/>
                        </a:rPr>
                        <a:t>Revision Room</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37"/>
                        </a:rPr>
                        <a:t>Higher Computing Science</a:t>
                      </a:r>
                      <a:r>
                        <a:rPr lang="en-GB" sz="1700" dirty="0">
                          <a:effectLst/>
                        </a:rPr>
                        <a:t>​</a:t>
                      </a:r>
                    </a:p>
                  </a:txBody>
                  <a:tcPr marL="111004" marR="111004" marT="44401" marB="44401">
                    <a:lnL>
                      <a:noFill/>
                    </a:lnL>
                    <a:lnR>
                      <a:noFill/>
                    </a:lnR>
                    <a:lnT>
                      <a:noFill/>
                    </a:lnT>
                    <a:lnB>
                      <a:noFill/>
                    </a:lnB>
                  </a:tcPr>
                </a:tc>
                <a:tc>
                  <a:txBody>
                    <a:bodyPr/>
                    <a:lstStyle/>
                    <a:p>
                      <a:pPr fontAlgn="t">
                        <a:buFont typeface="Arial" panose="020B0604020202020204" pitchFamily="34" charset="0"/>
                        <a:buChar char="•"/>
                      </a:pPr>
                      <a:r>
                        <a:rPr lang="en-GB" sz="1700" b="1" dirty="0">
                          <a:effectLst/>
                        </a:rPr>
                        <a:t>Music​​</a:t>
                      </a:r>
                      <a:r>
                        <a:rPr lang="en-GB" sz="1700" b="1" u="none" strike="noStrike" dirty="0">
                          <a:solidFill>
                            <a:srgbClr val="993366"/>
                          </a:solidFill>
                          <a:effectLst/>
                          <a:hlinkClick r:id="rId38"/>
                        </a:rPr>
                        <a:t>BBC Teach</a:t>
                      </a:r>
                      <a:endParaRPr lang="en-GB" sz="1700" dirty="0">
                        <a:effectLst/>
                      </a:endParaRPr>
                    </a:p>
                    <a:p>
                      <a:pPr fontAlgn="t">
                        <a:buFont typeface="Arial" panose="020B0604020202020204" pitchFamily="34" charset="0"/>
                        <a:buChar char="•"/>
                      </a:pPr>
                      <a:r>
                        <a:rPr lang="en-GB" sz="1700" b="1" dirty="0">
                          <a:effectLst/>
                        </a:rPr>
                        <a:t>​﻿</a:t>
                      </a:r>
                      <a:r>
                        <a:rPr lang="en-GB" sz="1700" b="1" u="none" strike="noStrike" dirty="0" err="1">
                          <a:solidFill>
                            <a:srgbClr val="993366"/>
                          </a:solidFill>
                          <a:effectLst/>
                          <a:hlinkClick r:id="rId39"/>
                        </a:rPr>
                        <a:t>Muscial</a:t>
                      </a:r>
                      <a:r>
                        <a:rPr lang="en-GB" sz="1700" b="1" u="none" strike="noStrike" dirty="0">
                          <a:solidFill>
                            <a:srgbClr val="993366"/>
                          </a:solidFill>
                          <a:effectLst/>
                          <a:hlinkClick r:id="rId39"/>
                        </a:rPr>
                        <a:t> Futures</a:t>
                      </a:r>
                      <a:r>
                        <a:rPr lang="en-GB" sz="1700" b="1" dirty="0">
                          <a:effectLst/>
                        </a:rPr>
                        <a:t>﻿</a:t>
                      </a:r>
                      <a:endParaRPr lang="en-GB" sz="1700" dirty="0">
                        <a:effectLst/>
                      </a:endParaRPr>
                    </a:p>
                    <a:p>
                      <a:pPr fontAlgn="t">
                        <a:buFont typeface="Arial" panose="020B0604020202020204" pitchFamily="34" charset="0"/>
                        <a:buChar char="•"/>
                      </a:pPr>
                      <a:r>
                        <a:rPr lang="en-GB" sz="1700" b="1" u="none" strike="noStrike" dirty="0" err="1">
                          <a:solidFill>
                            <a:srgbClr val="993366"/>
                          </a:solidFill>
                          <a:effectLst/>
                          <a:hlinkClick r:id="rId40"/>
                        </a:rPr>
                        <a:t>Musipedia</a:t>
                      </a:r>
                      <a:endParaRPr lang="en-GB" sz="1700" dirty="0">
                        <a:effectLst/>
                      </a:endParaRPr>
                    </a:p>
                    <a:p>
                      <a:pPr fontAlgn="t">
                        <a:buFont typeface="Arial" panose="020B0604020202020204" pitchFamily="34" charset="0"/>
                        <a:buChar char="•"/>
                      </a:pPr>
                      <a:r>
                        <a:rPr lang="en-GB" sz="1700" b="1" u="none" strike="noStrike" dirty="0" err="1">
                          <a:solidFill>
                            <a:srgbClr val="993366"/>
                          </a:solidFill>
                          <a:effectLst/>
                          <a:hlinkClick r:id="rId41"/>
                        </a:rPr>
                        <a:t>SFSKids</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42"/>
                        </a:rPr>
                        <a:t>Classics For Kids</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43"/>
                        </a:rPr>
                        <a:t>Free DJ Mixing Software</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44"/>
                        </a:rPr>
                        <a:t>Word Synth by Google</a:t>
                      </a:r>
                      <a:endParaRPr lang="en-GB" sz="1700" dirty="0">
                        <a:effectLst/>
                      </a:endParaRPr>
                    </a:p>
                    <a:p>
                      <a:pPr fontAlgn="t">
                        <a:buFont typeface="Arial" panose="020B0604020202020204" pitchFamily="34" charset="0"/>
                        <a:buChar char="•"/>
                      </a:pPr>
                      <a:r>
                        <a:rPr lang="en-GB" sz="1700" b="1" u="none" strike="noStrike" dirty="0" err="1">
                          <a:solidFill>
                            <a:srgbClr val="993366"/>
                          </a:solidFill>
                          <a:effectLst/>
                          <a:hlinkClick r:id="rId45"/>
                        </a:rPr>
                        <a:t>Rythym</a:t>
                      </a:r>
                      <a:r>
                        <a:rPr lang="en-GB" sz="1700" b="1" u="none" strike="noStrike" dirty="0">
                          <a:solidFill>
                            <a:srgbClr val="993366"/>
                          </a:solidFill>
                          <a:effectLst/>
                          <a:hlinkClick r:id="rId45"/>
                        </a:rPr>
                        <a:t> Trainer</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46"/>
                        </a:rPr>
                        <a:t>Musical Mysteries</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47"/>
                        </a:rPr>
                        <a:t>Music Tech Teacher</a:t>
                      </a:r>
                      <a:endParaRPr lang="en-GB" sz="1700" dirty="0">
                        <a:effectLst/>
                      </a:endParaRPr>
                    </a:p>
                    <a:p>
                      <a:pPr fontAlgn="t">
                        <a:buFont typeface="Arial" panose="020B0604020202020204" pitchFamily="34" charset="0"/>
                        <a:buChar char="•"/>
                      </a:pPr>
                      <a:r>
                        <a:rPr lang="en-GB" sz="1700" b="1" u="none" strike="noStrike" dirty="0">
                          <a:solidFill>
                            <a:srgbClr val="993366"/>
                          </a:solidFill>
                          <a:effectLst/>
                          <a:hlinkClick r:id="rId48"/>
                        </a:rPr>
                        <a:t>Music Technology Websites</a:t>
                      </a:r>
                      <a:br>
                        <a:rPr lang="en-GB" sz="1700" dirty="0">
                          <a:effectLst/>
                        </a:rPr>
                      </a:br>
                      <a:endParaRPr lang="en-GB" sz="1700" dirty="0">
                        <a:effectLst/>
                      </a:endParaRPr>
                    </a:p>
                  </a:txBody>
                  <a:tcPr marL="111004" marR="111004" marT="44401" marB="44401">
                    <a:lnL>
                      <a:noFill/>
                    </a:lnL>
                    <a:lnR>
                      <a:noFill/>
                    </a:lnR>
                    <a:lnT>
                      <a:noFill/>
                    </a:lnT>
                    <a:lnB>
                      <a:noFill/>
                    </a:lnB>
                  </a:tcPr>
                </a:tc>
                <a:extLst>
                  <a:ext uri="{0D108BD9-81ED-4DB2-BD59-A6C34878D82A}">
                    <a16:rowId xmlns:a16="http://schemas.microsoft.com/office/drawing/2014/main" val="2899861186"/>
                  </a:ext>
                </a:extLst>
              </a:tr>
            </a:tbl>
          </a:graphicData>
        </a:graphic>
      </p:graphicFrame>
      <p:graphicFrame>
        <p:nvGraphicFramePr>
          <p:cNvPr id="7" name="Table 6">
            <a:extLst>
              <a:ext uri="{FF2B5EF4-FFF2-40B4-BE49-F238E27FC236}">
                <a16:creationId xmlns:a16="http://schemas.microsoft.com/office/drawing/2014/main" id="{B17E8C40-0B40-40FE-B417-76B0E82787B8}"/>
              </a:ext>
            </a:extLst>
          </p:cNvPr>
          <p:cNvGraphicFramePr>
            <a:graphicFrameLocks noGrp="1"/>
          </p:cNvGraphicFramePr>
          <p:nvPr>
            <p:extLst>
              <p:ext uri="{D42A27DB-BD31-4B8C-83A1-F6EECF244321}">
                <p14:modId xmlns:p14="http://schemas.microsoft.com/office/powerpoint/2010/main" val="3499100733"/>
              </p:ext>
            </p:extLst>
          </p:nvPr>
        </p:nvGraphicFramePr>
        <p:xfrm>
          <a:off x="7700016" y="116453"/>
          <a:ext cx="4622072" cy="3657600"/>
        </p:xfrm>
        <a:graphic>
          <a:graphicData uri="http://schemas.openxmlformats.org/drawingml/2006/table">
            <a:tbl>
              <a:tblPr/>
              <a:tblGrid>
                <a:gridCol w="2311036">
                  <a:extLst>
                    <a:ext uri="{9D8B030D-6E8A-4147-A177-3AD203B41FA5}">
                      <a16:colId xmlns:a16="http://schemas.microsoft.com/office/drawing/2014/main" val="1156142413"/>
                    </a:ext>
                  </a:extLst>
                </a:gridCol>
                <a:gridCol w="2311036">
                  <a:extLst>
                    <a:ext uri="{9D8B030D-6E8A-4147-A177-3AD203B41FA5}">
                      <a16:colId xmlns:a16="http://schemas.microsoft.com/office/drawing/2014/main" val="596840930"/>
                    </a:ext>
                  </a:extLst>
                </a:gridCol>
              </a:tblGrid>
              <a:tr h="0">
                <a:tc>
                  <a:txBody>
                    <a:bodyPr/>
                    <a:lstStyle/>
                    <a:p>
                      <a:pPr fontAlgn="t">
                        <a:buFont typeface="Arial" panose="020B0604020202020204" pitchFamily="34" charset="0"/>
                        <a:buChar char="•"/>
                      </a:pPr>
                      <a:r>
                        <a:rPr lang="en-GB" b="1" dirty="0">
                          <a:effectLst/>
                        </a:rPr>
                        <a:t>Business Manag</a:t>
                      </a:r>
                      <a:r>
                        <a:rPr lang="en-GB" b="1" dirty="0">
                          <a:effectLst/>
                          <a:hlinkClick r:id="rId49"/>
                        </a:rPr>
                        <a:t>e</a:t>
                      </a:r>
                      <a:r>
                        <a:rPr lang="en-GB" b="1" dirty="0">
                          <a:effectLst/>
                        </a:rPr>
                        <a:t>ment</a:t>
                      </a:r>
                    </a:p>
                    <a:p>
                      <a:pPr fontAlgn="t">
                        <a:buFont typeface="Arial" panose="020B0604020202020204" pitchFamily="34" charset="0"/>
                        <a:buChar char="•"/>
                      </a:pPr>
                      <a:r>
                        <a:rPr lang="en-GB" b="1" u="none" strike="noStrike" dirty="0">
                          <a:solidFill>
                            <a:srgbClr val="993366"/>
                          </a:solidFill>
                          <a:effectLst/>
                          <a:hlinkClick r:id="rId49"/>
                        </a:rPr>
                        <a:t>Tutor 2 U</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50"/>
                        </a:rPr>
                        <a:t>Idea</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51"/>
                        </a:rPr>
                        <a:t>Biz Kids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52"/>
                        </a:rPr>
                        <a:t>Digital Skills</a:t>
                      </a:r>
                      <a:endParaRPr lang="en-GB" b="1" u="none" strike="noStrike" dirty="0">
                        <a:solidFill>
                          <a:srgbClr val="993366"/>
                        </a:solidFill>
                        <a:effectLst/>
                      </a:endParaRPr>
                    </a:p>
                    <a:p>
                      <a:pPr fontAlgn="t">
                        <a:buFont typeface="Arial" panose="020B0604020202020204" pitchFamily="34" charset="0"/>
                        <a:buChar char="•"/>
                      </a:pPr>
                      <a:endParaRPr lang="en-GB" b="1" u="none" strike="noStrike" dirty="0">
                        <a:solidFill>
                          <a:srgbClr val="993366"/>
                        </a:solidFill>
                        <a:effectLst/>
                      </a:endParaRPr>
                    </a:p>
                    <a:p>
                      <a:pPr fontAlgn="t">
                        <a:buFont typeface="Arial" panose="020B0604020202020204" pitchFamily="34" charset="0"/>
                        <a:buChar char="•"/>
                      </a:pPr>
                      <a:r>
                        <a:rPr lang="en-GB" b="1" dirty="0">
                          <a:effectLst/>
                        </a:rPr>
                        <a:t>Administration &amp; IT</a:t>
                      </a:r>
                    </a:p>
                    <a:p>
                      <a:pPr fontAlgn="t">
                        <a:buFont typeface="Arial" panose="020B0604020202020204" pitchFamily="34" charset="0"/>
                        <a:buChar char="•"/>
                      </a:pPr>
                      <a:r>
                        <a:rPr lang="en-GB" b="1" u="none" strike="noStrike" dirty="0" err="1">
                          <a:solidFill>
                            <a:srgbClr val="993366"/>
                          </a:solidFill>
                          <a:effectLst/>
                          <a:hlinkClick r:id="rId53"/>
                        </a:rPr>
                        <a:t>Brightred</a:t>
                      </a:r>
                      <a:r>
                        <a:rPr lang="en-GB" b="1" u="none" strike="noStrike" dirty="0">
                          <a:solidFill>
                            <a:srgbClr val="993366"/>
                          </a:solidFill>
                          <a:effectLst/>
                          <a:hlinkClick r:id="rId53"/>
                        </a:rPr>
                        <a:t> Books</a:t>
                      </a:r>
                      <a:endParaRPr lang="en-GB" dirty="0">
                        <a:effectLst/>
                      </a:endParaRPr>
                    </a:p>
                    <a:p>
                      <a:pPr fontAlgn="t">
                        <a:buFont typeface="Arial" panose="020B0604020202020204" pitchFamily="34" charset="0"/>
                        <a:buChar char="•"/>
                      </a:pPr>
                      <a:r>
                        <a:rPr lang="en-GB" b="1" u="none" strike="noStrike" dirty="0">
                          <a:solidFill>
                            <a:srgbClr val="993366"/>
                          </a:solidFill>
                          <a:effectLst/>
                          <a:hlinkClick r:id="rId54"/>
                        </a:rPr>
                        <a:t>GCF Global</a:t>
                      </a:r>
                      <a:r>
                        <a:rPr lang="en-GB" dirty="0">
                          <a:effectLst/>
                        </a:rPr>
                        <a:t>​</a:t>
                      </a:r>
                    </a:p>
                    <a:p>
                      <a:pPr fontAlgn="t">
                        <a:buFont typeface="Arial" panose="020B0604020202020204" pitchFamily="34" charset="0"/>
                        <a:buChar char="•"/>
                      </a:pPr>
                      <a:r>
                        <a:rPr lang="en-GB" b="1" u="none" strike="noStrike" dirty="0">
                          <a:solidFill>
                            <a:srgbClr val="993366"/>
                          </a:solidFill>
                          <a:effectLst/>
                          <a:hlinkClick r:id="rId55"/>
                        </a:rPr>
                        <a:t>Teach ICT</a:t>
                      </a:r>
                      <a:endParaRPr lang="en-GB" dirty="0">
                        <a:effectLst/>
                      </a:endParaRPr>
                    </a:p>
                    <a:p>
                      <a:pPr fontAlgn="t">
                        <a:buFont typeface="Arial" panose="020B0604020202020204" pitchFamily="34" charset="0"/>
                        <a:buChar char="•"/>
                      </a:pPr>
                      <a:r>
                        <a:rPr lang="en-GB" b="1" dirty="0">
                          <a:effectLst/>
                        </a:rPr>
                        <a:t>​</a:t>
                      </a:r>
                      <a:r>
                        <a:rPr lang="en-GB" b="1" u="none" strike="noStrike" dirty="0">
                          <a:solidFill>
                            <a:srgbClr val="993366"/>
                          </a:solidFill>
                          <a:effectLst/>
                          <a:hlinkClick r:id="rId50"/>
                        </a:rPr>
                        <a:t>Idea</a:t>
                      </a:r>
                      <a:endParaRPr lang="en-GB" dirty="0">
                        <a:effectLst/>
                      </a:endParaRPr>
                    </a:p>
                    <a:p>
                      <a:pPr fontAlgn="t">
                        <a:buFont typeface="Arial" panose="020B0604020202020204" pitchFamily="34" charset="0"/>
                        <a:buChar char="•"/>
                      </a:pPr>
                      <a:endParaRPr lang="en-GB" dirty="0">
                        <a:effectLst/>
                      </a:endParaRPr>
                    </a:p>
                  </a:txBody>
                  <a:tcPr marL="114300" marR="114300">
                    <a:lnL>
                      <a:noFill/>
                    </a:lnL>
                    <a:lnR>
                      <a:noFill/>
                    </a:lnR>
                    <a:lnT>
                      <a:noFill/>
                    </a:lnT>
                    <a:lnB>
                      <a:noFill/>
                    </a:lnB>
                  </a:tcPr>
                </a:tc>
                <a:tc>
                  <a:txBody>
                    <a:bodyPr/>
                    <a:lstStyle/>
                    <a:p>
                      <a:pPr fontAlgn="t">
                        <a:buFont typeface="Arial" panose="020B0604020202020204" pitchFamily="34" charset="0"/>
                        <a:buNone/>
                      </a:pPr>
                      <a:endParaRPr lang="en-GB" dirty="0">
                        <a:effectLst/>
                      </a:endParaRPr>
                    </a:p>
                  </a:txBody>
                  <a:tcPr marL="114300" marR="114300">
                    <a:lnL>
                      <a:noFill/>
                    </a:lnL>
                    <a:lnR>
                      <a:noFill/>
                    </a:lnR>
                    <a:lnT>
                      <a:noFill/>
                    </a:lnT>
                    <a:lnB>
                      <a:noFill/>
                    </a:lnB>
                  </a:tcPr>
                </a:tc>
                <a:extLst>
                  <a:ext uri="{0D108BD9-81ED-4DB2-BD59-A6C34878D82A}">
                    <a16:rowId xmlns:a16="http://schemas.microsoft.com/office/drawing/2014/main" val="652533927"/>
                  </a:ext>
                </a:extLst>
              </a:tr>
            </a:tbl>
          </a:graphicData>
        </a:graphic>
      </p:graphicFrame>
    </p:spTree>
    <p:extLst>
      <p:ext uri="{BB962C8B-B14F-4D97-AF65-F5344CB8AC3E}">
        <p14:creationId xmlns:p14="http://schemas.microsoft.com/office/powerpoint/2010/main" val="1234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CE99F-F95F-4EE3-B0D7-7F88192613D3}"/>
              </a:ext>
            </a:extLst>
          </p:cNvPr>
          <p:cNvSpPr>
            <a:spLocks noGrp="1"/>
          </p:cNvSpPr>
          <p:nvPr>
            <p:ph type="title"/>
          </p:nvPr>
        </p:nvSpPr>
        <p:spPr/>
        <p:txBody>
          <a:bodyPr/>
          <a:lstStyle/>
          <a:p>
            <a:r>
              <a:rPr lang="en-GB" dirty="0"/>
              <a:t>General useful website</a:t>
            </a:r>
          </a:p>
        </p:txBody>
      </p:sp>
      <p:sp>
        <p:nvSpPr>
          <p:cNvPr id="3" name="Content Placeholder 2">
            <a:extLst>
              <a:ext uri="{FF2B5EF4-FFF2-40B4-BE49-F238E27FC236}">
                <a16:creationId xmlns:a16="http://schemas.microsoft.com/office/drawing/2014/main" id="{0E5DB667-C690-4D28-BFC1-2D1AA439CC50}"/>
              </a:ext>
            </a:extLst>
          </p:cNvPr>
          <p:cNvSpPr>
            <a:spLocks noGrp="1"/>
          </p:cNvSpPr>
          <p:nvPr>
            <p:ph idx="1"/>
          </p:nvPr>
        </p:nvSpPr>
        <p:spPr/>
        <p:txBody>
          <a:bodyPr>
            <a:normAutofit fontScale="92500" lnSpcReduction="10000"/>
          </a:bodyPr>
          <a:lstStyle/>
          <a:p>
            <a:pPr algn="l">
              <a:buFont typeface="Arial" panose="020B0604020202020204" pitchFamily="34" charset="0"/>
              <a:buChar char="•"/>
            </a:pPr>
            <a:r>
              <a:rPr lang="en-GB" b="1" i="0" u="none" strike="noStrike" dirty="0">
                <a:solidFill>
                  <a:srgbClr val="993366"/>
                </a:solidFill>
                <a:effectLst/>
                <a:latin typeface="Maven Pro"/>
                <a:hlinkClick r:id="rId2"/>
              </a:rPr>
              <a:t>Bitesize</a:t>
            </a:r>
            <a:r>
              <a:rPr lang="en-GB" b="0" i="0" u="none" strike="noStrike" dirty="0">
                <a:solidFill>
                  <a:srgbClr val="993366"/>
                </a:solidFill>
                <a:effectLst/>
                <a:latin typeface="Maven Pro"/>
                <a:hlinkClick r:id="rId2"/>
              </a:rPr>
              <a:t>​</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3"/>
              </a:rPr>
              <a:t>BBC Teach</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4"/>
              </a:rPr>
              <a:t>Twinkl Home Learning Hub</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5"/>
              </a:rPr>
              <a:t>BrainPOP</a:t>
            </a:r>
            <a:r>
              <a:rPr lang="en-GB" b="0" i="0" dirty="0">
                <a:solidFill>
                  <a:srgbClr val="222222"/>
                </a:solidFill>
                <a:effectLst/>
                <a:latin typeface="Maven Pro"/>
              </a:rPr>
              <a:t>​</a:t>
            </a:r>
          </a:p>
          <a:p>
            <a:pPr algn="l">
              <a:buFont typeface="Arial" panose="020B0604020202020204" pitchFamily="34" charset="0"/>
              <a:buChar char="•"/>
            </a:pPr>
            <a:r>
              <a:rPr lang="en-GB" b="1" i="0" u="none" strike="noStrike" dirty="0">
                <a:solidFill>
                  <a:srgbClr val="993366"/>
                </a:solidFill>
                <a:effectLst/>
                <a:latin typeface="Maven Pro"/>
                <a:hlinkClick r:id="rId6"/>
              </a:rPr>
              <a:t>Kahoot</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err="1">
                <a:solidFill>
                  <a:srgbClr val="993366"/>
                </a:solidFill>
                <a:effectLst/>
                <a:latin typeface="Maven Pro"/>
                <a:hlinkClick r:id="rId7"/>
              </a:rPr>
              <a:t>Gridclub</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8"/>
              </a:rPr>
              <a:t>Scholastic</a:t>
            </a:r>
            <a:endParaRPr lang="en-GB" b="0" i="0" dirty="0">
              <a:solidFill>
                <a:srgbClr val="222222"/>
              </a:solidFill>
              <a:effectLst/>
              <a:latin typeface="Maven Pro"/>
            </a:endParaRPr>
          </a:p>
          <a:p>
            <a:pPr algn="l">
              <a:buFont typeface="Arial" panose="020B0604020202020204" pitchFamily="34" charset="0"/>
              <a:buChar char="•"/>
            </a:pPr>
            <a:r>
              <a:rPr lang="en-GB" b="1" i="0" u="none" strike="noStrike" dirty="0">
                <a:solidFill>
                  <a:srgbClr val="993366"/>
                </a:solidFill>
                <a:effectLst/>
                <a:latin typeface="Maven Pro"/>
                <a:hlinkClick r:id="rId9"/>
              </a:rPr>
              <a:t>Scotland's Enterprising Schools</a:t>
            </a:r>
            <a:r>
              <a:rPr lang="en-GB" b="0" i="0" dirty="0">
                <a:solidFill>
                  <a:srgbClr val="222222"/>
                </a:solidFill>
                <a:effectLst/>
                <a:latin typeface="Maven Pro"/>
              </a:rPr>
              <a:t>​​</a:t>
            </a:r>
          </a:p>
          <a:p>
            <a:pPr marL="0" indent="0">
              <a:buNone/>
            </a:pPr>
            <a:br>
              <a:rPr lang="en-GB" dirty="0"/>
            </a:br>
            <a:endParaRPr lang="en-GB" dirty="0"/>
          </a:p>
        </p:txBody>
      </p:sp>
    </p:spTree>
    <p:extLst>
      <p:ext uri="{BB962C8B-B14F-4D97-AF65-F5344CB8AC3E}">
        <p14:creationId xmlns:p14="http://schemas.microsoft.com/office/powerpoint/2010/main" val="398934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32D918-5DA1-4810-BE66-674553877A2F}"/>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How can I support my child with home learning?</a:t>
            </a:r>
          </a:p>
        </p:txBody>
      </p:sp>
      <p:sp>
        <p:nvSpPr>
          <p:cNvPr id="3" name="Content Placeholder 2">
            <a:extLst>
              <a:ext uri="{FF2B5EF4-FFF2-40B4-BE49-F238E27FC236}">
                <a16:creationId xmlns:a16="http://schemas.microsoft.com/office/drawing/2014/main" id="{AABA740F-11C6-46D6-AF8E-62F957700B4F}"/>
              </a:ext>
            </a:extLst>
          </p:cNvPr>
          <p:cNvSpPr>
            <a:spLocks noGrp="1"/>
          </p:cNvSpPr>
          <p:nvPr>
            <p:ph idx="1"/>
          </p:nvPr>
        </p:nvSpPr>
        <p:spPr>
          <a:xfrm>
            <a:off x="4367695" y="649480"/>
            <a:ext cx="6997911" cy="5546047"/>
          </a:xfrm>
        </p:spPr>
        <p:txBody>
          <a:bodyPr anchor="ctr">
            <a:normAutofit/>
          </a:bodyPr>
          <a:lstStyle/>
          <a:p>
            <a:pPr marL="0" indent="0">
              <a:spcBef>
                <a:spcPts val="500"/>
              </a:spcBef>
              <a:spcAft>
                <a:spcPts val="500"/>
              </a:spcAft>
              <a:buNone/>
            </a:pPr>
            <a:r>
              <a:rPr lang="en-GB" sz="2400" dirty="0">
                <a:effectLst/>
                <a:ea typeface="Times New Roman" panose="02020603050405020304" pitchFamily="18" charset="0"/>
              </a:rPr>
              <a:t>Parents and carers can support their child with learning from home by:</a:t>
            </a:r>
          </a:p>
          <a:p>
            <a:pPr>
              <a:spcBef>
                <a:spcPts val="500"/>
              </a:spcBef>
              <a:spcAft>
                <a:spcPts val="500"/>
              </a:spcAft>
              <a:buSzPts val="1000"/>
              <a:buFont typeface="Arial" panose="020B0604020202020204" pitchFamily="34" charset="0"/>
              <a:buChar char="•"/>
              <a:tabLst>
                <a:tab pos="288925" algn="l"/>
              </a:tabLst>
            </a:pPr>
            <a:r>
              <a:rPr lang="en-GB" sz="2400" dirty="0">
                <a:effectLst/>
                <a:ea typeface="Times New Roman" panose="02020603050405020304" pitchFamily="18" charset="0"/>
              </a:rPr>
              <a:t>Encourage your child to actively participate in their online learning activities</a:t>
            </a:r>
          </a:p>
          <a:p>
            <a:pPr lvl="0">
              <a:spcBef>
                <a:spcPts val="500"/>
              </a:spcBef>
              <a:spcAft>
                <a:spcPts val="500"/>
              </a:spcAft>
              <a:buSzPts val="1000"/>
              <a:buFont typeface="Arial" panose="020B0604020202020204" pitchFamily="34" charset="0"/>
              <a:buChar char="•"/>
              <a:tabLst>
                <a:tab pos="288925" algn="l"/>
              </a:tabLst>
            </a:pPr>
            <a:r>
              <a:rPr lang="en-GB" sz="2400" dirty="0">
                <a:effectLst/>
                <a:ea typeface="Times New Roman" panose="02020603050405020304" pitchFamily="18" charset="0"/>
              </a:rPr>
              <a:t>supporting your child to follow their normal timetable where possible</a:t>
            </a:r>
          </a:p>
          <a:p>
            <a:pPr lvl="0">
              <a:spcBef>
                <a:spcPts val="500"/>
              </a:spcBef>
              <a:spcAft>
                <a:spcPts val="500"/>
              </a:spcAft>
              <a:buSzPts val="1000"/>
              <a:buFont typeface="Arial" panose="020B0604020202020204" pitchFamily="34" charset="0"/>
              <a:buChar char="•"/>
              <a:tabLst>
                <a:tab pos="288925" algn="l"/>
              </a:tabLst>
            </a:pPr>
            <a:r>
              <a:rPr lang="en-GB" sz="2400" dirty="0">
                <a:effectLst/>
                <a:ea typeface="Times New Roman" panose="02020603050405020304" pitchFamily="18" charset="0"/>
              </a:rPr>
              <a:t>supporting your child to engage in any scheduled interactions by their teachers</a:t>
            </a:r>
          </a:p>
          <a:p>
            <a:pPr>
              <a:spcBef>
                <a:spcPts val="500"/>
              </a:spcBef>
              <a:spcAft>
                <a:spcPts val="500"/>
              </a:spcAft>
              <a:buSzPts val="1000"/>
              <a:buFont typeface="Arial" panose="020B0604020202020204" pitchFamily="34" charset="0"/>
              <a:buChar char="•"/>
              <a:tabLst>
                <a:tab pos="288925" algn="l"/>
              </a:tabLst>
            </a:pPr>
            <a:r>
              <a:rPr lang="en-GB" sz="2400" dirty="0">
                <a:effectLst/>
                <a:ea typeface="Times New Roman" panose="02020603050405020304" pitchFamily="18" charset="0"/>
              </a:rPr>
              <a:t>communicating any concerns with your child’s learning at home to their Guidance teacher</a:t>
            </a:r>
          </a:p>
          <a:p>
            <a:pPr>
              <a:buFont typeface="Arial" panose="020B0604020202020204" pitchFamily="34" charset="0"/>
              <a:buChar char="•"/>
            </a:pPr>
            <a:r>
              <a:rPr lang="en-GB" sz="2400" dirty="0"/>
              <a:t>Reassure them</a:t>
            </a:r>
          </a:p>
          <a:p>
            <a:pPr>
              <a:buFont typeface="Arial" panose="020B0604020202020204" pitchFamily="34" charset="0"/>
              <a:buChar char="•"/>
            </a:pPr>
            <a:r>
              <a:rPr lang="en-GB" sz="2400" dirty="0"/>
              <a:t>Help them find their study style</a:t>
            </a:r>
          </a:p>
          <a:p>
            <a:pPr>
              <a:buFont typeface="Arial" panose="020B0604020202020204" pitchFamily="34" charset="0"/>
              <a:buChar char="•"/>
            </a:pPr>
            <a:r>
              <a:rPr lang="en-GB" sz="2400" dirty="0"/>
              <a:t>Make sure the rest and exercise</a:t>
            </a:r>
          </a:p>
        </p:txBody>
      </p:sp>
    </p:spTree>
    <p:extLst>
      <p:ext uri="{BB962C8B-B14F-4D97-AF65-F5344CB8AC3E}">
        <p14:creationId xmlns:p14="http://schemas.microsoft.com/office/powerpoint/2010/main" val="4065338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5D24-8FD6-4347-AED2-8008FDAD2CA8}"/>
              </a:ext>
            </a:extLst>
          </p:cNvPr>
          <p:cNvSpPr>
            <a:spLocks noGrp="1"/>
          </p:cNvSpPr>
          <p:nvPr>
            <p:ph type="title"/>
          </p:nvPr>
        </p:nvSpPr>
        <p:spPr/>
        <p:txBody>
          <a:bodyPr/>
          <a:lstStyle/>
          <a:p>
            <a:r>
              <a:rPr lang="en-GB" dirty="0"/>
              <a:t>Advice from our pupils after 1 week to each other</a:t>
            </a:r>
          </a:p>
        </p:txBody>
      </p:sp>
      <p:pic>
        <p:nvPicPr>
          <p:cNvPr id="5" name="Picture 4">
            <a:extLst>
              <a:ext uri="{FF2B5EF4-FFF2-40B4-BE49-F238E27FC236}">
                <a16:creationId xmlns:a16="http://schemas.microsoft.com/office/drawing/2014/main" id="{D3D72653-8BFE-48D6-90B5-4165B17D6391}"/>
              </a:ext>
            </a:extLst>
          </p:cNvPr>
          <p:cNvPicPr>
            <a:picLocks noChangeAspect="1"/>
          </p:cNvPicPr>
          <p:nvPr/>
        </p:nvPicPr>
        <p:blipFill rotWithShape="1">
          <a:blip r:embed="rId2"/>
          <a:srcRect l="27110" t="24652" r="28593" b="39028"/>
          <a:stretch/>
        </p:blipFill>
        <p:spPr>
          <a:xfrm>
            <a:off x="514349" y="1881188"/>
            <a:ext cx="6715125" cy="3097010"/>
          </a:xfrm>
          <a:prstGeom prst="rect">
            <a:avLst/>
          </a:prstGeom>
        </p:spPr>
      </p:pic>
      <p:pic>
        <p:nvPicPr>
          <p:cNvPr id="7" name="Picture 6">
            <a:extLst>
              <a:ext uri="{FF2B5EF4-FFF2-40B4-BE49-F238E27FC236}">
                <a16:creationId xmlns:a16="http://schemas.microsoft.com/office/drawing/2014/main" id="{7DF71309-692E-445D-8733-B862D48C21D8}"/>
              </a:ext>
            </a:extLst>
          </p:cNvPr>
          <p:cNvPicPr>
            <a:picLocks noChangeAspect="1"/>
          </p:cNvPicPr>
          <p:nvPr/>
        </p:nvPicPr>
        <p:blipFill rotWithShape="1">
          <a:blip r:embed="rId3"/>
          <a:srcRect l="27109" t="28889" r="28984" b="25818"/>
          <a:stretch/>
        </p:blipFill>
        <p:spPr>
          <a:xfrm>
            <a:off x="514349" y="766836"/>
            <a:ext cx="9867901" cy="5726040"/>
          </a:xfrm>
          <a:prstGeom prst="rect">
            <a:avLst/>
          </a:prstGeom>
        </p:spPr>
      </p:pic>
      <p:pic>
        <p:nvPicPr>
          <p:cNvPr id="9" name="Picture 8">
            <a:extLst>
              <a:ext uri="{FF2B5EF4-FFF2-40B4-BE49-F238E27FC236}">
                <a16:creationId xmlns:a16="http://schemas.microsoft.com/office/drawing/2014/main" id="{5393FEA3-B08A-405F-BC82-E58BC954308D}"/>
              </a:ext>
            </a:extLst>
          </p:cNvPr>
          <p:cNvPicPr>
            <a:picLocks noChangeAspect="1"/>
          </p:cNvPicPr>
          <p:nvPr/>
        </p:nvPicPr>
        <p:blipFill rotWithShape="1">
          <a:blip r:embed="rId4"/>
          <a:srcRect l="26485" t="30001" r="27813" b="16527"/>
          <a:stretch/>
        </p:blipFill>
        <p:spPr>
          <a:xfrm>
            <a:off x="514349" y="363741"/>
            <a:ext cx="11496677" cy="6494260"/>
          </a:xfrm>
          <a:prstGeom prst="rect">
            <a:avLst/>
          </a:prstGeom>
        </p:spPr>
      </p:pic>
    </p:spTree>
    <p:extLst>
      <p:ext uri="{BB962C8B-B14F-4D97-AF65-F5344CB8AC3E}">
        <p14:creationId xmlns:p14="http://schemas.microsoft.com/office/powerpoint/2010/main" val="335053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F9C343-4D05-4811-80D4-473F792BDF4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Wellbeing Support</a:t>
            </a:r>
          </a:p>
        </p:txBody>
      </p:sp>
      <p:sp>
        <p:nvSpPr>
          <p:cNvPr id="3" name="Content Placeholder 2">
            <a:extLst>
              <a:ext uri="{FF2B5EF4-FFF2-40B4-BE49-F238E27FC236}">
                <a16:creationId xmlns:a16="http://schemas.microsoft.com/office/drawing/2014/main" id="{04F3DB3B-748E-457F-A9E6-4A391CAC0FD9}"/>
              </a:ext>
            </a:extLst>
          </p:cNvPr>
          <p:cNvSpPr>
            <a:spLocks noGrp="1"/>
          </p:cNvSpPr>
          <p:nvPr>
            <p:ph idx="1"/>
          </p:nvPr>
        </p:nvSpPr>
        <p:spPr>
          <a:xfrm>
            <a:off x="4367695" y="649480"/>
            <a:ext cx="6997911" cy="5546047"/>
          </a:xfrm>
        </p:spPr>
        <p:txBody>
          <a:bodyPr anchor="ctr">
            <a:normAutofit/>
          </a:bodyPr>
          <a:lstStyle/>
          <a:p>
            <a:pPr marL="0" indent="0">
              <a:spcBef>
                <a:spcPts val="500"/>
              </a:spcBef>
              <a:spcAft>
                <a:spcPts val="500"/>
              </a:spcAft>
              <a:buNone/>
            </a:pPr>
            <a:endParaRPr lang="en-GB" sz="1600" dirty="0">
              <a:effectLst/>
              <a:latin typeface="Times New Roman" panose="02020603050405020304" pitchFamily="18" charset="0"/>
              <a:ea typeface="Times New Roman" panose="02020603050405020304" pitchFamily="18" charset="0"/>
            </a:endParaRPr>
          </a:p>
          <a:p>
            <a:pPr marL="0" indent="0">
              <a:buNone/>
            </a:pPr>
            <a:endParaRPr lang="en-GB" sz="1600" dirty="0"/>
          </a:p>
        </p:txBody>
      </p:sp>
      <p:pic>
        <p:nvPicPr>
          <p:cNvPr id="4" name="Picture 3"/>
          <p:cNvPicPr>
            <a:picLocks noChangeAspect="1"/>
          </p:cNvPicPr>
          <p:nvPr/>
        </p:nvPicPr>
        <p:blipFill rotWithShape="1">
          <a:blip r:embed="rId2"/>
          <a:srcRect l="39062" t="27000" r="40783" b="16333"/>
          <a:stretch/>
        </p:blipFill>
        <p:spPr>
          <a:xfrm>
            <a:off x="4339586" y="-1"/>
            <a:ext cx="7849366" cy="6574643"/>
          </a:xfrm>
          <a:prstGeom prst="rect">
            <a:avLst/>
          </a:prstGeom>
        </p:spPr>
      </p:pic>
    </p:spTree>
    <p:extLst>
      <p:ext uri="{BB962C8B-B14F-4D97-AF65-F5344CB8AC3E}">
        <p14:creationId xmlns:p14="http://schemas.microsoft.com/office/powerpoint/2010/main" val="364562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E266-FBC3-4C0A-949F-0F9E3B83136D}"/>
              </a:ext>
            </a:extLst>
          </p:cNvPr>
          <p:cNvSpPr>
            <a:spLocks noGrp="1"/>
          </p:cNvSpPr>
          <p:nvPr>
            <p:ph type="title"/>
          </p:nvPr>
        </p:nvSpPr>
        <p:spPr/>
        <p:txBody>
          <a:bodyPr/>
          <a:lstStyle/>
          <a:p>
            <a:r>
              <a:rPr lang="en-GB">
                <a:solidFill>
                  <a:schemeClr val="accent1">
                    <a:lumMod val="50000"/>
                  </a:schemeClr>
                </a:solidFill>
              </a:rPr>
              <a:t>How can </a:t>
            </a:r>
            <a:r>
              <a:rPr lang="en-GB" dirty="0">
                <a:solidFill>
                  <a:schemeClr val="accent1">
                    <a:lumMod val="50000"/>
                  </a:schemeClr>
                </a:solidFill>
              </a:rPr>
              <a:t>both my child and I give feedback?</a:t>
            </a:r>
          </a:p>
        </p:txBody>
      </p:sp>
      <p:pic>
        <p:nvPicPr>
          <p:cNvPr id="5" name="Content Placeholder 4">
            <a:extLst>
              <a:ext uri="{FF2B5EF4-FFF2-40B4-BE49-F238E27FC236}">
                <a16:creationId xmlns:a16="http://schemas.microsoft.com/office/drawing/2014/main" id="{882F8D52-2C17-4470-A284-66D85269042A}"/>
              </a:ext>
            </a:extLst>
          </p:cNvPr>
          <p:cNvPicPr>
            <a:picLocks noGrp="1" noChangeAspect="1"/>
          </p:cNvPicPr>
          <p:nvPr>
            <p:ph idx="1"/>
          </p:nvPr>
        </p:nvPicPr>
        <p:blipFill rotWithShape="1">
          <a:blip r:embed="rId2"/>
          <a:srcRect t="31156" b="10617"/>
          <a:stretch/>
        </p:blipFill>
        <p:spPr>
          <a:xfrm>
            <a:off x="599369" y="1914523"/>
            <a:ext cx="10207652" cy="3343277"/>
          </a:xfrm>
        </p:spPr>
      </p:pic>
      <p:pic>
        <p:nvPicPr>
          <p:cNvPr id="7" name="Picture 6">
            <a:extLst>
              <a:ext uri="{FF2B5EF4-FFF2-40B4-BE49-F238E27FC236}">
                <a16:creationId xmlns:a16="http://schemas.microsoft.com/office/drawing/2014/main" id="{A36854F1-132C-49C6-B314-F8BF9D0C9899}"/>
              </a:ext>
            </a:extLst>
          </p:cNvPr>
          <p:cNvPicPr>
            <a:picLocks noChangeAspect="1"/>
          </p:cNvPicPr>
          <p:nvPr/>
        </p:nvPicPr>
        <p:blipFill rotWithShape="1">
          <a:blip r:embed="rId3"/>
          <a:srcRect l="1875" t="32500" r="33829" b="9861"/>
          <a:stretch/>
        </p:blipFill>
        <p:spPr>
          <a:xfrm>
            <a:off x="2548846" y="1833562"/>
            <a:ext cx="7839075" cy="3952875"/>
          </a:xfrm>
          <a:prstGeom prst="rect">
            <a:avLst/>
          </a:prstGeom>
        </p:spPr>
      </p:pic>
      <p:pic>
        <p:nvPicPr>
          <p:cNvPr id="9" name="Picture 8">
            <a:extLst>
              <a:ext uri="{FF2B5EF4-FFF2-40B4-BE49-F238E27FC236}">
                <a16:creationId xmlns:a16="http://schemas.microsoft.com/office/drawing/2014/main" id="{6FBC2597-48BD-4B7F-A595-D052D01E7E18}"/>
              </a:ext>
            </a:extLst>
          </p:cNvPr>
          <p:cNvPicPr>
            <a:picLocks noChangeAspect="1"/>
          </p:cNvPicPr>
          <p:nvPr/>
        </p:nvPicPr>
        <p:blipFill rotWithShape="1">
          <a:blip r:embed="rId4"/>
          <a:srcRect l="2031" t="31667" r="35156" b="13264"/>
          <a:stretch/>
        </p:blipFill>
        <p:spPr>
          <a:xfrm>
            <a:off x="3867150" y="1833562"/>
            <a:ext cx="7658100" cy="3776660"/>
          </a:xfrm>
          <a:prstGeom prst="rect">
            <a:avLst/>
          </a:prstGeom>
        </p:spPr>
      </p:pic>
    </p:spTree>
    <p:extLst>
      <p:ext uri="{BB962C8B-B14F-4D97-AF65-F5344CB8AC3E}">
        <p14:creationId xmlns:p14="http://schemas.microsoft.com/office/powerpoint/2010/main" val="14504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5216"/>
            <a:ext cx="10515600" cy="1325563"/>
          </a:xfrm>
        </p:spPr>
        <p:txBody>
          <a:bodyPr>
            <a:normAutofit/>
          </a:bodyPr>
          <a:lstStyle/>
          <a:p>
            <a:r>
              <a:rPr lang="en-US" dirty="0">
                <a:solidFill>
                  <a:schemeClr val="accent1">
                    <a:lumMod val="50000"/>
                  </a:schemeClr>
                </a:solidFill>
              </a:rPr>
              <a:t>Where can I find other support?</a:t>
            </a:r>
          </a:p>
        </p:txBody>
      </p:sp>
      <p:pic>
        <p:nvPicPr>
          <p:cNvPr id="4" name="Picture 3"/>
          <p:cNvPicPr>
            <a:picLocks noChangeAspect="1"/>
          </p:cNvPicPr>
          <p:nvPr/>
        </p:nvPicPr>
        <p:blipFill rotWithShape="1">
          <a:blip r:embed="rId2"/>
          <a:srcRect r="9273"/>
          <a:stretch/>
        </p:blipFill>
        <p:spPr>
          <a:xfrm>
            <a:off x="278143" y="1910779"/>
            <a:ext cx="10008857" cy="4532736"/>
          </a:xfrm>
          <a:prstGeom prst="rect">
            <a:avLst/>
          </a:prstGeom>
        </p:spPr>
      </p:pic>
      <p:sp>
        <p:nvSpPr>
          <p:cNvPr id="3" name="Content Placeholder 2"/>
          <p:cNvSpPr>
            <a:spLocks noGrp="1"/>
          </p:cNvSpPr>
          <p:nvPr>
            <p:ph idx="1"/>
          </p:nvPr>
        </p:nvSpPr>
        <p:spPr>
          <a:xfrm>
            <a:off x="7813548" y="2807142"/>
            <a:ext cx="3803904" cy="3660185"/>
          </a:xfrm>
        </p:spPr>
        <p:txBody>
          <a:bodyPr anchor="ctr">
            <a:normAutofit/>
          </a:bodyPr>
          <a:lstStyle/>
          <a:p>
            <a:r>
              <a:rPr lang="en-US" sz="2200"/>
              <a:t>Our school website has a lot of useful information. Click the link to access </a:t>
            </a:r>
            <a:r>
              <a:rPr lang="en-US" sz="2200">
                <a:hlinkClick r:id="rId3"/>
              </a:rPr>
              <a:t>http://www.bearsdenacademy.e-dunbarton.sch.uk/learning/home-learning/</a:t>
            </a:r>
            <a:r>
              <a:rPr lang="en-US" sz="2200"/>
              <a:t> </a:t>
            </a:r>
          </a:p>
          <a:p>
            <a:r>
              <a:rPr lang="en-US" sz="2200"/>
              <a:t>You can also contact your child’s guidance teacher or year head. </a:t>
            </a:r>
          </a:p>
        </p:txBody>
      </p:sp>
    </p:spTree>
    <p:extLst>
      <p:ext uri="{BB962C8B-B14F-4D97-AF65-F5344CB8AC3E}">
        <p14:creationId xmlns:p14="http://schemas.microsoft.com/office/powerpoint/2010/main" val="1639782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C468005-2660-41F4-BD7F-4670576DEF02}"/>
              </a:ext>
            </a:extLst>
          </p:cNvPr>
          <p:cNvGraphicFramePr>
            <a:graphicFrameLocks noGrp="1"/>
          </p:cNvGraphicFramePr>
          <p:nvPr>
            <p:ph idx="1"/>
            <p:extLst>
              <p:ext uri="{D42A27DB-BD31-4B8C-83A1-F6EECF244321}">
                <p14:modId xmlns:p14="http://schemas.microsoft.com/office/powerpoint/2010/main" val="275489545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88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308B91-AFA3-48B6-98F7-0FECE26E4EF3}"/>
              </a:ext>
            </a:extLst>
          </p:cNvPr>
          <p:cNvSpPr>
            <a:spLocks noGrp="1"/>
          </p:cNvSpPr>
          <p:nvPr>
            <p:ph type="title"/>
          </p:nvPr>
        </p:nvSpPr>
        <p:spPr>
          <a:xfrm>
            <a:off x="838200" y="365125"/>
            <a:ext cx="10515600" cy="1325563"/>
          </a:xfrm>
        </p:spPr>
        <p:txBody>
          <a:bodyPr>
            <a:normAutofit/>
          </a:bodyPr>
          <a:lstStyle/>
          <a:p>
            <a:r>
              <a:rPr lang="en-GB" sz="2600" dirty="0">
                <a:effectLst/>
                <a:latin typeface="Calibri Light" panose="020F0302020204030204" pitchFamily="34" charset="0"/>
                <a:ea typeface="Times New Roman" panose="02020603050405020304" pitchFamily="18" charset="0"/>
              </a:rPr>
              <a:t>Why do some subject teachers offer live classes and some don't, is it compulsory to offer live learning? What is the rationale for live lessons not being compulsory?</a:t>
            </a:r>
            <a:endParaRPr lang="en-GB" sz="26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C9F88B-D219-4264-8482-6C86A279C261}"/>
              </a:ext>
            </a:extLst>
          </p:cNvPr>
          <p:cNvSpPr>
            <a:spLocks noGrp="1"/>
          </p:cNvSpPr>
          <p:nvPr>
            <p:ph idx="1"/>
          </p:nvPr>
        </p:nvSpPr>
        <p:spPr>
          <a:xfrm>
            <a:off x="838200" y="1929384"/>
            <a:ext cx="10515600" cy="4596764"/>
          </a:xfrm>
        </p:spPr>
        <p:txBody>
          <a:bodyPr>
            <a:normAutofit fontScale="85000" lnSpcReduction="20000"/>
          </a:bodyPr>
          <a:lstStyle/>
          <a:p>
            <a:pPr marL="0" indent="0">
              <a:buNone/>
            </a:pPr>
            <a:r>
              <a:rPr lang="en-GB" sz="1900" dirty="0">
                <a:effectLst/>
                <a:latin typeface="Calibri Light" panose="020F0302020204030204" pitchFamily="34" charset="0"/>
                <a:ea typeface="Calibri" panose="020F0502020204030204" pitchFamily="34" charset="0"/>
              </a:rPr>
              <a:t>Live lessons are not compulsory – they are a teaching tool that may be effective for deliver in some contexts.  </a:t>
            </a:r>
            <a:r>
              <a:rPr lang="en-GB" sz="1900" dirty="0">
                <a:latin typeface="Calibri Light" panose="020F0302020204030204" pitchFamily="34" charset="0"/>
                <a:ea typeface="Calibri" panose="020F0502020204030204" pitchFamily="34" charset="0"/>
              </a:rPr>
              <a:t>Within Bearsden Academy </a:t>
            </a:r>
            <a:r>
              <a:rPr lang="en-GB" sz="1900" dirty="0">
                <a:effectLst/>
                <a:latin typeface="Calibri Light" panose="020F0302020204030204" pitchFamily="34" charset="0"/>
                <a:ea typeface="Calibri" panose="020F0502020204030204" pitchFamily="34" charset="0"/>
              </a:rPr>
              <a:t>live lessons are taking place across all year groups.  Your child’s teacher is best placed to determine what learning will look like for their subject and level. Learning experiences will therefore vary depend upon the course and staff member. </a:t>
            </a:r>
          </a:p>
          <a:p>
            <a:pPr marL="0" indent="0">
              <a:buNone/>
            </a:pPr>
            <a:endParaRPr lang="en-GB" sz="1900" dirty="0">
              <a:latin typeface="Calibri Light" panose="020F0302020204030204" pitchFamily="34" charset="0"/>
              <a:ea typeface="Calibri" panose="020F0502020204030204" pitchFamily="34" charset="0"/>
            </a:endParaRPr>
          </a:p>
          <a:p>
            <a:pPr marL="0" indent="0">
              <a:buNone/>
            </a:pPr>
            <a:r>
              <a:rPr lang="en-GB" sz="1900" dirty="0">
                <a:effectLst/>
                <a:latin typeface="Calibri Light" panose="020F0302020204030204" pitchFamily="34" charset="0"/>
                <a:ea typeface="Times New Roman" panose="02020603050405020304" pitchFamily="18" charset="0"/>
              </a:rPr>
              <a:t>It is important that pupils have time for independent work and reflection. The school has shared advice with teachers on following national research (</a:t>
            </a:r>
            <a:r>
              <a:rPr lang="en-GB" sz="1900" u="sng" dirty="0">
                <a:effectLst/>
                <a:latin typeface="Calibri Light" panose="020F0302020204030204" pitchFamily="34" charset="0"/>
                <a:ea typeface="Times New Roman" panose="02020603050405020304" pitchFamily="18" charset="0"/>
                <a:hlinkClick r:id="rId2"/>
              </a:rPr>
              <a:t>see the Education Endowment Foundation’s website</a:t>
            </a:r>
            <a:r>
              <a:rPr lang="en-GB" sz="1900" dirty="0">
                <a:effectLst/>
                <a:latin typeface="Calibri Light" panose="020F0302020204030204" pitchFamily="34" charset="0"/>
                <a:ea typeface="Times New Roman" panose="02020603050405020304" pitchFamily="18" charset="0"/>
              </a:rPr>
              <a:t>). This encourages five stages of learning online: </a:t>
            </a:r>
            <a:endParaRPr lang="en-GB" sz="1900" dirty="0">
              <a:effectLst/>
              <a:latin typeface="Times New Roman" panose="02020603050405020304" pitchFamily="18" charset="0"/>
              <a:ea typeface="Times New Roman" panose="02020603050405020304" pitchFamily="18" charset="0"/>
            </a:endParaRPr>
          </a:p>
          <a:p>
            <a:pPr marL="0" indent="0">
              <a:buNone/>
            </a:pPr>
            <a:endParaRPr lang="en-GB" sz="1900" dirty="0">
              <a:latin typeface="Calibri Light" panose="020F0302020204030204" pitchFamily="34" charset="0"/>
              <a:ea typeface="Calibri" panose="020F0502020204030204" pitchFamily="34" charset="0"/>
            </a:endParaRPr>
          </a:p>
          <a:p>
            <a:pPr>
              <a:spcBef>
                <a:spcPts val="500"/>
              </a:spcBef>
              <a:spcAft>
                <a:spcPts val="500"/>
              </a:spcAft>
              <a:tabLst>
                <a:tab pos="468630" algn="l"/>
              </a:tabLst>
            </a:pPr>
            <a:r>
              <a:rPr lang="en-GB" sz="1900" b="1" dirty="0">
                <a:effectLst/>
                <a:latin typeface="Calibri Light" panose="020F0302020204030204" pitchFamily="34" charset="0"/>
                <a:ea typeface="Times New Roman" panose="02020603050405020304" pitchFamily="18" charset="0"/>
              </a:rPr>
              <a:t>Activate: </a:t>
            </a:r>
            <a:r>
              <a:rPr lang="en-GB" sz="1900" dirty="0">
                <a:effectLst/>
                <a:latin typeface="Calibri Light" panose="020F0302020204030204" pitchFamily="34" charset="0"/>
                <a:ea typeface="Times New Roman" panose="02020603050405020304" pitchFamily="18" charset="0"/>
              </a:rPr>
              <a:t>What we learn depends on what we know already, and it’s important to get students thinking about prior knowledge that will help them with their next steps. </a:t>
            </a:r>
            <a:endParaRPr lang="en-GB" sz="1900" dirty="0">
              <a:effectLst/>
              <a:latin typeface="Times New Roman" panose="02020603050405020304" pitchFamily="18" charset="0"/>
              <a:ea typeface="Times New Roman" panose="02020603050405020304" pitchFamily="18" charset="0"/>
            </a:endParaRPr>
          </a:p>
          <a:p>
            <a:pPr>
              <a:spcBef>
                <a:spcPts val="500"/>
              </a:spcBef>
              <a:spcAft>
                <a:spcPts val="500"/>
              </a:spcAft>
              <a:tabLst>
                <a:tab pos="468630" algn="l"/>
              </a:tabLst>
            </a:pPr>
            <a:r>
              <a:rPr lang="en-GB" sz="1900" b="1" dirty="0">
                <a:effectLst/>
                <a:latin typeface="Calibri Light" panose="020F0302020204030204" pitchFamily="34" charset="0"/>
                <a:ea typeface="Times New Roman" panose="02020603050405020304" pitchFamily="18" charset="0"/>
              </a:rPr>
              <a:t>Explain:</a:t>
            </a:r>
            <a:r>
              <a:rPr lang="en-GB" sz="1900" dirty="0">
                <a:effectLst/>
                <a:latin typeface="Calibri Light" panose="020F0302020204030204" pitchFamily="34" charset="0"/>
                <a:ea typeface="Times New Roman" panose="02020603050405020304" pitchFamily="18" charset="0"/>
              </a:rPr>
              <a:t> An integral aspect of any learning sequence will be explanations. A powerful way of doing this is to model thinking, by focusing on the thought processes behind decisions you make, as well as teaching the strategy itself. </a:t>
            </a:r>
            <a:endParaRPr lang="en-GB" sz="1900" dirty="0">
              <a:effectLst/>
              <a:latin typeface="Times New Roman" panose="02020603050405020304" pitchFamily="18" charset="0"/>
              <a:ea typeface="Times New Roman" panose="02020603050405020304" pitchFamily="18" charset="0"/>
            </a:endParaRPr>
          </a:p>
          <a:p>
            <a:pPr>
              <a:spcBef>
                <a:spcPts val="500"/>
              </a:spcBef>
              <a:spcAft>
                <a:spcPts val="500"/>
              </a:spcAft>
              <a:tabLst>
                <a:tab pos="468630" algn="l"/>
              </a:tabLst>
            </a:pPr>
            <a:r>
              <a:rPr lang="en-GB" sz="1900" b="1" dirty="0">
                <a:effectLst/>
                <a:latin typeface="Calibri Light" panose="020F0302020204030204" pitchFamily="34" charset="0"/>
                <a:ea typeface="Times New Roman" panose="02020603050405020304" pitchFamily="18" charset="0"/>
              </a:rPr>
              <a:t>Practice</a:t>
            </a:r>
            <a:r>
              <a:rPr lang="en-GB" sz="1900" dirty="0">
                <a:effectLst/>
                <a:latin typeface="Calibri Light" panose="020F0302020204030204" pitchFamily="34" charset="0"/>
                <a:ea typeface="Times New Roman" panose="02020603050405020304" pitchFamily="18" charset="0"/>
              </a:rPr>
              <a:t>: Our ultimate aim is that our pupils will be able to work independently, but they will need sufficient scaffolding and guidance to get there. </a:t>
            </a:r>
            <a:endParaRPr lang="en-GB" sz="1900" dirty="0">
              <a:effectLst/>
              <a:latin typeface="Times New Roman" panose="02020603050405020304" pitchFamily="18" charset="0"/>
              <a:ea typeface="Times New Roman" panose="02020603050405020304" pitchFamily="18" charset="0"/>
            </a:endParaRPr>
          </a:p>
          <a:p>
            <a:pPr>
              <a:spcBef>
                <a:spcPts val="500"/>
              </a:spcBef>
              <a:spcAft>
                <a:spcPts val="500"/>
              </a:spcAft>
              <a:tabLst>
                <a:tab pos="468630" algn="l"/>
              </a:tabLst>
            </a:pPr>
            <a:r>
              <a:rPr lang="en-GB" sz="1900" b="1" dirty="0">
                <a:effectLst/>
                <a:latin typeface="Calibri Light" panose="020F0302020204030204" pitchFamily="34" charset="0"/>
                <a:ea typeface="Times New Roman" panose="02020603050405020304" pitchFamily="18" charset="0"/>
              </a:rPr>
              <a:t>Reflect</a:t>
            </a:r>
            <a:r>
              <a:rPr lang="en-GB" sz="1900" dirty="0">
                <a:effectLst/>
                <a:latin typeface="Calibri Light" panose="020F0302020204030204" pitchFamily="34" charset="0"/>
                <a:ea typeface="Times New Roman" panose="02020603050405020304" pitchFamily="18" charset="0"/>
              </a:rPr>
              <a:t>: An important aspect of self-regulation is reflecting on what you have done and using this to inform what you’ll do in future. </a:t>
            </a:r>
            <a:endParaRPr lang="en-GB" sz="1900" dirty="0">
              <a:effectLst/>
              <a:latin typeface="Times New Roman" panose="02020603050405020304" pitchFamily="18" charset="0"/>
              <a:ea typeface="Times New Roman" panose="02020603050405020304" pitchFamily="18" charset="0"/>
            </a:endParaRPr>
          </a:p>
          <a:p>
            <a:r>
              <a:rPr lang="en-GB" sz="1900" b="1" dirty="0">
                <a:effectLst/>
                <a:latin typeface="Calibri Light" panose="020F0302020204030204" pitchFamily="34" charset="0"/>
                <a:ea typeface="Calibri" panose="020F0502020204030204" pitchFamily="34" charset="0"/>
              </a:rPr>
              <a:t>Review</a:t>
            </a:r>
            <a:r>
              <a:rPr lang="en-GB" sz="1900" dirty="0">
                <a:effectLst/>
                <a:latin typeface="Calibri Light" panose="020F0302020204030204" pitchFamily="34" charset="0"/>
                <a:ea typeface="Calibri" panose="020F0502020204030204" pitchFamily="34" charset="0"/>
              </a:rPr>
              <a:t>: Reviewing previous work, and retrieving key ideas from memory, aids long-term retention, particularly if this happens once you’ve started to forget what you’ve learned.</a:t>
            </a:r>
            <a:endParaRPr lang="en-GB" sz="1900" dirty="0">
              <a:latin typeface="Calibri Light" panose="020F0302020204030204" pitchFamily="34" charset="0"/>
            </a:endParaRPr>
          </a:p>
          <a:p>
            <a:pPr marL="0" indent="0">
              <a:buNone/>
            </a:pPr>
            <a:endParaRPr lang="en-GB" sz="1400" dirty="0"/>
          </a:p>
        </p:txBody>
      </p:sp>
    </p:spTree>
    <p:extLst>
      <p:ext uri="{BB962C8B-B14F-4D97-AF65-F5344CB8AC3E}">
        <p14:creationId xmlns:p14="http://schemas.microsoft.com/office/powerpoint/2010/main" val="13746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2047</Words>
  <Application>Microsoft Office PowerPoint</Application>
  <PresentationFormat>Widescreen</PresentationFormat>
  <Paragraphs>195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Maven Pro</vt:lpstr>
      <vt:lpstr>Times New Roman</vt:lpstr>
      <vt:lpstr>Office Theme</vt:lpstr>
      <vt:lpstr>Bearsden Academy</vt:lpstr>
      <vt:lpstr>Welcome </vt:lpstr>
      <vt:lpstr>How can I support my child with home learning?</vt:lpstr>
      <vt:lpstr>Advice from our pupils after 1 week to each other</vt:lpstr>
      <vt:lpstr>Wellbeing Support</vt:lpstr>
      <vt:lpstr>How can both my child and I give feedback?</vt:lpstr>
      <vt:lpstr>Where can I find other support?</vt:lpstr>
      <vt:lpstr>PowerPoint Presentation</vt:lpstr>
      <vt:lpstr>Why do some subject teachers offer live classes and some don't, is it compulsory to offer live learning? What is the rationale for live lessons not being compulsory?</vt:lpstr>
      <vt:lpstr>PowerPoint Presentation</vt:lpstr>
      <vt:lpstr>PowerPoint Presentation</vt:lpstr>
      <vt:lpstr>How much time is reasonable for them to be spending on school work per day?</vt:lpstr>
      <vt:lpstr>How are the teachers giving feedback to students after they complete each piece of work? </vt:lpstr>
      <vt:lpstr>Do all assignments appear under the assignments section? Why do only some lessons appear in the calendar?</vt:lpstr>
      <vt:lpstr>Why are teachers not using the same process for issuing work?</vt:lpstr>
      <vt:lpstr>Thank you for attending tonight's session We hope you have found it useful.</vt:lpstr>
      <vt:lpstr>Wellbeing Support</vt:lpstr>
      <vt:lpstr>Wellbeing Support</vt:lpstr>
      <vt:lpstr>Wellbeing Support</vt:lpstr>
      <vt:lpstr>PowerPoint Presentation</vt:lpstr>
      <vt:lpstr>Useful websites - Health &amp; Wellbeing </vt:lpstr>
      <vt:lpstr>Useful website – Literacy and Numeracy</vt:lpstr>
      <vt:lpstr>PowerPoint Presentation</vt:lpstr>
      <vt:lpstr>General useful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Bearsden Academy</dc:title>
  <dc:creator>010RHiggins</dc:creator>
  <cp:lastModifiedBy> </cp:lastModifiedBy>
  <cp:revision>12</cp:revision>
  <cp:lastPrinted>2021-01-21T14:47:02Z</cp:lastPrinted>
  <dcterms:created xsi:type="dcterms:W3CDTF">2021-01-20T21:35:49Z</dcterms:created>
  <dcterms:modified xsi:type="dcterms:W3CDTF">2021-01-21T18:47:49Z</dcterms:modified>
</cp:coreProperties>
</file>