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sldIdLst>
    <p:sldId id="256" r:id="rId2"/>
    <p:sldId id="257" r:id="rId3"/>
    <p:sldId id="258" r:id="rId4"/>
    <p:sldId id="259" r:id="rId5"/>
    <p:sldId id="260" r:id="rId6"/>
    <p:sldId id="261" r:id="rId7"/>
    <p:sldId id="262" r:id="rId8"/>
    <p:sldId id="263" r:id="rId9"/>
    <p:sldId id="264" r:id="rId10"/>
    <p:sldId id="323" r:id="rId11"/>
    <p:sldId id="326" r:id="rId12"/>
    <p:sldId id="265" r:id="rId13"/>
    <p:sldId id="274" r:id="rId14"/>
    <p:sldId id="266" r:id="rId15"/>
    <p:sldId id="327" r:id="rId16"/>
    <p:sldId id="321" r:id="rId17"/>
    <p:sldId id="268" r:id="rId18"/>
    <p:sldId id="269" r:id="rId19"/>
    <p:sldId id="324" r:id="rId20"/>
    <p:sldId id="270" r:id="rId21"/>
    <p:sldId id="271" r:id="rId22"/>
    <p:sldId id="272" r:id="rId23"/>
    <p:sldId id="273" r:id="rId24"/>
    <p:sldId id="313" r:id="rId25"/>
    <p:sldId id="275" r:id="rId26"/>
    <p:sldId id="322" r:id="rId27"/>
    <p:sldId id="328" r:id="rId28"/>
    <p:sldId id="276" r:id="rId29"/>
    <p:sldId id="337" r:id="rId30"/>
    <p:sldId id="277" r:id="rId31"/>
    <p:sldId id="278" r:id="rId32"/>
    <p:sldId id="279" r:id="rId33"/>
    <p:sldId id="280" r:id="rId34"/>
    <p:sldId id="281" r:id="rId35"/>
    <p:sldId id="319" r:id="rId36"/>
    <p:sldId id="282" r:id="rId37"/>
    <p:sldId id="283" r:id="rId38"/>
    <p:sldId id="284" r:id="rId39"/>
    <p:sldId id="329" r:id="rId40"/>
    <p:sldId id="285" r:id="rId41"/>
    <p:sldId id="286" r:id="rId42"/>
    <p:sldId id="330" r:id="rId43"/>
    <p:sldId id="287" r:id="rId44"/>
    <p:sldId id="288" r:id="rId45"/>
    <p:sldId id="332" r:id="rId46"/>
    <p:sldId id="289" r:id="rId47"/>
    <p:sldId id="290" r:id="rId48"/>
    <p:sldId id="291" r:id="rId49"/>
    <p:sldId id="292" r:id="rId50"/>
    <p:sldId id="320" r:id="rId51"/>
    <p:sldId id="293" r:id="rId52"/>
    <p:sldId id="314" r:id="rId53"/>
    <p:sldId id="318" r:id="rId54"/>
    <p:sldId id="336" r:id="rId55"/>
    <p:sldId id="294" r:id="rId56"/>
    <p:sldId id="295" r:id="rId57"/>
    <p:sldId id="296" r:id="rId58"/>
    <p:sldId id="297" r:id="rId59"/>
    <p:sldId id="298" r:id="rId60"/>
    <p:sldId id="299" r:id="rId61"/>
    <p:sldId id="301" r:id="rId62"/>
    <p:sldId id="302" r:id="rId63"/>
    <p:sldId id="303" r:id="rId64"/>
    <p:sldId id="304" r:id="rId65"/>
    <p:sldId id="331" r:id="rId66"/>
    <p:sldId id="305" r:id="rId67"/>
    <p:sldId id="307" r:id="rId68"/>
    <p:sldId id="308" r:id="rId69"/>
    <p:sldId id="309" r:id="rId70"/>
    <p:sldId id="312" r:id="rId71"/>
    <p:sldId id="315" r:id="rId72"/>
    <p:sldId id="335" r:id="rId73"/>
    <p:sldId id="334" r:id="rId74"/>
    <p:sldId id="316" r:id="rId7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00000-0000-0000-0000-000000000000}" v="1247" dt="2021-03-26T13:21:29.185"/>
    <p1510:client id="{007ABAA7-DDDE-F7E8-B458-FF5EB9B05C6A}" v="1913" dt="2021-03-23T15:34:43.104"/>
    <p1510:client id="{0184C712-A1B3-8035-B7BA-B0B9588BFE4F}" v="44" dt="2021-03-25T12:04:03.371"/>
    <p1510:client id="{0279D5F3-DDB3-4B97-0405-0CF1D0D55BD1}" v="47" dt="2021-03-24T19:06:34.486"/>
    <p1510:client id="{0794238E-34F5-4042-A6C5-862198E376BC}" v="101" dt="2021-03-25T10:41:38.083"/>
    <p1510:client id="{0E307964-F52A-DE6C-CC5C-C618F121AA72}" v="4" dt="2021-03-26T13:25:22.426"/>
    <p1510:client id="{0F45FECF-2043-CB35-D2B6-42EB253355AE}" v="1097" dt="2021-03-26T14:38:17.744"/>
    <p1510:client id="{0FE52583-B484-77BB-7263-B5645DBD18C9}" v="748" dt="2021-03-25T19:37:34.295"/>
    <p1510:client id="{17098C49-1B8B-CCD0-7BE1-A46727FCB9EF}" v="442" dt="2021-03-23T14:05:01.241"/>
    <p1510:client id="{1A762E71-FE53-094A-0A1E-97F7451324BC}" v="705" dt="2021-03-24T13:28:45.811"/>
    <p1510:client id="{1AA3F2AA-77DF-0139-F97A-77CB648719DA}" v="1020" dt="2021-03-25T16:40:31.470"/>
    <p1510:client id="{247C0465-1F43-6FD0-BD95-15E7B243AC49}" v="24" dt="2021-03-24T17:51:08.836"/>
    <p1510:client id="{24A8363E-BB5F-D1D2-4DED-577A45FA75F7}" v="401" dt="2021-03-26T13:30:29.994"/>
    <p1510:client id="{44B95D00-2C4F-B73D-1E4B-13D7BF40A6EE}" v="1351" dt="2021-03-23T20:11:32.708"/>
    <p1510:client id="{4C0FCB61-F06F-0085-37FF-FCFF04724438}" v="14" dt="2021-03-26T12:35:29.247"/>
    <p1510:client id="{59CED152-D990-B066-700E-EBD381DF62FC}" v="553" dt="2021-03-26T13:43:03.138"/>
    <p1510:client id="{5C58D4FC-1A2B-62B0-1E43-C35B6B33F8D1}" v="14" dt="2021-03-25T15:30:13.954"/>
    <p1510:client id="{5EDBB358-3A0D-5973-A63A-F894B646CE9E}" v="195" dt="2021-03-25T14:10:14.579"/>
    <p1510:client id="{64469DDD-EC27-3EFA-C2A5-6023B7B02034}" v="1638" dt="2021-03-23T14:26:32.567"/>
    <p1510:client id="{67583D96-F3B1-46E5-DF13-78A240D442A4}" v="118" dt="2021-03-26T14:38:28.235"/>
    <p1510:client id="{7105C597-B147-B9F5-CA1A-5AA12162A948}" v="37" dt="2021-03-25T10:47:40.135"/>
    <p1510:client id="{8110068F-A41B-6C0F-04E5-E89AF938EE2A}" v="480" dt="2021-03-25T10:56:19.615"/>
    <p1510:client id="{926EA445-931F-EF96-6B58-2062B89A27CD}" v="3536" dt="2021-03-25T13:22:09.966"/>
    <p1510:client id="{9752525A-81FA-486B-8D04-1B946F0445CB}" v="55" dt="2021-03-26T12:19:24.402"/>
    <p1510:client id="{A214EBF8-9AE1-210E-5667-2518713BA953}" v="179" dt="2021-03-26T18:23:31.329"/>
    <p1510:client id="{A6F0EF5C-32C7-40CC-A365-E94468A842BA}" v="1" dt="2021-03-26T11:08:58.306"/>
    <p1510:client id="{AB459D57-29FE-DFA4-5A45-49D9746576F1}" v="1039" dt="2021-03-24T14:59:28.475"/>
    <p1510:client id="{D0226048-6FED-F020-6056-C90EA0EE91F4}" v="272" dt="2021-03-26T13:15:55.086"/>
    <p1510:client id="{D8B1F1FC-072C-27DF-69C9-639D3D25F86A}" v="1330" dt="2021-03-24T19:32:34.294"/>
    <p1510:client id="{E14B3A40-D142-F344-F10B-1C6B83C6F3A2}" v="1" dt="2021-03-26T13:47:39.268"/>
    <p1510:client id="{E87EE526-04A2-F912-CD38-A23F1A6803B6}" v="727" dt="2021-03-26T19:04:31.322"/>
    <p1510:client id="{F93D00D5-3C29-9818-1228-32B2211B8724}" v="1540" dt="2021-03-24T21:36:14.717"/>
    <p1510:client id="{FB7311D2-5887-496F-8438-01FBB3627DC5}" v="180" dt="2021-03-26T16:11:11.252"/>
    <p1510:client id="{FBBA31E1-D053-527F-9650-B909FA4EEBCD}" v="1656" dt="2021-03-24T18:17:43.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AFCFB713-3093-42DB-94CA-EFDB574F91D6}" type="datetimeFigureOut">
              <a:rPr lang="en-GB" smtClean="0"/>
              <a:t>30/03/2021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3173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30/03/2021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93568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30/03/2021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8259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CFB713-3093-42DB-94CA-EFDB574F91D6}" type="datetimeFigureOut">
              <a:rPr lang="en-GB" smtClean="0"/>
              <a:t>30/03/2021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542797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CFB713-3093-42DB-94CA-EFDB574F91D6}" type="datetimeFigureOut">
              <a:rPr lang="en-GB" smtClean="0"/>
              <a:t>30/03/2021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CA98C4-ABB5-4A55-938D-E489E5184772}"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3124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FCFB713-3093-42DB-94CA-EFDB574F91D6}" type="datetimeFigureOut">
              <a:rPr lang="en-GB" smtClean="0"/>
              <a:t>30/03/2021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80326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CFB713-3093-42DB-94CA-EFDB574F91D6}" type="datetimeFigureOut">
              <a:rPr lang="en-GB" smtClean="0"/>
              <a:t>30/03/2021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653183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CFB713-3093-42DB-94CA-EFDB574F91D6}" type="datetimeFigureOut">
              <a:rPr lang="en-GB" smtClean="0"/>
              <a:t>30/03/2021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75888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FCFB713-3093-42DB-94CA-EFDB574F91D6}" type="datetimeFigureOut">
              <a:rPr lang="en-GB" smtClean="0"/>
              <a:t>30/03/2021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2340056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FCFB713-3093-42DB-94CA-EFDB574F91D6}" type="datetimeFigureOut">
              <a:rPr lang="en-GB" smtClean="0"/>
              <a:t>30/03/2021</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ECA98C4-ABB5-4A55-938D-E489E5184772}" type="slidenum">
              <a:rPr lang="en-GB" smtClean="0"/>
              <a:t>‹#›</a:t>
            </a:fld>
            <a:endParaRPr lang="en-GB"/>
          </a:p>
        </p:txBody>
      </p:sp>
    </p:spTree>
    <p:extLst>
      <p:ext uri="{BB962C8B-B14F-4D97-AF65-F5344CB8AC3E}">
        <p14:creationId xmlns:p14="http://schemas.microsoft.com/office/powerpoint/2010/main" val="272225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FCFB713-3093-42DB-94CA-EFDB574F91D6}" type="datetimeFigureOut">
              <a:rPr lang="en-GB" smtClean="0"/>
              <a:t>30/03/2021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CA98C4-ABB5-4A55-938D-E489E5184772}" type="slidenum">
              <a:rPr lang="en-GB" smtClean="0"/>
              <a:t>‹#›</a:t>
            </a:fld>
            <a:endParaRPr lang="en-GB"/>
          </a:p>
        </p:txBody>
      </p:sp>
    </p:spTree>
    <p:extLst>
      <p:ext uri="{BB962C8B-B14F-4D97-AF65-F5344CB8AC3E}">
        <p14:creationId xmlns:p14="http://schemas.microsoft.com/office/powerpoint/2010/main" val="1462898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FCFB713-3093-42DB-94CA-EFDB574F91D6}" type="datetimeFigureOut">
              <a:rPr lang="en-GB" smtClean="0"/>
              <a:t>30/03/2021</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ECA98C4-ABB5-4A55-938D-E489E5184772}"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171025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Douchttps:/www.sqa.org.uk/sqa/files_ccc/guidance-estimates-n5-english.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sqa.org.uk/sqa/files_ccc/guidance-estimates-n5-mathematic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sqa.org.uk/sqa/files_ccc/h-guidance-evidence-design-manufacture.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sqa.org.uk/sqa/files_ccc/h-guidance-evidence-english.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sqa.org.uk/sqa/files_ccc/h-guidance-evidence-mathematics.pdf"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www.sqa.org.uk/sqa/files_ccc/ah-guidance-evidence-biology.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sqa.org.uk/sqa/files_ccc/ah-guidance-evidence-english.pdf"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www.sqa.org.uk/sqa/files_ccc/ah-guidance-evidence-mathematics.pdf"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www.sqa.org.uk/sqa/45777.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qa.org.uk/sqa/files_ccc/guidance-estimates-n5-design-manufacture.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Evidence Gathering </a:t>
            </a:r>
          </a:p>
        </p:txBody>
      </p:sp>
      <p:sp>
        <p:nvSpPr>
          <p:cNvPr id="3" name="Subtitle 2"/>
          <p:cNvSpPr>
            <a:spLocks noGrp="1"/>
          </p:cNvSpPr>
          <p:nvPr>
            <p:ph type="subTitle" idx="1"/>
          </p:nvPr>
        </p:nvSpPr>
        <p:spPr/>
        <p:txBody>
          <a:bodyPr/>
          <a:lstStyle/>
          <a:p>
            <a:r>
              <a:rPr lang="en-GB"/>
              <a:t>Senior Phase Bearsden Academy</a:t>
            </a:r>
          </a:p>
        </p:txBody>
      </p:sp>
    </p:spTree>
    <p:extLst>
      <p:ext uri="{BB962C8B-B14F-4D97-AF65-F5344CB8AC3E}">
        <p14:creationId xmlns:p14="http://schemas.microsoft.com/office/powerpoint/2010/main" val="420302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1A04-3452-49C9-A7AE-5692F8E573AC}"/>
              </a:ext>
            </a:extLst>
          </p:cNvPr>
          <p:cNvSpPr>
            <a:spLocks noGrp="1"/>
          </p:cNvSpPr>
          <p:nvPr>
            <p:ph type="title"/>
          </p:nvPr>
        </p:nvSpPr>
        <p:spPr/>
        <p:txBody>
          <a:bodyPr/>
          <a:lstStyle/>
          <a:p>
            <a:r>
              <a:rPr lang="en-US">
                <a:cs typeface="Calibri Light"/>
              </a:rPr>
              <a:t>Early Learning Childcare National 5 </a:t>
            </a:r>
            <a:endParaRPr lang="en-US"/>
          </a:p>
        </p:txBody>
      </p:sp>
      <p:sp>
        <p:nvSpPr>
          <p:cNvPr id="3" name="Content Placeholder 2">
            <a:extLst>
              <a:ext uri="{FF2B5EF4-FFF2-40B4-BE49-F238E27FC236}">
                <a16:creationId xmlns:a16="http://schemas.microsoft.com/office/drawing/2014/main" id="{19BC5230-D55F-4341-AE7C-269ABFC28513}"/>
              </a:ext>
            </a:extLst>
          </p:cNvPr>
          <p:cNvSpPr>
            <a:spLocks noGrp="1"/>
          </p:cNvSpPr>
          <p:nvPr>
            <p:ph idx="1"/>
          </p:nvPr>
        </p:nvSpPr>
        <p:spPr>
          <a:xfrm>
            <a:off x="1097280" y="1845734"/>
            <a:ext cx="10058400" cy="4448081"/>
          </a:xfrm>
        </p:spPr>
        <p:txBody>
          <a:bodyPr vert="horz" lIns="0" tIns="45720" rIns="0" bIns="45720" rtlCol="0" anchor="t">
            <a:normAutofit/>
          </a:bodyPr>
          <a:lstStyle/>
          <a:p>
            <a:r>
              <a:rPr lang="en-US">
                <a:cs typeface="Calibri"/>
              </a:rPr>
              <a:t>Evidence gathered will be a continual process throughout the session. Evidence is required from the following areas: </a:t>
            </a:r>
          </a:p>
          <a:p>
            <a:pPr>
              <a:buFont typeface="Wingdings" panose="020F0502020204030204" pitchFamily="34" charset="0"/>
              <a:buChar char="§"/>
            </a:pPr>
            <a:r>
              <a:rPr lang="en-US">
                <a:cs typeface="Calibri"/>
              </a:rPr>
              <a:t>Development and Wellbeing of Children and Young People </a:t>
            </a:r>
          </a:p>
          <a:p>
            <a:pPr>
              <a:buFont typeface="Wingdings" panose="020F0502020204030204" pitchFamily="34" charset="0"/>
              <a:buChar char="§"/>
            </a:pPr>
            <a:r>
              <a:rPr lang="en-US">
                <a:cs typeface="Calibri"/>
              </a:rPr>
              <a:t>Play in Early Learning and Childcare </a:t>
            </a:r>
          </a:p>
          <a:p>
            <a:pPr>
              <a:buFont typeface="Wingdings" panose="020F0502020204030204" pitchFamily="34" charset="0"/>
              <a:buChar char="§"/>
            </a:pPr>
            <a:r>
              <a:rPr lang="en-US">
                <a:cs typeface="Calibri"/>
              </a:rPr>
              <a:t>Working in Early Learning and Childcare </a:t>
            </a:r>
          </a:p>
          <a:p>
            <a:pPr>
              <a:buFont typeface="Wingdings" panose="020F0502020204030204" pitchFamily="34" charset="0"/>
              <a:buChar char="§"/>
            </a:pPr>
            <a:r>
              <a:rPr lang="en-US">
                <a:cs typeface="Calibri"/>
              </a:rPr>
              <a:t>Care and Feeding of Children and Young People. </a:t>
            </a:r>
          </a:p>
          <a:p>
            <a:pPr marL="0" indent="0">
              <a:buNone/>
            </a:pPr>
            <a:endParaRPr lang="en-US">
              <a:cs typeface="Calibri"/>
            </a:endParaRPr>
          </a:p>
          <a:p>
            <a:pPr marL="0" indent="0">
              <a:buNone/>
            </a:pPr>
            <a:r>
              <a:rPr lang="en-US">
                <a:cs typeface="Calibri"/>
              </a:rPr>
              <a:t>Young People will be asked to complete a class test for Care and Feeding of Children and Young People.  The class test </a:t>
            </a:r>
            <a:r>
              <a:rPr lang="en-GB">
                <a:cs typeface="Calibri"/>
              </a:rPr>
              <a:t> will be completed within normal timetabled periods, dates are identified via the Evidence Gathering Calander. Pupils must achieve 60% and above to achieve a pass for this unit. </a:t>
            </a:r>
            <a:endParaRPr lang="en-US">
              <a:ea typeface="+mn-lt"/>
              <a:cs typeface="+mn-lt"/>
            </a:endParaRPr>
          </a:p>
          <a:p>
            <a:pPr marL="0" indent="0">
              <a:buNone/>
            </a:pPr>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376155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A1A04-3452-49C9-A7AE-5692F8E573AC}"/>
              </a:ext>
            </a:extLst>
          </p:cNvPr>
          <p:cNvSpPr>
            <a:spLocks noGrp="1"/>
          </p:cNvSpPr>
          <p:nvPr>
            <p:ph type="title"/>
          </p:nvPr>
        </p:nvSpPr>
        <p:spPr/>
        <p:txBody>
          <a:bodyPr/>
          <a:lstStyle/>
          <a:p>
            <a:r>
              <a:rPr lang="en-US">
                <a:cs typeface="Calibri Light"/>
              </a:rPr>
              <a:t>Engineering Science National 5 </a:t>
            </a:r>
            <a:endParaRPr lang="en-US"/>
          </a:p>
        </p:txBody>
      </p:sp>
      <p:sp>
        <p:nvSpPr>
          <p:cNvPr id="3" name="Content Placeholder 2">
            <a:extLst>
              <a:ext uri="{FF2B5EF4-FFF2-40B4-BE49-F238E27FC236}">
                <a16:creationId xmlns:a16="http://schemas.microsoft.com/office/drawing/2014/main" id="{19BC5230-D55F-4341-AE7C-269ABFC28513}"/>
              </a:ext>
            </a:extLst>
          </p:cNvPr>
          <p:cNvSpPr>
            <a:spLocks noGrp="1"/>
          </p:cNvSpPr>
          <p:nvPr>
            <p:ph idx="1"/>
          </p:nvPr>
        </p:nvSpPr>
        <p:spPr>
          <a:xfrm>
            <a:off x="1097280" y="1845734"/>
            <a:ext cx="10058400" cy="4448081"/>
          </a:xfrm>
        </p:spPr>
        <p:txBody>
          <a:bodyPr vert="horz" lIns="0" tIns="45720" rIns="0" bIns="45720" rtlCol="0" anchor="t">
            <a:normAutofit/>
          </a:bodyPr>
          <a:lstStyle/>
          <a:p>
            <a:endParaRPr lang="en-US">
              <a:ea typeface="+mn-lt"/>
              <a:cs typeface="+mn-lt"/>
            </a:endParaRPr>
          </a:p>
          <a:p>
            <a:pPr marL="0" indent="0">
              <a:buNone/>
            </a:pPr>
            <a:endParaRPr lang="en-US">
              <a:cs typeface="Calibri"/>
            </a:endParaRPr>
          </a:p>
          <a:p>
            <a:endParaRPr lang="en-US">
              <a:cs typeface="Calibri"/>
            </a:endParaRPr>
          </a:p>
          <a:p>
            <a:endParaRPr lang="en-US">
              <a:cs typeface="Calibri"/>
            </a:endParaRPr>
          </a:p>
        </p:txBody>
      </p:sp>
      <p:sp>
        <p:nvSpPr>
          <p:cNvPr id="5" name="Content Placeholder 2">
            <a:extLst>
              <a:ext uri="{FF2B5EF4-FFF2-40B4-BE49-F238E27FC236}">
                <a16:creationId xmlns:a16="http://schemas.microsoft.com/office/drawing/2014/main" id="{A3E981B9-ABC4-4D9B-AC99-70A95B086922}"/>
              </a:ext>
            </a:extLst>
          </p:cNvPr>
          <p:cNvSpPr txBox="1">
            <a:spLocks/>
          </p:cNvSpPr>
          <p:nvPr/>
        </p:nvSpPr>
        <p:spPr>
          <a:xfrm>
            <a:off x="1249680" y="1998134"/>
            <a:ext cx="10058400" cy="4448081"/>
          </a:xfrm>
          <a:prstGeom prst="rect">
            <a:avLst/>
          </a:prstGeom>
        </p:spPr>
        <p:txBody>
          <a:bodyPr vert="horz" lIns="0" tIns="45720" rIns="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a:ea typeface="+mn-lt"/>
                <a:cs typeface="+mn-lt"/>
              </a:rPr>
              <a:t>Each pupil will complete 3 class tests which will be worth 70% of the overall results.</a:t>
            </a:r>
            <a:r>
              <a:rPr lang="en-GB">
                <a:cs typeface="Calibri"/>
              </a:rPr>
              <a:t> Class Tests will be completed within normal timetabled periods, dates are identified via the Evidence Gathering Calander. </a:t>
            </a:r>
            <a:endParaRPr lang="en-GB">
              <a:ea typeface="+mn-lt"/>
              <a:cs typeface="+mn-lt"/>
            </a:endParaRPr>
          </a:p>
          <a:p>
            <a:r>
              <a:rPr lang="en-GB">
                <a:cs typeface="Calibri"/>
              </a:rPr>
              <a:t>In addition, pupils will be asked to complete an assignment which is worth 30%. The assignment will be under exam conditions and have a set time limit of 8hrs.   The assignment will be a combination of folio and practical based activities.  </a:t>
            </a:r>
            <a:endParaRPr lang="en-US"/>
          </a:p>
          <a:p>
            <a:pPr marL="0" indent="0">
              <a:buFont typeface="Calibri" panose="020F0502020204030204" pitchFamily="34" charset="0"/>
              <a:buNone/>
            </a:pPr>
            <a:endParaRPr lang="en-US">
              <a:cs typeface="Calibri"/>
            </a:endParaRPr>
          </a:p>
          <a:p>
            <a:pPr marL="0" indent="0">
              <a:buFont typeface="Calibri" panose="020F0502020204030204" pitchFamily="34" charset="0"/>
              <a:buNone/>
            </a:pPr>
            <a:endParaRPr lang="en-GB">
              <a:ea typeface="+mn-lt"/>
              <a:cs typeface="+mn-lt"/>
            </a:endParaRPr>
          </a:p>
          <a:p>
            <a:pPr marL="0" indent="0">
              <a:buFont typeface="Calibri" panose="020F0502020204030204" pitchFamily="34" charset="0"/>
              <a:buNone/>
            </a:pPr>
            <a:endParaRPr lang="en-US">
              <a:cs typeface="Calibri"/>
            </a:endParaRPr>
          </a:p>
          <a:p>
            <a:endParaRPr lang="en-US">
              <a:cs typeface="Calibri"/>
            </a:endParaRPr>
          </a:p>
          <a:p>
            <a:endParaRPr lang="en-US">
              <a:cs typeface="Calibri"/>
            </a:endParaRPr>
          </a:p>
        </p:txBody>
      </p:sp>
    </p:spTree>
    <p:extLst>
      <p:ext uri="{BB962C8B-B14F-4D97-AF65-F5344CB8AC3E}">
        <p14:creationId xmlns:p14="http://schemas.microsoft.com/office/powerpoint/2010/main" val="1303905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English National 5</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Pupils' provisional grades will come through ongoing assessment of skill development. Staff will gather evidence once candidates have had opportunities to apply their skills, knowledge and understanding of the course, in unseen situations. </a:t>
            </a:r>
            <a:endParaRPr lang="en-US">
              <a:ea typeface="+mn-lt"/>
              <a:cs typeface="+mn-lt"/>
            </a:endParaRPr>
          </a:p>
          <a:p>
            <a:r>
              <a:rPr lang="en-GB">
                <a:ea typeface="+mn-lt"/>
                <a:cs typeface="+mn-lt"/>
              </a:rPr>
              <a:t>The relative weightings of marks which contribute to the National 5 English course assessment are given below. These will be taken into account when reviewing candidates’ evidence across the three contributing components.</a:t>
            </a:r>
          </a:p>
          <a:p>
            <a:r>
              <a:rPr lang="en-GB" b="1">
                <a:ea typeface="+mn-lt"/>
                <a:cs typeface="+mn-lt"/>
              </a:rPr>
              <a:t>Component 1: Reading for Understanding, Analysis and Evaluation (RUAE). This component has a relative weighting of 30% of the overall course assessment.</a:t>
            </a:r>
            <a:endParaRPr lang="en-US">
              <a:ea typeface="+mn-lt"/>
              <a:cs typeface="+mn-lt"/>
            </a:endParaRPr>
          </a:p>
          <a:p>
            <a:r>
              <a:rPr lang="en-GB" b="1">
                <a:ea typeface="+mn-lt"/>
                <a:cs typeface="+mn-lt"/>
              </a:rPr>
              <a:t>Component 2: Critical Reading. This component has a relative weighting of 40% of the overall course assessment.</a:t>
            </a:r>
            <a:endParaRPr lang="en-US">
              <a:ea typeface="+mn-lt"/>
              <a:cs typeface="+mn-lt"/>
            </a:endParaRPr>
          </a:p>
          <a:p>
            <a:r>
              <a:rPr lang="en-GB" b="1">
                <a:ea typeface="+mn-lt"/>
                <a:cs typeface="+mn-lt"/>
              </a:rPr>
              <a:t>Component 3: Portfolio–writing. This component has a relative weighting of 30% of the overall course assessment. SQA</a:t>
            </a:r>
            <a:endParaRPr lang="en-GB"/>
          </a:p>
          <a:p>
            <a:r>
              <a:rPr lang="en-GB">
                <a:ea typeface="+mn-lt"/>
                <a:cs typeface="+mn-lt"/>
                <a:hlinkClick r:id="rId2"/>
              </a:rPr>
              <a:t>Documentation: https://www.sqa.org.uk/sqa/files_ccc/guidance-estimates-n5-english.pdf</a:t>
            </a:r>
            <a:endParaRPr lang="en-GB"/>
          </a:p>
          <a:p>
            <a:endParaRPr lang="en-GB">
              <a:cs typeface="Calibri"/>
            </a:endParaRPr>
          </a:p>
        </p:txBody>
      </p:sp>
    </p:spTree>
    <p:extLst>
      <p:ext uri="{BB962C8B-B14F-4D97-AF65-F5344CB8AC3E}">
        <p14:creationId xmlns:p14="http://schemas.microsoft.com/office/powerpoint/2010/main" val="319692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There will be 4 areas that evidence will be drawn from for French/French. Each section is valued at 25% of the overall award:</a:t>
            </a:r>
          </a:p>
          <a:p>
            <a:pPr>
              <a:buFont typeface="Arial" panose="020F0502020204030204" pitchFamily="34" charset="0"/>
              <a:buChar char="•"/>
            </a:pPr>
            <a:r>
              <a:rPr lang="en-GB">
                <a:cs typeface="Calibri"/>
              </a:rPr>
              <a:t>Listening</a:t>
            </a:r>
          </a:p>
          <a:p>
            <a:pPr>
              <a:buFont typeface="Arial" panose="020F0502020204030204" pitchFamily="34" charset="0"/>
              <a:buChar char="•"/>
            </a:pPr>
            <a:r>
              <a:rPr lang="en-GB">
                <a:cs typeface="Calibri"/>
              </a:rPr>
              <a:t>Reading</a:t>
            </a:r>
          </a:p>
          <a:p>
            <a:pPr>
              <a:buFont typeface="Arial" panose="020F0502020204030204" pitchFamily="34" charset="0"/>
              <a:buChar char="•"/>
            </a:pPr>
            <a:r>
              <a:rPr lang="en-GB">
                <a:cs typeface="Calibri"/>
              </a:rPr>
              <a:t>Writing</a:t>
            </a:r>
          </a:p>
          <a:p>
            <a:pPr>
              <a:buFont typeface="Arial" panose="020F0502020204030204" pitchFamily="34" charset="0"/>
              <a:buChar char="•"/>
            </a:pPr>
            <a:r>
              <a:rPr lang="en-GB">
                <a:cs typeface="Calibri"/>
              </a:rPr>
              <a:t>Talking </a:t>
            </a:r>
          </a:p>
        </p:txBody>
      </p:sp>
    </p:spTree>
    <p:extLst>
      <p:ext uri="{BB962C8B-B14F-4D97-AF65-F5344CB8AC3E}">
        <p14:creationId xmlns:p14="http://schemas.microsoft.com/office/powerpoint/2010/main" val="298808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National 5</a:t>
            </a:r>
          </a:p>
        </p:txBody>
      </p:sp>
      <p:sp>
        <p:nvSpPr>
          <p:cNvPr id="3" name="Content Placeholder 2"/>
          <p:cNvSpPr>
            <a:spLocks noGrp="1"/>
          </p:cNvSpPr>
          <p:nvPr>
            <p:ph idx="1"/>
          </p:nvPr>
        </p:nvSpPr>
        <p:spPr/>
        <p:txBody>
          <a:bodyPr vert="horz" lIns="0" tIns="45720" rIns="0" bIns="45720" rtlCol="0" anchor="t">
            <a:normAutofit fontScale="92500" lnSpcReduction="20000"/>
          </a:bodyPr>
          <a:lstStyle/>
          <a:p>
            <a:r>
              <a:rPr lang="en-GB"/>
              <a:t>Evidence will be gathered from 3 units:</a:t>
            </a:r>
            <a:endParaRPr lang="en-US"/>
          </a:p>
          <a:p>
            <a:pPr marL="383540" lvl="1">
              <a:buFont typeface="Arial" panose="020F0502020204030204" pitchFamily="34" charset="0"/>
              <a:buChar char="•"/>
            </a:pPr>
            <a:r>
              <a:rPr lang="en-GB" b="1"/>
              <a:t>Physical Environments (30 marks) 60 minutes</a:t>
            </a:r>
            <a:r>
              <a:rPr lang="en-GB">
                <a:cs typeface="Calibri"/>
              </a:rPr>
              <a:t/>
            </a:r>
            <a:br>
              <a:rPr lang="en-GB">
                <a:cs typeface="Calibri"/>
              </a:rPr>
            </a:br>
            <a:r>
              <a:rPr lang="en-GB"/>
              <a:t>-Glaciation</a:t>
            </a:r>
            <a:br>
              <a:rPr lang="en-GB"/>
            </a:br>
            <a:r>
              <a:rPr lang="en-GB">
                <a:cs typeface="Calibri" panose="020F0502020204030204"/>
              </a:rPr>
              <a:t>-Land Use and Land Use Conflicts</a:t>
            </a:r>
            <a:br>
              <a:rPr lang="en-GB">
                <a:cs typeface="Calibri" panose="020F0502020204030204"/>
              </a:rPr>
            </a:br>
            <a:r>
              <a:rPr lang="en-GB">
                <a:cs typeface="Calibri" panose="020F0502020204030204"/>
              </a:rPr>
              <a:t>-Weather</a:t>
            </a:r>
            <a:br>
              <a:rPr lang="en-GB">
                <a:cs typeface="Calibri" panose="020F0502020204030204"/>
              </a:rPr>
            </a:br>
            <a:r>
              <a:rPr lang="en-GB">
                <a:cs typeface="Calibri" panose="020F0502020204030204"/>
              </a:rPr>
              <a:t>-Map Skills</a:t>
            </a:r>
            <a:br>
              <a:rPr lang="en-GB">
                <a:cs typeface="Calibri" panose="020F0502020204030204"/>
              </a:rPr>
            </a:br>
            <a:endParaRPr lang="en-GB">
              <a:cs typeface="Calibri" panose="020F0502020204030204"/>
            </a:endParaRPr>
          </a:p>
          <a:p>
            <a:pPr marL="383540" lvl="1">
              <a:buFont typeface="Arial" panose="020F0502020204030204" pitchFamily="34" charset="0"/>
              <a:buChar char="•"/>
            </a:pPr>
            <a:r>
              <a:rPr lang="en-GB" b="1"/>
              <a:t>Human Environments (30 marks) 60 minutes</a:t>
            </a:r>
            <a:r>
              <a:rPr lang="en-GB"/>
              <a:t/>
            </a:r>
            <a:br>
              <a:rPr lang="en-GB"/>
            </a:br>
            <a:r>
              <a:rPr lang="en-GB">
                <a:cs typeface="Calibri" panose="020F0502020204030204"/>
              </a:rPr>
              <a:t>-Urban (Glasgow and Mumbai)</a:t>
            </a:r>
            <a:br>
              <a:rPr lang="en-GB">
                <a:cs typeface="Calibri" panose="020F0502020204030204"/>
              </a:rPr>
            </a:br>
            <a:r>
              <a:rPr lang="en-GB">
                <a:cs typeface="Calibri" panose="020F0502020204030204"/>
              </a:rPr>
              <a:t>-Population </a:t>
            </a:r>
            <a:br>
              <a:rPr lang="en-GB">
                <a:cs typeface="Calibri" panose="020F0502020204030204"/>
              </a:rPr>
            </a:br>
            <a:r>
              <a:rPr lang="en-GB">
                <a:cs typeface="Calibri" panose="020F0502020204030204"/>
              </a:rPr>
              <a:t>-Rural (Farming)</a:t>
            </a:r>
            <a:br>
              <a:rPr lang="en-GB">
                <a:cs typeface="Calibri" panose="020F0502020204030204"/>
              </a:rPr>
            </a:br>
            <a:r>
              <a:rPr lang="en-GB">
                <a:cs typeface="Calibri" panose="020F0502020204030204"/>
              </a:rPr>
              <a:t>-Map Skills</a:t>
            </a:r>
            <a:br>
              <a:rPr lang="en-GB">
                <a:cs typeface="Calibri" panose="020F0502020204030204"/>
              </a:rPr>
            </a:br>
            <a:endParaRPr lang="en-GB">
              <a:cs typeface="Calibri" panose="020F0502020204030204"/>
            </a:endParaRPr>
          </a:p>
          <a:p>
            <a:pPr marL="383540" lvl="1">
              <a:buFont typeface="Arial" panose="020F0502020204030204" pitchFamily="34" charset="0"/>
              <a:buChar char="•"/>
            </a:pPr>
            <a:r>
              <a:rPr lang="en-GB" b="1"/>
              <a:t>Global Issues (10 marks) 20 minutes</a:t>
            </a:r>
            <a:r>
              <a:rPr lang="en-GB"/>
              <a:t/>
            </a:r>
            <a:br>
              <a:rPr lang="en-GB"/>
            </a:br>
            <a:r>
              <a:rPr lang="en-GB">
                <a:cs typeface="Calibri"/>
              </a:rPr>
              <a:t>-Choice between Climate Change or Health</a:t>
            </a:r>
          </a:p>
          <a:p>
            <a:r>
              <a:rPr lang="en-GB"/>
              <a:t>Each piece of evidence will be gathered separately over 3 dates. </a:t>
            </a:r>
            <a:br>
              <a:rPr lang="en-GB"/>
            </a:br>
            <a:r>
              <a:rPr lang="en-GB"/>
              <a:t>These assessments will be closed book and completed under controlled conditions. </a:t>
            </a:r>
            <a:endParaRPr lang="en-GB">
              <a:cs typeface="Calibri"/>
            </a:endParaRPr>
          </a:p>
        </p:txBody>
      </p:sp>
    </p:spTree>
    <p:extLst>
      <p:ext uri="{BB962C8B-B14F-4D97-AF65-F5344CB8AC3E}">
        <p14:creationId xmlns:p14="http://schemas.microsoft.com/office/powerpoint/2010/main" val="2256044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Graphic Communication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Each pupil will complete 2 class tests which will be worth 66% of the overall results.</a:t>
            </a:r>
            <a:r>
              <a:rPr lang="en-GB">
                <a:ea typeface="+mn-lt"/>
                <a:cs typeface="+mn-lt"/>
              </a:rPr>
              <a:t> Class Tests will be completed within normal timetabled periods, dates are identified via the Evidence Gathering Calander. </a:t>
            </a:r>
          </a:p>
          <a:p>
            <a:r>
              <a:rPr lang="en-GB">
                <a:ea typeface="+mn-lt"/>
                <a:cs typeface="+mn-lt"/>
              </a:rPr>
              <a:t>In addition, pupils will be asked to complete an assignment which is worth 33%. The assignment will be under exam conditions and have a set time limit of 8hrs.   The assignment will be a combination of folio and computer aided graphics . The assignment will be conducted during class time. </a:t>
            </a:r>
            <a:endParaRPr lang="en-GB"/>
          </a:p>
        </p:txBody>
      </p:sp>
    </p:spTree>
    <p:extLst>
      <p:ext uri="{BB962C8B-B14F-4D97-AF65-F5344CB8AC3E}">
        <p14:creationId xmlns:p14="http://schemas.microsoft.com/office/powerpoint/2010/main" val="1787354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D55C8-36E8-4F6E-97D5-AC237E4A5B84}"/>
              </a:ext>
            </a:extLst>
          </p:cNvPr>
          <p:cNvSpPr>
            <a:spLocks noGrp="1"/>
          </p:cNvSpPr>
          <p:nvPr>
            <p:ph type="title"/>
          </p:nvPr>
        </p:nvSpPr>
        <p:spPr/>
        <p:txBody>
          <a:bodyPr/>
          <a:lstStyle/>
          <a:p>
            <a:r>
              <a:rPr lang="en-US">
                <a:cs typeface="Calibri Light"/>
              </a:rPr>
              <a:t>Health and Food Technology National 5</a:t>
            </a:r>
            <a:endParaRPr lang="en-US"/>
          </a:p>
        </p:txBody>
      </p:sp>
      <p:sp>
        <p:nvSpPr>
          <p:cNvPr id="3" name="Content Placeholder 2">
            <a:extLst>
              <a:ext uri="{FF2B5EF4-FFF2-40B4-BE49-F238E27FC236}">
                <a16:creationId xmlns:a16="http://schemas.microsoft.com/office/drawing/2014/main" id="{7A6A8133-CF23-4C74-9157-B70B9B301DE9}"/>
              </a:ext>
            </a:extLst>
          </p:cNvPr>
          <p:cNvSpPr>
            <a:spLocks noGrp="1"/>
          </p:cNvSpPr>
          <p:nvPr>
            <p:ph idx="1"/>
          </p:nvPr>
        </p:nvSpPr>
        <p:spPr/>
        <p:txBody>
          <a:bodyPr vert="horz" lIns="0" tIns="45720" rIns="0" bIns="45720" rtlCol="0" anchor="t">
            <a:normAutofit/>
          </a:bodyPr>
          <a:lstStyle/>
          <a:p>
            <a:r>
              <a:rPr lang="en-GB">
                <a:ea typeface="+mn-lt"/>
                <a:cs typeface="+mn-lt"/>
              </a:rPr>
              <a:t>Each pupil will complete 2 class test which will be worth 50% of the overall grade.</a:t>
            </a:r>
            <a:r>
              <a:rPr lang="en-GB">
                <a:cs typeface="Calibri"/>
              </a:rPr>
              <a:t> Class Tests will be completed within normal timetabled periods, dates are identified via the Evidence Gathering Calander. </a:t>
            </a:r>
            <a:endParaRPr lang="en-US">
              <a:cs typeface="Calibri"/>
            </a:endParaRPr>
          </a:p>
          <a:p>
            <a:r>
              <a:rPr lang="en-GB">
                <a:cs typeface="Calibri"/>
              </a:rPr>
              <a:t>The class tests will be split into 2 sections:  </a:t>
            </a:r>
          </a:p>
          <a:p>
            <a:pPr marL="457200" indent="-457200">
              <a:buAutoNum type="arabicPeriod"/>
            </a:pPr>
            <a:r>
              <a:rPr lang="en-GB">
                <a:cs typeface="Calibri"/>
              </a:rPr>
              <a:t>Food for Health </a:t>
            </a:r>
            <a:endParaRPr lang="en-GB"/>
          </a:p>
          <a:p>
            <a:pPr marL="457200" indent="-457200">
              <a:buAutoNum type="arabicPeriod"/>
            </a:pPr>
            <a:r>
              <a:rPr lang="en-GB">
                <a:cs typeface="Calibri"/>
              </a:rPr>
              <a:t>Contemporary Food Issues and Food Product Development </a:t>
            </a:r>
          </a:p>
          <a:p>
            <a:r>
              <a:rPr lang="en-US">
                <a:cs typeface="Calibri"/>
              </a:rPr>
              <a:t>Young people will also complete an assignment based on a scenario worth 50% of final grade. The folio will be conducted during class time however pupils can work on their assignments at home.   </a:t>
            </a:r>
            <a:endParaRPr lang="en-US"/>
          </a:p>
          <a:p>
            <a:endParaRPr lang="en-US">
              <a:cs typeface="Calibri"/>
            </a:endParaRPr>
          </a:p>
        </p:txBody>
      </p:sp>
    </p:spTree>
    <p:extLst>
      <p:ext uri="{BB962C8B-B14F-4D97-AF65-F5344CB8AC3E}">
        <p14:creationId xmlns:p14="http://schemas.microsoft.com/office/powerpoint/2010/main" val="4249046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National 5</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from 3 units: </a:t>
            </a:r>
            <a:endParaRPr lang="en-US">
              <a:ea typeface="+mn-lt"/>
              <a:cs typeface="+mn-lt"/>
            </a:endParaRPr>
          </a:p>
          <a:p>
            <a:endParaRPr lang="en-GB"/>
          </a:p>
          <a:p>
            <a:r>
              <a:rPr lang="en-GB" sz="2000">
                <a:ea typeface="+mn-lt"/>
                <a:cs typeface="+mn-lt"/>
              </a:rPr>
              <a:t>Historical Study: British – Atlantic Slave Trade, 1770 - 1807</a:t>
            </a:r>
            <a:r>
              <a:rPr lang="en-GB">
                <a:ea typeface="+mn-lt"/>
                <a:cs typeface="+mn-lt"/>
              </a:rPr>
              <a:t> </a:t>
            </a:r>
            <a:endParaRPr lang="en-US"/>
          </a:p>
          <a:p>
            <a:r>
              <a:rPr lang="en-GB" sz="2000">
                <a:ea typeface="+mn-lt"/>
                <a:cs typeface="+mn-lt"/>
              </a:rPr>
              <a:t>Historical Study: Scottish – Era of the Great War, 1900 - 1928</a:t>
            </a:r>
            <a:r>
              <a:rPr lang="en-GB">
                <a:ea typeface="+mn-lt"/>
                <a:cs typeface="+mn-lt"/>
              </a:rPr>
              <a:t> </a:t>
            </a:r>
            <a:endParaRPr lang="en-GB"/>
          </a:p>
          <a:p>
            <a:r>
              <a:rPr lang="en-GB" sz="2000">
                <a:ea typeface="+mn-lt"/>
                <a:cs typeface="+mn-lt"/>
              </a:rPr>
              <a:t>Historical Study: European and </a:t>
            </a:r>
            <a:r>
              <a:rPr lang="en-GB">
                <a:ea typeface="+mn-lt"/>
                <a:cs typeface="+mn-lt"/>
              </a:rPr>
              <a:t>World </a:t>
            </a:r>
            <a:r>
              <a:rPr lang="en-GB" sz="2000">
                <a:ea typeface="+mn-lt"/>
                <a:cs typeface="+mn-lt"/>
              </a:rPr>
              <a:t>– Free at Last? Civil Rights in the USA, 1918 – 1968</a:t>
            </a:r>
            <a:r>
              <a:rPr lang="en-GB">
                <a:ea typeface="+mn-lt"/>
                <a:cs typeface="+mn-lt"/>
              </a:rPr>
              <a:t> </a:t>
            </a:r>
            <a:endParaRPr lang="en-GB"/>
          </a:p>
          <a:p>
            <a:endParaRPr lang="en-GB"/>
          </a:p>
          <a:p>
            <a:r>
              <a:rPr lang="en-GB">
                <a:ea typeface="+mn-lt"/>
                <a:cs typeface="+mn-lt"/>
              </a:rPr>
              <a:t>These assessments will cover different skills through 6 different question types: describe, explain, to what extent, evaluate the usefulness, source comparison and how fully. </a:t>
            </a:r>
            <a:endParaRPr lang="en-GB"/>
          </a:p>
          <a:p>
            <a:r>
              <a:rPr lang="en-GB">
                <a:ea typeface="+mn-lt"/>
                <a:cs typeface="+mn-lt"/>
              </a:rPr>
              <a:t>Each unit will be assessed on a separate occasion, and candidates will be advised in advance which one is being assessed on what date. Assessments will be completed under controlled conditions as per SQA guidelines.</a:t>
            </a:r>
          </a:p>
          <a:p>
            <a:endParaRPr lang="en-GB">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2488949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Hospitality National 4</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be asked to cook and prepare two dishes to demonstrate skills over a set period of time of 1 ½ hrs. </a:t>
            </a:r>
            <a:r>
              <a:rPr lang="en-GB">
                <a:ea typeface="+mn-lt"/>
                <a:cs typeface="+mn-lt"/>
              </a:rPr>
              <a:t> Young people will have the opportunity to practise their dishes prior to assessment. </a:t>
            </a:r>
            <a:endParaRPr lang="en-GB">
              <a:cs typeface="Calibri"/>
            </a:endParaRPr>
          </a:p>
          <a:p>
            <a:endParaRPr lang="en-GB">
              <a:cs typeface="Calibri"/>
            </a:endParaRPr>
          </a:p>
          <a:p>
            <a:r>
              <a:rPr lang="en-GB">
                <a:cs typeface="Calibri"/>
              </a:rPr>
              <a:t>Pupils have been gathering</a:t>
            </a:r>
            <a:r>
              <a:rPr lang="en-GB">
                <a:ea typeface="+mn-lt"/>
                <a:cs typeface="+mn-lt"/>
              </a:rPr>
              <a:t> evidence from the following units and will continue to do so this term.  The units regarding evidence from are: </a:t>
            </a:r>
          </a:p>
          <a:p>
            <a:pPr>
              <a:buFont typeface="Wingdings" panose="020F0502020204030204" pitchFamily="34" charset="0"/>
              <a:buChar char="§"/>
            </a:pPr>
            <a:r>
              <a:rPr lang="en-GB">
                <a:ea typeface="+mn-lt"/>
                <a:cs typeface="+mn-lt"/>
              </a:rPr>
              <a:t>Cookery Skills, Techniques and Processes  </a:t>
            </a:r>
          </a:p>
          <a:p>
            <a:pPr>
              <a:buFont typeface="Wingdings" panose="020F0502020204030204" pitchFamily="34" charset="0"/>
              <a:buChar char="§"/>
            </a:pPr>
            <a:r>
              <a:rPr lang="en-GB">
                <a:ea typeface="+mn-lt"/>
                <a:cs typeface="+mn-lt"/>
              </a:rPr>
              <a:t>Understanding and Using Ingredients</a:t>
            </a:r>
          </a:p>
          <a:p>
            <a:pPr>
              <a:buFont typeface="Wingdings" panose="020F0502020204030204" pitchFamily="34" charset="0"/>
              <a:buChar char="§"/>
            </a:pPr>
            <a:r>
              <a:rPr lang="en-GB">
                <a:ea typeface="+mn-lt"/>
                <a:cs typeface="+mn-lt"/>
              </a:rPr>
              <a:t>Organisational Skills for Cooking</a:t>
            </a:r>
            <a:endParaRPr lang="en-GB">
              <a:cs typeface="Calibri"/>
            </a:endParaRPr>
          </a:p>
          <a:p>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3237376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03D41-AB6A-4FD0-AA0C-1B01E615E53B}"/>
              </a:ext>
            </a:extLst>
          </p:cNvPr>
          <p:cNvSpPr>
            <a:spLocks noGrp="1"/>
          </p:cNvSpPr>
          <p:nvPr>
            <p:ph type="title"/>
          </p:nvPr>
        </p:nvSpPr>
        <p:spPr/>
        <p:txBody>
          <a:bodyPr/>
          <a:lstStyle/>
          <a:p>
            <a:r>
              <a:rPr lang="en-US">
                <a:cs typeface="Calibri Light"/>
              </a:rPr>
              <a:t>Mathematics National 4</a:t>
            </a:r>
            <a:endParaRPr lang="en-US"/>
          </a:p>
        </p:txBody>
      </p:sp>
      <p:sp>
        <p:nvSpPr>
          <p:cNvPr id="3" name="Content Placeholder 2">
            <a:extLst>
              <a:ext uri="{FF2B5EF4-FFF2-40B4-BE49-F238E27FC236}">
                <a16:creationId xmlns:a16="http://schemas.microsoft.com/office/drawing/2014/main" id="{9F996706-B955-4964-AB72-8CFECA015840}"/>
              </a:ext>
            </a:extLst>
          </p:cNvPr>
          <p:cNvSpPr>
            <a:spLocks noGrp="1"/>
          </p:cNvSpPr>
          <p:nvPr>
            <p:ph idx="1"/>
          </p:nvPr>
        </p:nvSpPr>
        <p:spPr/>
        <p:txBody>
          <a:bodyPr vert="horz" lIns="0" tIns="45720" rIns="0" bIns="45720" rtlCol="0" anchor="t">
            <a:normAutofit/>
          </a:bodyPr>
          <a:lstStyle/>
          <a:p>
            <a:r>
              <a:rPr lang="en-US">
                <a:cs typeface="Calibri"/>
              </a:rPr>
              <a:t>Pupils will complete ongoing assessments within the classroom environment to achieve National 4.</a:t>
            </a:r>
            <a:endParaRPr lang="en-US"/>
          </a:p>
          <a:p>
            <a:r>
              <a:rPr lang="en-US">
                <a:cs typeface="Calibri"/>
              </a:rPr>
              <a:t>National 4 Mathematics consist of 3 units and all three must be passed to achieve the full National 4 course award.  Dates of assessment will not be in the calendar but will be shared with the class regularly. Staff will work closely with pupils to ensure each assessment is attempted when a pupil is ready.</a:t>
            </a:r>
            <a:endParaRPr lang="en-US"/>
          </a:p>
          <a:p>
            <a:r>
              <a:rPr lang="en-US">
                <a:cs typeface="Calibri"/>
              </a:rPr>
              <a:t>If a pupil achieves National 4 Mathematics before the 25th June, they will use the remaining time to work towards achieving a further Numeracy award at Level 5.</a:t>
            </a:r>
          </a:p>
        </p:txBody>
      </p:sp>
    </p:spTree>
    <p:extLst>
      <p:ext uri="{BB962C8B-B14F-4D97-AF65-F5344CB8AC3E}">
        <p14:creationId xmlns:p14="http://schemas.microsoft.com/office/powerpoint/2010/main" val="1444186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Introduction </a:t>
            </a:r>
          </a:p>
        </p:txBody>
      </p:sp>
      <p:sp>
        <p:nvSpPr>
          <p:cNvPr id="3" name="Content Placeholder 2"/>
          <p:cNvSpPr>
            <a:spLocks noGrp="1"/>
          </p:cNvSpPr>
          <p:nvPr>
            <p:ph idx="1"/>
          </p:nvPr>
        </p:nvSpPr>
        <p:spPr/>
        <p:txBody>
          <a:bodyPr vert="horz" lIns="0" tIns="45720" rIns="0" bIns="45720" rtlCol="0" anchor="t">
            <a:normAutofit/>
          </a:bodyPr>
          <a:lstStyle/>
          <a:p>
            <a:r>
              <a:rPr lang="en-GB"/>
              <a:t>The following slides provide information related to how each department will gather evidence to assist with the awarding of SQA grades for our young people in S4 to S6. </a:t>
            </a:r>
          </a:p>
          <a:p>
            <a:r>
              <a:rPr lang="en-GB"/>
              <a:t>You will also have access to an ‘Evidence Gathering Calendar’ that will inform when evidence gathering will take place. Due to the continued impact of Covid-19, this calendar is subject to change. </a:t>
            </a:r>
            <a:endParaRPr lang="en-GB">
              <a:cs typeface="Calibri"/>
            </a:endParaRPr>
          </a:p>
          <a:p>
            <a:r>
              <a:rPr lang="en-GB">
                <a:cs typeface="Calibri"/>
              </a:rPr>
              <a:t>We ask that you check the planned dates on this calendar for evidence gathering carefully and inform us as soon as possible about any issues surrounding evidence gathering. </a:t>
            </a:r>
            <a:endParaRPr lang="en-GB"/>
          </a:p>
          <a:p>
            <a:r>
              <a:rPr lang="en-GB"/>
              <a:t>The final date for entering grades for SQA is 25</a:t>
            </a:r>
            <a:r>
              <a:rPr lang="en-GB" baseline="30000"/>
              <a:t>th</a:t>
            </a:r>
            <a:r>
              <a:rPr lang="en-GB"/>
              <a:t> June 2021. </a:t>
            </a:r>
          </a:p>
          <a:p>
            <a:r>
              <a:rPr lang="en-GB">
                <a:cs typeface="Calibri"/>
              </a:rPr>
              <a:t>Should you have any specific questions, please consult the FAQ, and/or contact your child's Guidance teacher. </a:t>
            </a:r>
          </a:p>
        </p:txBody>
      </p:sp>
    </p:spTree>
    <p:extLst>
      <p:ext uri="{BB962C8B-B14F-4D97-AF65-F5344CB8AC3E}">
        <p14:creationId xmlns:p14="http://schemas.microsoft.com/office/powerpoint/2010/main" val="3009850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National 5</a:t>
            </a:r>
          </a:p>
        </p:txBody>
      </p:sp>
      <p:sp>
        <p:nvSpPr>
          <p:cNvPr id="3" name="Content Placeholder 2"/>
          <p:cNvSpPr>
            <a:spLocks noGrp="1"/>
          </p:cNvSpPr>
          <p:nvPr>
            <p:ph idx="1"/>
          </p:nvPr>
        </p:nvSpPr>
        <p:spPr/>
        <p:txBody>
          <a:bodyPr vert="horz" lIns="0" tIns="45720" rIns="0" bIns="45720" rtlCol="0" anchor="t">
            <a:noAutofit/>
          </a:bodyPr>
          <a:lstStyle/>
          <a:p>
            <a:r>
              <a:rPr lang="en-GB">
                <a:cs typeface="Calibri"/>
              </a:rPr>
              <a:t>SQA requires 1 piece of evidence comprising of a Paper 1 (Non-Calculator) and Paper 2 (Calculator). Each papers will be a closed book assessment and completed under controlled conditions as per SQA guidance.</a:t>
            </a:r>
            <a:endParaRPr lang="en-US"/>
          </a:p>
          <a:p>
            <a:r>
              <a:rPr lang="en-GB">
                <a:cs typeface="Calibri"/>
              </a:rPr>
              <a:t>There will have two opportunities between April and June for pupils to sit an assessment which meets SQA criteria. The Mathematics Department will then use these assessments to produce each pupil's provisional grade.  Both Assessments will cover the whole course.  </a:t>
            </a:r>
          </a:p>
          <a:p>
            <a:r>
              <a:rPr lang="en-GB">
                <a:cs typeface="Calibri"/>
              </a:rPr>
              <a:t>Paper 1 (1 hour  and 15 Minutes)</a:t>
            </a:r>
          </a:p>
          <a:p>
            <a:r>
              <a:rPr lang="en-GB">
                <a:cs typeface="Calibri"/>
              </a:rPr>
              <a:t>Paper 2 (1 hour and 50 Minutes)</a:t>
            </a:r>
          </a:p>
          <a:p>
            <a:r>
              <a:rPr lang="en-GB">
                <a:cs typeface="Calibri"/>
              </a:rPr>
              <a:t>SQA Documentation</a:t>
            </a:r>
          </a:p>
          <a:p>
            <a:r>
              <a:rPr lang="en-GB">
                <a:ea typeface="+mn-lt"/>
                <a:cs typeface="+mn-lt"/>
                <a:hlinkClick r:id="rId2"/>
              </a:rPr>
              <a:t>https://www.sqa.org.uk/sqa/files_ccc/guidance-estimates-n5-mathematics.pdf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1599994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across the 3 units of the course:</a:t>
            </a:r>
            <a:endParaRPr lang="en-US"/>
          </a:p>
          <a:p>
            <a:r>
              <a:rPr lang="en-GB">
                <a:cs typeface="Calibri"/>
              </a:rPr>
              <a:t>1. Democracy in Scotland</a:t>
            </a:r>
          </a:p>
          <a:p>
            <a:r>
              <a:rPr lang="en-GB">
                <a:cs typeface="Calibri"/>
              </a:rPr>
              <a:t>2. UK Social Issues: Crime and the Law</a:t>
            </a:r>
          </a:p>
          <a:p>
            <a:r>
              <a:rPr lang="en-GB">
                <a:cs typeface="Calibri"/>
              </a:rPr>
              <a:t>3. World Power: USA</a:t>
            </a:r>
          </a:p>
          <a:p>
            <a:r>
              <a:rPr lang="en-GB">
                <a:cs typeface="Calibri"/>
              </a:rPr>
              <a:t>Each unit will be assessed on a separate occasion and candidates will be advised in advance which one is being assessed on what date. The assessments will be closed book and completed under controlled conditions as per SQA guidelines. The outcome of all three assessments will be used to produce a candidate's provisional result. </a:t>
            </a:r>
          </a:p>
        </p:txBody>
      </p:sp>
    </p:spTree>
    <p:extLst>
      <p:ext uri="{BB962C8B-B14F-4D97-AF65-F5344CB8AC3E}">
        <p14:creationId xmlns:p14="http://schemas.microsoft.com/office/powerpoint/2010/main" val="1959685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National 5</a:t>
            </a:r>
          </a:p>
        </p:txBody>
      </p:sp>
      <p:sp>
        <p:nvSpPr>
          <p:cNvPr id="3" name="Content Placeholder 2"/>
          <p:cNvSpPr>
            <a:spLocks noGrp="1"/>
          </p:cNvSpPr>
          <p:nvPr>
            <p:ph idx="1"/>
          </p:nvPr>
        </p:nvSpPr>
        <p:spPr/>
        <p:txBody>
          <a:bodyPr vert="horz" lIns="0" tIns="45720" rIns="0" bIns="45720" rtlCol="0" anchor="t">
            <a:normAutofit/>
          </a:bodyPr>
          <a:lstStyle/>
          <a:p>
            <a:r>
              <a:rPr lang="en-GB"/>
              <a:t>Evidence will be gathered through the completion of a listening exercise. This is worth 40% of the overall grade.</a:t>
            </a:r>
          </a:p>
          <a:p>
            <a:r>
              <a:rPr lang="en-GB"/>
              <a:t>Young people will be required to complete a practical performance worth 60% of the overall grade. This performance will be recorded. </a:t>
            </a:r>
            <a:endParaRPr lang="en-GB">
              <a:cs typeface="Calibri"/>
            </a:endParaRPr>
          </a:p>
          <a:p>
            <a:r>
              <a:rPr lang="en-GB"/>
              <a:t>In order to help practise, listening exercises will be built into Music periods to help young people prepare. </a:t>
            </a:r>
            <a:endParaRPr lang="en-GB">
              <a:cs typeface="Calibri"/>
            </a:endParaRPr>
          </a:p>
        </p:txBody>
      </p:sp>
    </p:spTree>
    <p:extLst>
      <p:ext uri="{BB962C8B-B14F-4D97-AF65-F5344CB8AC3E}">
        <p14:creationId xmlns:p14="http://schemas.microsoft.com/office/powerpoint/2010/main" val="4247573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Technology National 5</a:t>
            </a:r>
          </a:p>
        </p:txBody>
      </p:sp>
      <p:sp>
        <p:nvSpPr>
          <p:cNvPr id="3" name="Content Placeholder 2"/>
          <p:cNvSpPr>
            <a:spLocks noGrp="1"/>
          </p:cNvSpPr>
          <p:nvPr>
            <p:ph idx="1"/>
          </p:nvPr>
        </p:nvSpPr>
        <p:spPr/>
        <p:txBody>
          <a:bodyPr vert="horz" lIns="0" tIns="45720" rIns="0" bIns="45720" rtlCol="0" anchor="t">
            <a:normAutofit/>
          </a:bodyPr>
          <a:lstStyle/>
          <a:p>
            <a:endParaRPr lang="en-GB">
              <a:cs typeface="Calibri"/>
            </a:endParaRPr>
          </a:p>
          <a:p>
            <a:r>
              <a:rPr lang="en-GB">
                <a:ea typeface="+mn-lt"/>
                <a:cs typeface="+mn-lt"/>
              </a:rPr>
              <a:t>Evidence will be gathered through the completion of a listening exercise. This is worth 30% of the overall grade.</a:t>
            </a:r>
            <a:r>
              <a:rPr lang="en-US">
                <a:ea typeface="+mn-lt"/>
                <a:cs typeface="+mn-lt"/>
              </a:rPr>
              <a:t> </a:t>
            </a:r>
          </a:p>
          <a:p>
            <a:r>
              <a:rPr lang="en-GB">
                <a:ea typeface="+mn-lt"/>
                <a:cs typeface="+mn-lt"/>
              </a:rPr>
              <a:t>Young people will be required to complete an assignment assessment task worth 70% of the overall grade. This assignment assesses the practical application of knowledge and skills from the course. Candidates will be required to submit an audio file and supporting paperwork for assessment. </a:t>
            </a:r>
            <a:r>
              <a:rPr lang="en-US">
                <a:ea typeface="+mn-lt"/>
                <a:cs typeface="+mn-lt"/>
              </a:rPr>
              <a:t> </a:t>
            </a:r>
            <a:endParaRPr lang="en-GB"/>
          </a:p>
          <a:p>
            <a:r>
              <a:rPr lang="en-GB">
                <a:ea typeface="+mn-lt"/>
                <a:cs typeface="+mn-lt"/>
              </a:rPr>
              <a:t>In order to help practise, listening exercises will be built into Music Technology periods to help young people prepare. </a:t>
            </a:r>
            <a:endParaRPr lang="en-GB"/>
          </a:p>
          <a:p>
            <a:endParaRPr lang="en-GB">
              <a:cs typeface="Calibri"/>
            </a:endParaRPr>
          </a:p>
          <a:p>
            <a:endParaRPr lang="en-GB">
              <a:ea typeface="+mn-lt"/>
              <a:cs typeface="+mn-lt"/>
            </a:endParaRPr>
          </a:p>
        </p:txBody>
      </p:sp>
    </p:spTree>
    <p:extLst>
      <p:ext uri="{BB962C8B-B14F-4D97-AF65-F5344CB8AC3E}">
        <p14:creationId xmlns:p14="http://schemas.microsoft.com/office/powerpoint/2010/main" val="1259813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625ED-5AF0-46A2-9591-C6EC786E3D5A}"/>
              </a:ext>
            </a:extLst>
          </p:cNvPr>
          <p:cNvSpPr>
            <a:spLocks noGrp="1"/>
          </p:cNvSpPr>
          <p:nvPr>
            <p:ph type="title"/>
          </p:nvPr>
        </p:nvSpPr>
        <p:spPr/>
        <p:txBody>
          <a:bodyPr/>
          <a:lstStyle/>
          <a:p>
            <a:r>
              <a:rPr lang="en-US">
                <a:cs typeface="Calibri Light"/>
              </a:rPr>
              <a:t>Physics National 5</a:t>
            </a:r>
            <a:endParaRPr lang="en-US"/>
          </a:p>
        </p:txBody>
      </p:sp>
      <p:sp>
        <p:nvSpPr>
          <p:cNvPr id="3" name="Content Placeholder 2">
            <a:extLst>
              <a:ext uri="{FF2B5EF4-FFF2-40B4-BE49-F238E27FC236}">
                <a16:creationId xmlns:a16="http://schemas.microsoft.com/office/drawing/2014/main" id="{E11CF46F-A46F-4B30-ACAF-8273C5CBC313}"/>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two sections:</a:t>
            </a:r>
          </a:p>
          <a:p>
            <a:pPr marL="383540" lvl="1">
              <a:buFont typeface="Arial" panose="020F0502020204030204" pitchFamily="34" charset="0"/>
              <a:buChar char="•"/>
            </a:pPr>
            <a:r>
              <a:rPr lang="en-GB" sz="2000">
                <a:ea typeface="+mn-lt"/>
                <a:cs typeface="+mn-lt"/>
              </a:rPr>
              <a:t>Section 1 consists of multiple-choice questions sampling knowledge and understanding from across the course and a selection of skills of scientific inquiry.</a:t>
            </a:r>
            <a:endParaRPr lang="en-US" sz="2000">
              <a:ea typeface="+mn-lt"/>
              <a:cs typeface="+mn-lt"/>
            </a:endParaRPr>
          </a:p>
          <a:p>
            <a:pPr marL="383540" lvl="1">
              <a:buFont typeface="Arial" panose="020F0502020204030204" pitchFamily="34" charset="0"/>
              <a:buChar char="•"/>
            </a:pPr>
            <a:r>
              <a:rPr lang="en-GB" sz="2000">
                <a:ea typeface="+mn-lt"/>
                <a:cs typeface="+mn-lt"/>
              </a:rPr>
              <a:t>Section 2 consists of extended response questions sampling knowledge and understanding from across the course and a selection of skills of scientific inquiry, including two open-ended questions.</a:t>
            </a:r>
          </a:p>
          <a:p>
            <a:r>
              <a:rPr lang="en-GB">
                <a:ea typeface="+mn-lt"/>
                <a:cs typeface="+mn-lt"/>
              </a:rPr>
              <a:t>This assessment is a closed book assessment and is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a:t>
            </a:r>
            <a:endParaRPr lang="en-US">
              <a:ea typeface="+mn-lt"/>
              <a:cs typeface="+mn-lt"/>
            </a:endParaRPr>
          </a:p>
        </p:txBody>
      </p:sp>
    </p:spTree>
    <p:extLst>
      <p:ext uri="{BB962C8B-B14F-4D97-AF65-F5344CB8AC3E}">
        <p14:creationId xmlns:p14="http://schemas.microsoft.com/office/powerpoint/2010/main" val="16851217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Physical Education National 5</a:t>
            </a:r>
          </a:p>
        </p:txBody>
      </p:sp>
      <p:sp>
        <p:nvSpPr>
          <p:cNvPr id="3" name="Content Placeholder 2"/>
          <p:cNvSpPr>
            <a:spLocks noGrp="1"/>
          </p:cNvSpPr>
          <p:nvPr>
            <p:ph idx="1"/>
          </p:nvPr>
        </p:nvSpPr>
        <p:spPr/>
        <p:txBody>
          <a:bodyPr vert="horz" lIns="0" tIns="45720" rIns="0" bIns="45720" rtlCol="0" anchor="t">
            <a:normAutofit/>
          </a:bodyPr>
          <a:lstStyle/>
          <a:p>
            <a:r>
              <a:rPr lang="en-GB" b="1">
                <a:ea typeface="+mn-lt"/>
                <a:cs typeface="+mn-lt"/>
              </a:rPr>
              <a:t>Theory (50% of final mark): </a:t>
            </a:r>
            <a:endParaRPr lang="en-GB" b="1">
              <a:cs typeface="Calibri" panose="020F0502020204030204"/>
            </a:endParaRPr>
          </a:p>
          <a:p>
            <a:r>
              <a:rPr lang="en-GB">
                <a:ea typeface="+mn-lt"/>
                <a:cs typeface="+mn-lt"/>
              </a:rPr>
              <a:t>Evidence is being gathered in an ongoing Portfolio of work, not an exam. </a:t>
            </a:r>
            <a:endParaRPr lang="en-GB"/>
          </a:p>
          <a:p>
            <a:r>
              <a:rPr lang="en-GB">
                <a:ea typeface="+mn-lt"/>
                <a:cs typeface="+mn-lt"/>
              </a:rPr>
              <a:t>Work to complete these has been and will be ongoing and flexible, with opportunity for targeted support. </a:t>
            </a:r>
            <a:endParaRPr lang="en-GB"/>
          </a:p>
          <a:p>
            <a:r>
              <a:rPr lang="en-GB">
                <a:ea typeface="+mn-lt"/>
                <a:cs typeface="+mn-lt"/>
              </a:rPr>
              <a:t>The portfolios can be submitted by the pupil when they are satisfied they have done the best they can. The deadline for this is Friday 4</a:t>
            </a:r>
            <a:r>
              <a:rPr lang="en-GB" baseline="30000">
                <a:ea typeface="+mn-lt"/>
                <a:cs typeface="+mn-lt"/>
              </a:rPr>
              <a:t>th</a:t>
            </a:r>
            <a:r>
              <a:rPr lang="en-GB">
                <a:ea typeface="+mn-lt"/>
                <a:cs typeface="+mn-lt"/>
              </a:rPr>
              <a:t> June. </a:t>
            </a:r>
            <a:endParaRPr lang="en-GB"/>
          </a:p>
          <a:p>
            <a:r>
              <a:rPr lang="en-GB" b="1">
                <a:ea typeface="+mn-lt"/>
                <a:cs typeface="+mn-lt"/>
              </a:rPr>
              <a:t>Practical Performance (50% of final mark): </a:t>
            </a:r>
            <a:endParaRPr lang="en-GB"/>
          </a:p>
          <a:p>
            <a:r>
              <a:rPr lang="en-GB">
                <a:ea typeface="+mn-lt"/>
                <a:cs typeface="+mn-lt"/>
              </a:rPr>
              <a:t>2 practical lessons per week to develop their performance in their one chose practical activity. </a:t>
            </a:r>
            <a:endParaRPr lang="en-GB"/>
          </a:p>
          <a:p>
            <a:r>
              <a:rPr lang="en-GB">
                <a:ea typeface="+mn-lt"/>
                <a:cs typeface="+mn-lt"/>
              </a:rPr>
              <a:t>Dates for one off practical performance assessments will be decided and agreed between teacher and pupil but no earlier than 4th May. </a:t>
            </a:r>
            <a:endParaRPr lang="en-GB"/>
          </a:p>
          <a:p>
            <a:endParaRPr lang="en-GB" b="1">
              <a:cs typeface="Calibri" panose="020F0502020204030204"/>
            </a:endParaRPr>
          </a:p>
        </p:txBody>
      </p:sp>
    </p:spTree>
    <p:extLst>
      <p:ext uri="{BB962C8B-B14F-4D97-AF65-F5344CB8AC3E}">
        <p14:creationId xmlns:p14="http://schemas.microsoft.com/office/powerpoint/2010/main" val="1657542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A7533-55D7-4FD1-889D-CC370C62337B}"/>
              </a:ext>
            </a:extLst>
          </p:cNvPr>
          <p:cNvSpPr>
            <a:spLocks noGrp="1"/>
          </p:cNvSpPr>
          <p:nvPr>
            <p:ph type="title"/>
          </p:nvPr>
        </p:nvSpPr>
        <p:spPr/>
        <p:txBody>
          <a:bodyPr/>
          <a:lstStyle/>
          <a:p>
            <a:r>
              <a:rPr lang="en-US">
                <a:cs typeface="Calibri Light"/>
              </a:rPr>
              <a:t>Practical Cake Craft National 5</a:t>
            </a:r>
            <a:endParaRPr lang="en-US"/>
          </a:p>
        </p:txBody>
      </p:sp>
      <p:sp>
        <p:nvSpPr>
          <p:cNvPr id="3" name="Content Placeholder 2">
            <a:extLst>
              <a:ext uri="{FF2B5EF4-FFF2-40B4-BE49-F238E27FC236}">
                <a16:creationId xmlns:a16="http://schemas.microsoft.com/office/drawing/2014/main" id="{32CFE74F-865E-48D8-8E49-998834E450C3}"/>
              </a:ext>
            </a:extLst>
          </p:cNvPr>
          <p:cNvSpPr>
            <a:spLocks noGrp="1"/>
          </p:cNvSpPr>
          <p:nvPr>
            <p:ph idx="1"/>
          </p:nvPr>
        </p:nvSpPr>
        <p:spPr/>
        <p:txBody>
          <a:bodyPr vert="horz" lIns="0" tIns="45720" rIns="0" bIns="45720" rtlCol="0" anchor="t">
            <a:normAutofit/>
          </a:bodyPr>
          <a:lstStyle/>
          <a:p>
            <a:r>
              <a:rPr lang="en-GB">
                <a:cs typeface="Calibri"/>
              </a:rPr>
              <a:t>Each pupil will complete 2 class test which will be worth 25% of the overall grade.</a:t>
            </a:r>
            <a:r>
              <a:rPr lang="en-GB">
                <a:ea typeface="+mn-lt"/>
                <a:cs typeface="+mn-lt"/>
              </a:rPr>
              <a:t> Class Tests will be completed within normal timetabled periods, dates are identified via the Evidence Gathering Calander. </a:t>
            </a:r>
            <a:endParaRPr lang="en-US">
              <a:ea typeface="+mn-lt"/>
              <a:cs typeface="+mn-lt"/>
            </a:endParaRPr>
          </a:p>
          <a:p>
            <a:r>
              <a:rPr lang="en-GB">
                <a:ea typeface="+mn-lt"/>
                <a:cs typeface="+mn-lt"/>
              </a:rPr>
              <a:t>The class tests will be focussed on Function of Ingredients and Baking Processes. </a:t>
            </a:r>
          </a:p>
          <a:p>
            <a:r>
              <a:rPr lang="en-US">
                <a:ea typeface="+mn-lt"/>
                <a:cs typeface="+mn-lt"/>
              </a:rPr>
              <a:t>Young people will also complete an assignment based on a Celebration Cake worth 75% of their final grade. The folio will be conducted during class time however pupils can work on their assignments at home. </a:t>
            </a:r>
          </a:p>
          <a:p>
            <a:endParaRPr lang="en-US">
              <a:cs typeface="Calibri"/>
            </a:endParaRPr>
          </a:p>
        </p:txBody>
      </p:sp>
    </p:spTree>
    <p:extLst>
      <p:ext uri="{BB962C8B-B14F-4D97-AF65-F5344CB8AC3E}">
        <p14:creationId xmlns:p14="http://schemas.microsoft.com/office/powerpoint/2010/main" val="3212726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A7533-55D7-4FD1-889D-CC370C62337B}"/>
              </a:ext>
            </a:extLst>
          </p:cNvPr>
          <p:cNvSpPr>
            <a:spLocks noGrp="1"/>
          </p:cNvSpPr>
          <p:nvPr>
            <p:ph type="title"/>
          </p:nvPr>
        </p:nvSpPr>
        <p:spPr/>
        <p:txBody>
          <a:bodyPr/>
          <a:lstStyle/>
          <a:p>
            <a:r>
              <a:rPr lang="en-US">
                <a:cs typeface="Calibri Light"/>
              </a:rPr>
              <a:t>Practical Woodworking National 5</a:t>
            </a:r>
            <a:endParaRPr lang="en-US"/>
          </a:p>
        </p:txBody>
      </p:sp>
      <p:sp>
        <p:nvSpPr>
          <p:cNvPr id="3" name="Content Placeholder 2">
            <a:extLst>
              <a:ext uri="{FF2B5EF4-FFF2-40B4-BE49-F238E27FC236}">
                <a16:creationId xmlns:a16="http://schemas.microsoft.com/office/drawing/2014/main" id="{32CFE74F-865E-48D8-8E49-998834E450C3}"/>
              </a:ext>
            </a:extLst>
          </p:cNvPr>
          <p:cNvSpPr>
            <a:spLocks noGrp="1"/>
          </p:cNvSpPr>
          <p:nvPr>
            <p:ph idx="1"/>
          </p:nvPr>
        </p:nvSpPr>
        <p:spPr/>
        <p:txBody>
          <a:bodyPr vert="horz" lIns="0" tIns="45720" rIns="0" bIns="45720" rtlCol="0" anchor="t">
            <a:normAutofit/>
          </a:bodyPr>
          <a:lstStyle/>
          <a:p>
            <a:r>
              <a:rPr lang="en-GB">
                <a:cs typeface="Calibri"/>
              </a:rPr>
              <a:t>Each pupil will complete 1 class test which will be worth 25% of the overall grade.</a:t>
            </a:r>
            <a:r>
              <a:rPr lang="en-GB">
                <a:ea typeface="+mn-lt"/>
                <a:cs typeface="+mn-lt"/>
              </a:rPr>
              <a:t> Class Tests will be completed within normal timetabled periods, dates are identified via the Evidence Gathering Calander. </a:t>
            </a:r>
            <a:endParaRPr lang="en-US">
              <a:ea typeface="+mn-lt"/>
              <a:cs typeface="+mn-lt"/>
            </a:endParaRPr>
          </a:p>
          <a:p>
            <a:r>
              <a:rPr lang="en-GB">
                <a:ea typeface="+mn-lt"/>
                <a:cs typeface="+mn-lt"/>
              </a:rPr>
              <a:t>The class tests will be cover a range of topics within the Course Specification. </a:t>
            </a:r>
          </a:p>
          <a:p>
            <a:r>
              <a:rPr lang="en-US">
                <a:ea typeface="+mn-lt"/>
                <a:cs typeface="+mn-lt"/>
              </a:rPr>
              <a:t>Young people will also complete an assignment based on the SQA Mirror Stand project which is worth 75% of their final grade. Within their assignment will will asl be required to complete a Logbook. Pupils will complete this assignment during class time throughout the final term.  </a:t>
            </a:r>
          </a:p>
          <a:p>
            <a:endParaRPr lang="en-US">
              <a:cs typeface="Calibri"/>
            </a:endParaRPr>
          </a:p>
        </p:txBody>
      </p:sp>
    </p:spTree>
    <p:extLst>
      <p:ext uri="{BB962C8B-B14F-4D97-AF65-F5344CB8AC3E}">
        <p14:creationId xmlns:p14="http://schemas.microsoft.com/office/powerpoint/2010/main" val="3243115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produce evidence from a portfolio of assessments approach. </a:t>
            </a:r>
            <a:endParaRPr lang="en-US"/>
          </a:p>
          <a:p>
            <a:r>
              <a:rPr lang="en-GB">
                <a:cs typeface="Calibri"/>
              </a:rPr>
              <a:t>This means that evidence will be produced from on-going timed assessments within the class based on question paper components providing the challenge, breadth and depth, as per SQA guidance.</a:t>
            </a:r>
            <a:endParaRPr lang="en-GB"/>
          </a:p>
          <a:p>
            <a:r>
              <a:rPr lang="en-GB">
                <a:cs typeface="Calibri"/>
              </a:rPr>
              <a:t>This evidence will be drawn from 3 areas of the course including Judaism</a:t>
            </a:r>
            <a:r>
              <a:rPr lang="en-GB">
                <a:ea typeface="+mn-lt"/>
                <a:cs typeface="+mn-lt"/>
              </a:rPr>
              <a:t>, Medical Ethics and Miracles. </a:t>
            </a:r>
          </a:p>
          <a:p>
            <a:endParaRPr lang="en-GB"/>
          </a:p>
        </p:txBody>
      </p:sp>
    </p:spTree>
    <p:extLst>
      <p:ext uri="{BB962C8B-B14F-4D97-AF65-F5344CB8AC3E}">
        <p14:creationId xmlns:p14="http://schemas.microsoft.com/office/powerpoint/2010/main" val="942693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Accounting Higher</a:t>
            </a:r>
            <a:endParaRPr lang="en-GB" dirty="0"/>
          </a:p>
        </p:txBody>
      </p:sp>
      <p:sp>
        <p:nvSpPr>
          <p:cNvPr id="3" name="Content Placeholder 2"/>
          <p:cNvSpPr>
            <a:spLocks noGrp="1"/>
          </p:cNvSpPr>
          <p:nvPr>
            <p:ph idx="1"/>
          </p:nvPr>
        </p:nvSpPr>
        <p:spPr/>
        <p:txBody>
          <a:bodyPr/>
          <a:lstStyle/>
          <a:p>
            <a:r>
              <a:rPr lang="en-GB" dirty="0">
                <a:cs typeface="Calibri"/>
              </a:rPr>
              <a:t>Each pupil will complete 4 pieces of evidence between April – June.  All four pieces will be used to create a provisional grade.</a:t>
            </a:r>
          </a:p>
          <a:p>
            <a:r>
              <a:rPr lang="en-GB" dirty="0">
                <a:ea typeface="+mn-lt"/>
                <a:cs typeface="+mn-lt"/>
              </a:rPr>
              <a:t>These will be completed within normal timetabled periods. Dates are identified via the Evidence Gathering </a:t>
            </a:r>
            <a:r>
              <a:rPr lang="en-GB" dirty="0" err="1">
                <a:ea typeface="+mn-lt"/>
                <a:cs typeface="+mn-lt"/>
              </a:rPr>
              <a:t>Calander</a:t>
            </a:r>
            <a:r>
              <a:rPr lang="en-GB" dirty="0">
                <a:ea typeface="+mn-lt"/>
                <a:cs typeface="+mn-lt"/>
              </a:rPr>
              <a:t>. </a:t>
            </a:r>
            <a:endParaRPr lang="en-GB" dirty="0">
              <a:cs typeface="Calibri"/>
            </a:endParaRPr>
          </a:p>
          <a:p>
            <a:r>
              <a:rPr lang="en-GB" dirty="0">
                <a:cs typeface="Calibri"/>
              </a:rPr>
              <a:t>These assessments will be closed book assessments and completed in controlled conditions as per SQA guidance.</a:t>
            </a:r>
          </a:p>
          <a:p>
            <a:endParaRPr lang="en-GB" dirty="0"/>
          </a:p>
        </p:txBody>
      </p:sp>
    </p:spTree>
    <p:extLst>
      <p:ext uri="{BB962C8B-B14F-4D97-AF65-F5344CB8AC3E}">
        <p14:creationId xmlns:p14="http://schemas.microsoft.com/office/powerpoint/2010/main" val="259488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and Design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complete a folio worth 80% of the overall course. This will have two sections contained within it, a Design portfolio worth 40%  worth and an Expressive portfolio worth 40%.  A written evaluation is required for both the Design and Expressive portfolios. </a:t>
            </a:r>
          </a:p>
          <a:p>
            <a:r>
              <a:rPr lang="en-GB">
                <a:cs typeface="Calibri"/>
              </a:rPr>
              <a:t>Young people will also sit a question paper worth 20% of the overall grade.  The question paper will contain a blind question and a critical essay type question based on a studied artist. </a:t>
            </a:r>
            <a:endParaRPr lang="en-GB">
              <a:ea typeface="+mn-lt"/>
              <a:cs typeface="+mn-lt"/>
            </a:endParaRPr>
          </a:p>
          <a:p>
            <a:r>
              <a:rPr lang="en-GB">
                <a:ea typeface="+mn-lt"/>
                <a:cs typeface="+mn-lt"/>
              </a:rPr>
              <a:t>The question paper is a closed book assessment and is completed in controlled conditions, as per SQA guidance.</a:t>
            </a:r>
            <a:endParaRPr lang="en-GB"/>
          </a:p>
        </p:txBody>
      </p:sp>
    </p:spTree>
    <p:extLst>
      <p:ext uri="{BB962C8B-B14F-4D97-AF65-F5344CB8AC3E}">
        <p14:creationId xmlns:p14="http://schemas.microsoft.com/office/powerpoint/2010/main" val="20794579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and Design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complete a folio worth 77% of the overall course. This will have two sections contained within it, a Design portfolio worth 38.5% and an Expressive portfolio worth 38.5%.  A written evaluation is required for both the Design and Expressive portfolios. </a:t>
            </a:r>
            <a:endParaRPr lang="en-US">
              <a:ea typeface="+mn-lt"/>
              <a:cs typeface="+mn-lt"/>
            </a:endParaRPr>
          </a:p>
          <a:p>
            <a:r>
              <a:rPr lang="en-GB">
                <a:ea typeface="+mn-lt"/>
                <a:cs typeface="+mn-lt"/>
              </a:rPr>
              <a:t>Young people will also sit a question paper worth 23% of the overall grade.  The question paper will contain a blind question and a critical essay type question based on a studied artist. </a:t>
            </a:r>
          </a:p>
          <a:p>
            <a:r>
              <a:rPr lang="en-GB">
                <a:ea typeface="+mn-lt"/>
                <a:cs typeface="+mn-lt"/>
              </a:rPr>
              <a:t>This question paper is a closed book assessment and is completed in controlled conditions, as per SQA guidance.</a:t>
            </a:r>
            <a:endParaRPr lang="en-GB">
              <a:cs typeface="Calibri" panose="020F0502020204030204"/>
            </a:endParaRPr>
          </a:p>
        </p:txBody>
      </p:sp>
    </p:spTree>
    <p:extLst>
      <p:ext uri="{BB962C8B-B14F-4D97-AF65-F5344CB8AC3E}">
        <p14:creationId xmlns:p14="http://schemas.microsoft.com/office/powerpoint/2010/main" val="34634118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p>
        </p:txBody>
      </p:sp>
    </p:spTree>
    <p:extLst>
      <p:ext uri="{BB962C8B-B14F-4D97-AF65-F5344CB8AC3E}">
        <p14:creationId xmlns:p14="http://schemas.microsoft.com/office/powerpoint/2010/main" val="3099950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Management Higher</a:t>
            </a:r>
          </a:p>
        </p:txBody>
      </p:sp>
      <p:sp>
        <p:nvSpPr>
          <p:cNvPr id="3" name="Content Placeholder 2"/>
          <p:cNvSpPr>
            <a:spLocks noGrp="1"/>
          </p:cNvSpPr>
          <p:nvPr>
            <p:ph idx="1"/>
          </p:nvPr>
        </p:nvSpPr>
        <p:spPr/>
        <p:txBody>
          <a:bodyPr vert="horz" lIns="0" tIns="45720" rIns="0" bIns="45720" rtlCol="0" anchor="t">
            <a:normAutofit/>
          </a:bodyPr>
          <a:lstStyle/>
          <a:p>
            <a:r>
              <a:rPr lang="en-GB" dirty="0">
                <a:cs typeface="Calibri"/>
              </a:rPr>
              <a:t>Each pupil will complete 4 pieces of evidence between April – June.  All four pieces will be used to create a provisional grade.</a:t>
            </a:r>
          </a:p>
          <a:p>
            <a:r>
              <a:rPr lang="en-GB" dirty="0">
                <a:ea typeface="+mn-lt"/>
                <a:cs typeface="+mn-lt"/>
              </a:rPr>
              <a:t>These will be completed within normal timetabled periods. Dates are identified via the Evidence Gathering </a:t>
            </a:r>
            <a:r>
              <a:rPr lang="en-GB" dirty="0" smtClean="0">
                <a:ea typeface="+mn-lt"/>
                <a:cs typeface="+mn-lt"/>
              </a:rPr>
              <a:t>Calendar.</a:t>
            </a:r>
            <a:r>
              <a:rPr lang="en-GB" dirty="0">
                <a:ea typeface="+mn-lt"/>
                <a:cs typeface="+mn-lt"/>
              </a:rPr>
              <a:t> </a:t>
            </a:r>
            <a:endParaRPr lang="en-GB" dirty="0">
              <a:cs typeface="Calibri"/>
            </a:endParaRPr>
          </a:p>
          <a:p>
            <a:r>
              <a:rPr lang="en-GB" dirty="0">
                <a:cs typeface="Calibri"/>
              </a:rPr>
              <a:t>These assessments will be closed book assessments and completed in controlled conditions as per SQA guidance.</a:t>
            </a:r>
          </a:p>
          <a:p>
            <a:endParaRPr lang="en-GB" dirty="0">
              <a:cs typeface="Calibri"/>
            </a:endParaRPr>
          </a:p>
          <a:p>
            <a:endParaRPr lang="en-GB" dirty="0">
              <a:cs typeface="Calibri"/>
            </a:endParaRPr>
          </a:p>
        </p:txBody>
      </p:sp>
    </p:spTree>
    <p:extLst>
      <p:ext uri="{BB962C8B-B14F-4D97-AF65-F5344CB8AC3E}">
        <p14:creationId xmlns:p14="http://schemas.microsoft.com/office/powerpoint/2010/main" val="2202609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Higher</a:t>
            </a:r>
          </a:p>
        </p:txBody>
      </p:sp>
      <p:sp>
        <p:nvSpPr>
          <p:cNvPr id="3" name="Content Placeholder 2"/>
          <p:cNvSpPr>
            <a:spLocks noGrp="1"/>
          </p:cNvSpPr>
          <p:nvPr>
            <p:ph idx="1"/>
          </p:nvPr>
        </p:nvSpPr>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open-ended questions.</a:t>
            </a:r>
            <a:endParaRPr lang="en-US">
              <a:ea typeface="+mn-lt"/>
              <a:cs typeface="+mn-lt"/>
            </a:endParaRPr>
          </a:p>
          <a:p>
            <a:r>
              <a:rPr lang="en-GB">
                <a:ea typeface="+mn-lt"/>
                <a:cs typeface="+mn-lt"/>
              </a:rPr>
              <a:t>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cs typeface="Calibri"/>
            </a:endParaRPr>
          </a:p>
        </p:txBody>
      </p:sp>
    </p:spTree>
    <p:extLst>
      <p:ext uri="{BB962C8B-B14F-4D97-AF65-F5344CB8AC3E}">
        <p14:creationId xmlns:p14="http://schemas.microsoft.com/office/powerpoint/2010/main" val="16254437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Science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Two pieces of evidence are required by the SQA for Computing Science.</a:t>
            </a:r>
            <a:endParaRPr lang="en-US">
              <a:ea typeface="+mn-lt"/>
              <a:cs typeface="+mn-lt"/>
            </a:endParaRPr>
          </a:p>
          <a:p>
            <a:r>
              <a:rPr lang="en-GB">
                <a:ea typeface="+mn-lt"/>
                <a:cs typeface="+mn-lt"/>
              </a:rPr>
              <a:t>An extended coursework task which assesses practical skills. This is worth 1/3 (40 marks)of the overall marks for the course. 25 marks are for Software Development and 15 for Web Design. Pupils are given 6 hours to complete the task which will be undertaken in normal class time.</a:t>
            </a:r>
            <a:endParaRPr lang="en-US">
              <a:ea typeface="+mn-lt"/>
              <a:cs typeface="+mn-lt"/>
            </a:endParaRPr>
          </a:p>
          <a:p>
            <a:r>
              <a:rPr lang="en-GB">
                <a:ea typeface="+mn-lt"/>
                <a:cs typeface="+mn-lt"/>
              </a:rPr>
              <a:t>A question paper which assesses understanding of the theory elements of the course. This accounts for the remaining 2/3 (80 marks) of the overall marks for the course. </a:t>
            </a:r>
            <a:br>
              <a:rPr lang="en-GB">
                <a:ea typeface="+mn-lt"/>
                <a:cs typeface="+mn-lt"/>
              </a:rPr>
            </a:br>
            <a:r>
              <a:rPr lang="en-GB">
                <a:ea typeface="+mn-lt"/>
                <a:cs typeface="+mn-lt"/>
              </a:rPr>
              <a:t>The paper is split into two sections. Software Development and Systems worth 55 marks and Web Design and Development worth 25 marks. </a:t>
            </a:r>
            <a:endParaRPr lang="en-US">
              <a:ea typeface="+mn-lt"/>
              <a:cs typeface="+mn-lt"/>
            </a:endParaRPr>
          </a:p>
          <a:p>
            <a:r>
              <a:rPr lang="en-GB">
                <a:ea typeface="+mn-lt"/>
                <a:cs typeface="+mn-lt"/>
              </a:rPr>
              <a:t>These sections will be delivered on different dates to give pupils ample time for revision between them.</a:t>
            </a:r>
            <a:endParaRPr lang="en-GB"/>
          </a:p>
        </p:txBody>
      </p:sp>
    </p:spTree>
    <p:extLst>
      <p:ext uri="{BB962C8B-B14F-4D97-AF65-F5344CB8AC3E}">
        <p14:creationId xmlns:p14="http://schemas.microsoft.com/office/powerpoint/2010/main" val="15255793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35A2B-2C5A-47D6-8E36-222DBFFD3FE7}"/>
              </a:ext>
            </a:extLst>
          </p:cNvPr>
          <p:cNvSpPr>
            <a:spLocks noGrp="1"/>
          </p:cNvSpPr>
          <p:nvPr>
            <p:ph type="title"/>
          </p:nvPr>
        </p:nvSpPr>
        <p:spPr/>
        <p:txBody>
          <a:bodyPr/>
          <a:lstStyle/>
          <a:p>
            <a:r>
              <a:rPr lang="en-US">
                <a:cs typeface="Calibri Light"/>
              </a:rPr>
              <a:t>Dance Higher</a:t>
            </a:r>
            <a:endParaRPr lang="en-US"/>
          </a:p>
        </p:txBody>
      </p:sp>
      <p:sp>
        <p:nvSpPr>
          <p:cNvPr id="3" name="Content Placeholder 2">
            <a:extLst>
              <a:ext uri="{FF2B5EF4-FFF2-40B4-BE49-F238E27FC236}">
                <a16:creationId xmlns:a16="http://schemas.microsoft.com/office/drawing/2014/main" id="{D5AFC9A5-B4AF-4AB1-A339-EE4F88DF3C9B}"/>
              </a:ext>
            </a:extLst>
          </p:cNvPr>
          <p:cNvSpPr>
            <a:spLocks noGrp="1"/>
          </p:cNvSpPr>
          <p:nvPr>
            <p:ph idx="1"/>
          </p:nvPr>
        </p:nvSpPr>
        <p:spPr/>
        <p:txBody>
          <a:bodyPr vert="horz" lIns="0" tIns="45720" rIns="0" bIns="45720" rtlCol="0" anchor="t">
            <a:normAutofit fontScale="77500" lnSpcReduction="20000"/>
          </a:bodyPr>
          <a:lstStyle/>
          <a:p>
            <a:r>
              <a:rPr lang="en-US" b="1">
                <a:ea typeface="+mn-lt"/>
                <a:cs typeface="+mn-lt"/>
              </a:rPr>
              <a:t>Theory-</a:t>
            </a:r>
            <a:r>
              <a:rPr lang="en-US">
                <a:ea typeface="+mn-lt"/>
                <a:cs typeface="+mn-lt"/>
              </a:rPr>
              <a:t> </a:t>
            </a:r>
          </a:p>
          <a:p>
            <a:r>
              <a:rPr lang="en-US">
                <a:ea typeface="+mn-lt"/>
                <a:cs typeface="+mn-lt"/>
              </a:rPr>
              <a:t>The first evidence gathering assessment will commence on the week beginning 10th May and be completed by all pupils by the 17th. </a:t>
            </a:r>
          </a:p>
          <a:p>
            <a:r>
              <a:rPr lang="en-US">
                <a:ea typeface="+mn-lt"/>
                <a:cs typeface="+mn-lt"/>
              </a:rPr>
              <a:t>The evidence gathering assessments will be split over 2 sections throughout the week, instead of one large exam piece.</a:t>
            </a:r>
            <a:endParaRPr lang="en-US"/>
          </a:p>
          <a:p>
            <a:r>
              <a:rPr lang="en-US">
                <a:ea typeface="+mn-lt"/>
                <a:cs typeface="+mn-lt"/>
              </a:rPr>
              <a:t>Marks for each section will be shared with pupils and parents and you can decide whether your son/daughter would like to continue theory work and sit another assessment, or move to focus on practical performance assessment/choreography if you are satisfied with evidence. </a:t>
            </a:r>
            <a:endParaRPr lang="en-US"/>
          </a:p>
          <a:p>
            <a:r>
              <a:rPr lang="en-US" b="1">
                <a:ea typeface="+mn-lt"/>
                <a:cs typeface="+mn-lt"/>
              </a:rPr>
              <a:t>Practical-</a:t>
            </a:r>
            <a:r>
              <a:rPr lang="en-US">
                <a:ea typeface="+mn-lt"/>
                <a:cs typeface="+mn-lt"/>
              </a:rPr>
              <a:t> </a:t>
            </a:r>
          </a:p>
          <a:p>
            <a:r>
              <a:rPr lang="en-US">
                <a:ea typeface="+mn-lt"/>
                <a:cs typeface="+mn-lt"/>
              </a:rPr>
              <a:t>The final practical performance assessments in Dance will be decided and agreed between teacher and pupil (when the pupil is ready). but no earlier than 4th May. These can be completed in Higher time, S5/6 Core time and after school (if approved by teacher). </a:t>
            </a:r>
            <a:endParaRPr lang="en-US"/>
          </a:p>
          <a:p>
            <a:r>
              <a:rPr lang="en-US" b="1">
                <a:ea typeface="+mn-lt"/>
                <a:cs typeface="+mn-lt"/>
              </a:rPr>
              <a:t>Choreography-</a:t>
            </a:r>
            <a:r>
              <a:rPr lang="en-US">
                <a:ea typeface="+mn-lt"/>
                <a:cs typeface="+mn-lt"/>
              </a:rPr>
              <a:t> </a:t>
            </a:r>
          </a:p>
          <a:p>
            <a:r>
              <a:rPr lang="en-US">
                <a:ea typeface="+mn-lt"/>
                <a:cs typeface="+mn-lt"/>
              </a:rPr>
              <a:t>This will be taught and assessed once both the PP and first Theory Assessment has been completed. SQA may still remove this element.</a:t>
            </a:r>
          </a:p>
          <a:p>
            <a:endParaRPr lang="en-US">
              <a:cs typeface="Calibri"/>
            </a:endParaRPr>
          </a:p>
          <a:p>
            <a:endParaRPr lang="en-US">
              <a:cs typeface="Calibri"/>
            </a:endParaRPr>
          </a:p>
        </p:txBody>
      </p:sp>
    </p:spTree>
    <p:extLst>
      <p:ext uri="{BB962C8B-B14F-4D97-AF65-F5344CB8AC3E}">
        <p14:creationId xmlns:p14="http://schemas.microsoft.com/office/powerpoint/2010/main" val="1406021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Design and Manufacture Higher</a:t>
            </a:r>
          </a:p>
        </p:txBody>
      </p:sp>
      <p:sp>
        <p:nvSpPr>
          <p:cNvPr id="3" name="Content Placeholder 2"/>
          <p:cNvSpPr>
            <a:spLocks noGrp="1"/>
          </p:cNvSpPr>
          <p:nvPr>
            <p:ph idx="1"/>
          </p:nvPr>
        </p:nvSpPr>
        <p:spPr>
          <a:xfrm>
            <a:off x="1097280" y="1845734"/>
            <a:ext cx="10058400" cy="4448081"/>
          </a:xfrm>
        </p:spPr>
        <p:txBody>
          <a:bodyPr vert="horz" lIns="0" tIns="45720" rIns="0" bIns="45720" rtlCol="0" anchor="t">
            <a:normAutofit fontScale="85000" lnSpcReduction="10000"/>
          </a:bodyPr>
          <a:lstStyle/>
          <a:p>
            <a:r>
              <a:rPr lang="en-GB">
                <a:ea typeface="+mn-lt"/>
                <a:cs typeface="+mn-lt"/>
              </a:rPr>
              <a:t>Each pupil will complete 2 class test which will be worth 47% of the overall results. Class Tests will be completed within normal timetabled periods, dates are identified via the Evidence Gathering Calander. </a:t>
            </a:r>
          </a:p>
          <a:p>
            <a:pPr marL="0" indent="0">
              <a:buNone/>
            </a:pPr>
            <a:endParaRPr lang="en-GB">
              <a:ea typeface="+mn-lt"/>
              <a:cs typeface="+mn-lt"/>
            </a:endParaRPr>
          </a:p>
          <a:p>
            <a:pPr marL="0" indent="0">
              <a:buNone/>
            </a:pPr>
            <a:r>
              <a:rPr lang="en-GB">
                <a:ea typeface="+mn-lt"/>
                <a:cs typeface="+mn-lt"/>
              </a:rPr>
              <a:t>The class tests will be split into 2 sections:  </a:t>
            </a:r>
            <a:endParaRPr lang="en-US">
              <a:ea typeface="+mn-lt"/>
              <a:cs typeface="+mn-lt"/>
            </a:endParaRPr>
          </a:p>
          <a:p>
            <a:pPr marL="457200" indent="-457200">
              <a:buAutoNum type="arabicPeriod"/>
            </a:pPr>
            <a:r>
              <a:rPr lang="en-GB">
                <a:ea typeface="+mn-lt"/>
                <a:cs typeface="+mn-lt"/>
              </a:rPr>
              <a:t>Materials and Manufacturing </a:t>
            </a:r>
          </a:p>
          <a:p>
            <a:pPr marL="457200" indent="-457200">
              <a:buAutoNum type="arabicPeriod"/>
            </a:pPr>
            <a:r>
              <a:rPr lang="en-GB">
                <a:ea typeface="+mn-lt"/>
                <a:cs typeface="+mn-lt"/>
              </a:rPr>
              <a:t>Design</a:t>
            </a:r>
            <a:endParaRPr lang="en-US">
              <a:ea typeface="+mn-lt"/>
              <a:cs typeface="+mn-lt"/>
            </a:endParaRPr>
          </a:p>
          <a:p>
            <a:endParaRPr lang="en-GB">
              <a:ea typeface="+mn-lt"/>
              <a:cs typeface="+mn-lt"/>
            </a:endParaRPr>
          </a:p>
          <a:p>
            <a:r>
              <a:rPr lang="en-GB">
                <a:ea typeface="+mn-lt"/>
                <a:cs typeface="+mn-lt"/>
              </a:rPr>
              <a:t>Pupils will complete an assignment which is worth 53%. The assignment will comprise of a folio from a set design brief over 11  A3 pages and will be conducted during class time.  Pupils can have the option to work on their folio at home. </a:t>
            </a:r>
            <a:endParaRPr lang="en-GB">
              <a:cs typeface="Calibri" panose="020F0502020204030204"/>
            </a:endParaRPr>
          </a:p>
          <a:p>
            <a:endParaRPr lang="en-GB">
              <a:ea typeface="+mn-lt"/>
              <a:cs typeface="+mn-lt"/>
            </a:endParaRPr>
          </a:p>
          <a:p>
            <a:r>
              <a:rPr lang="en-GB">
                <a:ea typeface="+mn-lt"/>
                <a:cs typeface="+mn-lt"/>
              </a:rPr>
              <a:t>SQA Documentation</a:t>
            </a:r>
          </a:p>
          <a:p>
            <a:r>
              <a:rPr lang="en-GB">
                <a:ea typeface="+mn-lt"/>
                <a:cs typeface="+mn-lt"/>
                <a:hlinkClick r:id="rId2"/>
              </a:rPr>
              <a:t>h-guidance-evidence-design-manufacture.pdf (sqa.org.uk)</a:t>
            </a:r>
            <a:endParaRPr lang="en-GB">
              <a:cs typeface="Calibri"/>
            </a:endParaRPr>
          </a:p>
        </p:txBody>
      </p:sp>
    </p:spTree>
    <p:extLst>
      <p:ext uri="{BB962C8B-B14F-4D97-AF65-F5344CB8AC3E}">
        <p14:creationId xmlns:p14="http://schemas.microsoft.com/office/powerpoint/2010/main" val="36916335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two pieces of evidence. </a:t>
            </a:r>
            <a:endParaRPr lang="en-US">
              <a:ea typeface="+mn-lt"/>
              <a:cs typeface="+mn-lt"/>
            </a:endParaRPr>
          </a:p>
          <a:p>
            <a:r>
              <a:rPr lang="en-GB">
                <a:ea typeface="+mn-lt"/>
                <a:cs typeface="+mn-lt"/>
              </a:rPr>
              <a:t>Evidence 1 will consist of a Practical Performance (including preparation for performance) and will be worth 60%.</a:t>
            </a:r>
            <a:r>
              <a:rPr lang="en-US">
                <a:ea typeface="+mn-lt"/>
                <a:cs typeface="+mn-lt"/>
              </a:rPr>
              <a:t> </a:t>
            </a:r>
          </a:p>
          <a:p>
            <a:r>
              <a:rPr lang="en-GB">
                <a:ea typeface="+mn-lt"/>
                <a:cs typeface="+mn-lt"/>
              </a:rPr>
              <a:t>Evidence 2 will be a written question paper worth 40%. </a:t>
            </a:r>
            <a:r>
              <a:rPr lang="en-US">
                <a:ea typeface="+mn-lt"/>
                <a:cs typeface="+mn-lt"/>
              </a:rPr>
              <a:t> </a:t>
            </a:r>
            <a:endParaRPr lang="en-US"/>
          </a:p>
          <a:p>
            <a:r>
              <a:rPr lang="en-GB">
                <a:ea typeface="+mn-lt"/>
                <a:cs typeface="+mn-lt"/>
              </a:rPr>
              <a:t>The practical performance will be an on-going body of work and evidence will be gathered at suitable times throughout the rehearsal and performance process.</a:t>
            </a:r>
          </a:p>
          <a:p>
            <a:r>
              <a:rPr lang="en-GB">
                <a:ea typeface="+mn-lt"/>
                <a:cs typeface="+mn-lt"/>
              </a:rPr>
              <a:t>The written paper will be produced over a time period of  2 ½ hours and will take place within the Drama periods. </a:t>
            </a:r>
            <a:endParaRPr lang="en-US">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4075468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35738"/>
          </a:xfrm>
        </p:spPr>
        <p:txBody>
          <a:bodyPr/>
          <a:lstStyle/>
          <a:p>
            <a:r>
              <a:rPr lang="en-GB"/>
              <a:t>English Higher</a:t>
            </a:r>
          </a:p>
        </p:txBody>
      </p:sp>
      <p:sp>
        <p:nvSpPr>
          <p:cNvPr id="3" name="Content Placeholder 2"/>
          <p:cNvSpPr>
            <a:spLocks noGrp="1"/>
          </p:cNvSpPr>
          <p:nvPr>
            <p:ph idx="1"/>
          </p:nvPr>
        </p:nvSpPr>
        <p:spPr>
          <a:xfrm>
            <a:off x="249017" y="1716338"/>
            <a:ext cx="11697417" cy="4339662"/>
          </a:xfrm>
        </p:spPr>
        <p:txBody>
          <a:bodyPr vert="horz" lIns="0" tIns="45720" rIns="0" bIns="45720" rtlCol="0" anchor="t">
            <a:noAutofit/>
          </a:bodyPr>
          <a:lstStyle/>
          <a:p>
            <a:r>
              <a:rPr lang="en-GB">
                <a:cs typeface="Calibri"/>
              </a:rPr>
              <a:t>Pupils' provisional grades will come through ongoing assessment of skill development. Staff will gather evidence once candidates have had opportunities to apply their skills, knowledge and understanding of the course, in unseen situations. </a:t>
            </a:r>
            <a:endParaRPr lang="en-US">
              <a:cs typeface="Calibri"/>
            </a:endParaRPr>
          </a:p>
          <a:p>
            <a:r>
              <a:rPr lang="en-GB">
                <a:cs typeface="Calibri"/>
              </a:rPr>
              <a:t>The relative weightings of marks which contribute to the Higher English course assessment are given below. These will be taken into account when reviewing candidates’ evidence across the three contributing components.</a:t>
            </a:r>
            <a:endParaRPr lang="en-GB">
              <a:ea typeface="+mn-lt"/>
              <a:cs typeface="+mn-lt"/>
            </a:endParaRPr>
          </a:p>
          <a:p>
            <a:r>
              <a:rPr lang="en-GB" b="1">
                <a:cs typeface="Calibri"/>
              </a:rPr>
              <a:t>Component 1: Reading for Understanding, Analysis and Evaluation (RUAE). This component has a relative weighting of 30% of the overall course assessment.</a:t>
            </a:r>
            <a:endParaRPr lang="en-US" b="1">
              <a:ea typeface="+mn-lt"/>
              <a:cs typeface="+mn-lt"/>
            </a:endParaRPr>
          </a:p>
          <a:p>
            <a:r>
              <a:rPr lang="en-GB" b="1">
                <a:cs typeface="Calibri"/>
              </a:rPr>
              <a:t>Component 2: Critical Reading. This component has a relative weighting of 40% of the overall course assessment.</a:t>
            </a:r>
            <a:endParaRPr lang="en-US" b="1">
              <a:ea typeface="+mn-lt"/>
              <a:cs typeface="+mn-lt"/>
            </a:endParaRPr>
          </a:p>
          <a:p>
            <a:r>
              <a:rPr lang="en-GB" b="1">
                <a:cs typeface="Calibri"/>
              </a:rPr>
              <a:t>Component 3: Portfolio–writing. This component has a relative weighting of 30% of the overall course assessment.</a:t>
            </a:r>
            <a:r>
              <a:rPr lang="en-GB" b="1">
                <a:ea typeface="+mn-lt"/>
                <a:cs typeface="+mn-lt"/>
              </a:rPr>
              <a:t> </a:t>
            </a:r>
            <a:r>
              <a:rPr lang="en-GB" b="1">
                <a:cs typeface="Calibri"/>
              </a:rPr>
              <a:t>SQA </a:t>
            </a:r>
          </a:p>
          <a:p>
            <a:pPr marL="0" indent="0">
              <a:buNone/>
            </a:pPr>
            <a:r>
              <a:rPr lang="en-GB">
                <a:cs typeface="Calibri"/>
              </a:rPr>
              <a:t>Documentation: </a:t>
            </a:r>
            <a:r>
              <a:rPr lang="en-GB">
                <a:ea typeface="+mn-lt"/>
                <a:cs typeface="+mn-lt"/>
                <a:hlinkClick r:id="rId2"/>
              </a:rPr>
              <a:t>https://www.sqa.org.uk/sqa/files_ccc/h-guidance-evidence-english.pdf</a:t>
            </a:r>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24851415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861226"/>
            <a:ext cx="10058400" cy="818154"/>
          </a:xfrm>
        </p:spPr>
        <p:txBody>
          <a:bodyPr/>
          <a:lstStyle/>
          <a:p>
            <a:r>
              <a:rPr lang="en-GB"/>
              <a:t>Engineering Science Higher</a:t>
            </a:r>
          </a:p>
        </p:txBody>
      </p:sp>
      <p:sp>
        <p:nvSpPr>
          <p:cNvPr id="3" name="Content Placeholder 2"/>
          <p:cNvSpPr>
            <a:spLocks noGrp="1"/>
          </p:cNvSpPr>
          <p:nvPr>
            <p:ph idx="1"/>
          </p:nvPr>
        </p:nvSpPr>
        <p:spPr>
          <a:xfrm>
            <a:off x="1097280" y="1112489"/>
            <a:ext cx="10058400" cy="4886001"/>
          </a:xfrm>
        </p:spPr>
        <p:txBody>
          <a:bodyPr vert="horz" lIns="0" tIns="45720" rIns="0" bIns="45720" rtlCol="0" anchor="t">
            <a:noAutofit/>
          </a:bodyPr>
          <a:lstStyle/>
          <a:p>
            <a:endParaRPr lang="en-GB" sz="1600">
              <a:cs typeface="Calibri"/>
            </a:endParaRPr>
          </a:p>
          <a:p>
            <a:endParaRPr lang="en-GB" sz="1600">
              <a:cs typeface="Calibri"/>
            </a:endParaRPr>
          </a:p>
          <a:p>
            <a:endParaRPr lang="en-GB">
              <a:cs typeface="Calibri"/>
            </a:endParaRPr>
          </a:p>
        </p:txBody>
      </p:sp>
      <p:sp>
        <p:nvSpPr>
          <p:cNvPr id="4" name="TextBox 3">
            <a:extLst>
              <a:ext uri="{FF2B5EF4-FFF2-40B4-BE49-F238E27FC236}">
                <a16:creationId xmlns:a16="http://schemas.microsoft.com/office/drawing/2014/main" id="{4D341590-CADC-47C5-AC60-21AF7C6807BB}"/>
              </a:ext>
            </a:extLst>
          </p:cNvPr>
          <p:cNvSpPr txBox="1"/>
          <p:nvPr/>
        </p:nvSpPr>
        <p:spPr>
          <a:xfrm>
            <a:off x="1039318" y="2138597"/>
            <a:ext cx="10575560"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rgbClr val="404040"/>
                </a:solidFill>
                <a:cs typeface="Arial"/>
              </a:rPr>
              <a:t>Each pupil will complete 2 class test which will be worth 70% of the overall results. Class Tests will be completed within normal timetabled periods, dates are identified via the Evidence Gathering Calander. </a:t>
            </a:r>
            <a:r>
              <a:rPr lang="en-GB" sz="2000">
                <a:cs typeface="Arial"/>
              </a:rPr>
              <a:t>​</a:t>
            </a:r>
          </a:p>
          <a:p>
            <a:endParaRPr lang="en-GB" sz="2000">
              <a:solidFill>
                <a:srgbClr val="000000"/>
              </a:solidFill>
              <a:cs typeface="Arial"/>
            </a:endParaRPr>
          </a:p>
          <a:p>
            <a:endParaRPr lang="en-GB" sz="2000">
              <a:solidFill>
                <a:srgbClr val="000000"/>
              </a:solidFill>
              <a:cs typeface="Arial"/>
            </a:endParaRPr>
          </a:p>
          <a:p>
            <a:endParaRPr lang="en-GB" sz="2000">
              <a:solidFill>
                <a:srgbClr val="000000"/>
              </a:solidFill>
              <a:cs typeface="Arial"/>
            </a:endParaRPr>
          </a:p>
          <a:p>
            <a:pPr marL="285750" indent="-285750">
              <a:buFont typeface="Arial"/>
              <a:buChar char="•"/>
            </a:pPr>
            <a:r>
              <a:rPr lang="en-GB" sz="2000">
                <a:solidFill>
                  <a:srgbClr val="404040"/>
                </a:solidFill>
                <a:cs typeface="Arial"/>
              </a:rPr>
              <a:t>Pupils will complete assignment which is worth 30%. </a:t>
            </a:r>
            <a:r>
              <a:rPr lang="en-GB" sz="2000">
                <a:ea typeface="+mn-lt"/>
                <a:cs typeface="+mn-lt"/>
              </a:rPr>
              <a:t>The assignment will be under exam conditions and have a set time limit of 8hrs.   The assignment will be a combinsation of folio and practical based activities.  </a:t>
            </a:r>
          </a:p>
          <a:p>
            <a:endParaRPr lang="en-GB">
              <a:solidFill>
                <a:srgbClr val="404040"/>
              </a:solidFill>
              <a:cs typeface="Arial"/>
            </a:endParaRPr>
          </a:p>
        </p:txBody>
      </p:sp>
    </p:spTree>
    <p:extLst>
      <p:ext uri="{BB962C8B-B14F-4D97-AF65-F5344CB8AC3E}">
        <p14:creationId xmlns:p14="http://schemas.microsoft.com/office/powerpoint/2010/main" val="3738006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National 5</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endParaRPr lang="en-US">
              <a:ea typeface="+mn-lt"/>
              <a:cs typeface="+mn-lt"/>
            </a:endParaRPr>
          </a:p>
          <a:p>
            <a:endParaRPr lang="en-GB">
              <a:cs typeface="Calibri"/>
            </a:endParaRPr>
          </a:p>
          <a:p>
            <a:endParaRPr lang="en-GB">
              <a:cs typeface="Calibri"/>
            </a:endParaRPr>
          </a:p>
        </p:txBody>
      </p:sp>
    </p:spTree>
    <p:extLst>
      <p:ext uri="{BB962C8B-B14F-4D97-AF65-F5344CB8AC3E}">
        <p14:creationId xmlns:p14="http://schemas.microsoft.com/office/powerpoint/2010/main" val="3249620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There will be 4 areas that evidence will be drawn from for French/Spanish. Each section is valued at 25% of the overall award:</a:t>
            </a:r>
            <a:endParaRPr lang="en-US">
              <a:ea typeface="+mn-lt"/>
              <a:cs typeface="+mn-lt"/>
            </a:endParaRPr>
          </a:p>
          <a:p>
            <a:pPr>
              <a:buFont typeface="Arial,Sans-Serif" panose="020F0502020204030204" pitchFamily="34" charset="0"/>
              <a:buChar char="•"/>
            </a:pPr>
            <a:r>
              <a:rPr lang="en-GB">
                <a:ea typeface="+mn-lt"/>
                <a:cs typeface="+mn-lt"/>
              </a:rPr>
              <a:t>Listening</a:t>
            </a:r>
          </a:p>
          <a:p>
            <a:pPr>
              <a:buFont typeface="Arial,Sans-Serif" panose="020F0502020204030204" pitchFamily="34" charset="0"/>
              <a:buChar char="•"/>
            </a:pPr>
            <a:r>
              <a:rPr lang="en-GB">
                <a:ea typeface="+mn-lt"/>
                <a:cs typeface="+mn-lt"/>
              </a:rPr>
              <a:t>Reading</a:t>
            </a:r>
            <a:endParaRPr lang="en-US">
              <a:ea typeface="+mn-lt"/>
              <a:cs typeface="+mn-lt"/>
            </a:endParaRPr>
          </a:p>
          <a:p>
            <a:pPr>
              <a:buFont typeface="Arial,Sans-Serif" panose="020F0502020204030204" pitchFamily="34" charset="0"/>
              <a:buChar char="•"/>
            </a:pPr>
            <a:r>
              <a:rPr lang="en-GB">
                <a:ea typeface="+mn-lt"/>
                <a:cs typeface="+mn-lt"/>
              </a:rPr>
              <a:t>Writing</a:t>
            </a:r>
            <a:endParaRPr lang="en-US">
              <a:ea typeface="+mn-lt"/>
              <a:cs typeface="+mn-lt"/>
            </a:endParaRPr>
          </a:p>
          <a:p>
            <a:pPr>
              <a:buFont typeface="Arial,Sans-Serif" panose="020F0502020204030204" pitchFamily="34" charset="0"/>
              <a:buChar char="•"/>
            </a:pPr>
            <a:r>
              <a:rPr lang="en-GB">
                <a:ea typeface="+mn-lt"/>
                <a:cs typeface="+mn-lt"/>
              </a:rPr>
              <a:t>Talking </a:t>
            </a:r>
            <a:endParaRPr lang="en-GB"/>
          </a:p>
        </p:txBody>
      </p:sp>
    </p:spTree>
    <p:extLst>
      <p:ext uri="{BB962C8B-B14F-4D97-AF65-F5344CB8AC3E}">
        <p14:creationId xmlns:p14="http://schemas.microsoft.com/office/powerpoint/2010/main" val="9993518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cs typeface="Calibri"/>
              </a:rPr>
              <a:t>Evidence will be gathered from 3 units:</a:t>
            </a:r>
          </a:p>
          <a:p>
            <a:pPr marL="383540" lvl="1">
              <a:buSzPct val="100000"/>
            </a:pPr>
            <a:r>
              <a:rPr lang="en-GB" sz="2000" b="1">
                <a:ea typeface="+mn-lt"/>
                <a:cs typeface="+mn-lt"/>
              </a:rPr>
              <a:t>Physical Environments (50 marks) 60 minutes</a:t>
            </a:r>
            <a:r>
              <a:rPr lang="en-GB" sz="2000">
                <a:ea typeface="+mn-lt"/>
                <a:cs typeface="+mn-lt"/>
              </a:rPr>
              <a:t/>
            </a:r>
            <a:br>
              <a:rPr lang="en-GB" sz="2000">
                <a:ea typeface="+mn-lt"/>
                <a:cs typeface="+mn-lt"/>
              </a:rPr>
            </a:br>
            <a:r>
              <a:rPr lang="en-GB" sz="2000">
                <a:ea typeface="+mn-lt"/>
                <a:cs typeface="+mn-lt"/>
              </a:rPr>
              <a:t>-Glaciation</a:t>
            </a:r>
            <a:br>
              <a:rPr lang="en-GB" sz="2000">
                <a:ea typeface="+mn-lt"/>
                <a:cs typeface="+mn-lt"/>
              </a:rPr>
            </a:br>
            <a:r>
              <a:rPr lang="en-GB" sz="2000">
                <a:ea typeface="+mn-lt"/>
                <a:cs typeface="+mn-lt"/>
              </a:rPr>
              <a:t>-Hydrosphere</a:t>
            </a:r>
            <a:br>
              <a:rPr lang="en-GB" sz="2000">
                <a:ea typeface="+mn-lt"/>
                <a:cs typeface="+mn-lt"/>
              </a:rPr>
            </a:br>
            <a:r>
              <a:rPr lang="en-GB" sz="2000">
                <a:ea typeface="+mn-lt"/>
                <a:cs typeface="+mn-lt"/>
              </a:rPr>
              <a:t>-Atmosphere</a:t>
            </a:r>
            <a:br>
              <a:rPr lang="en-GB" sz="2000">
                <a:ea typeface="+mn-lt"/>
                <a:cs typeface="+mn-lt"/>
              </a:rPr>
            </a:br>
            <a:r>
              <a:rPr lang="en-GB" sz="2000">
                <a:ea typeface="+mn-lt"/>
                <a:cs typeface="+mn-lt"/>
              </a:rPr>
              <a:t>-Biosphere</a:t>
            </a:r>
          </a:p>
          <a:p>
            <a:pPr marL="383540" lvl="1"/>
            <a:r>
              <a:rPr lang="en-GB" sz="2000" b="1">
                <a:ea typeface="+mn-lt"/>
                <a:cs typeface="+mn-lt"/>
              </a:rPr>
              <a:t>Human Environments (50 marks) 60 minutes</a:t>
            </a:r>
            <a:r>
              <a:rPr lang="en-GB" sz="2000">
                <a:ea typeface="+mn-lt"/>
                <a:cs typeface="+mn-lt"/>
              </a:rPr>
              <a:t/>
            </a:r>
            <a:br>
              <a:rPr lang="en-GB" sz="2000">
                <a:ea typeface="+mn-lt"/>
                <a:cs typeface="+mn-lt"/>
              </a:rPr>
            </a:br>
            <a:r>
              <a:rPr lang="en-GB" sz="2000">
                <a:ea typeface="+mn-lt"/>
                <a:cs typeface="+mn-lt"/>
              </a:rPr>
              <a:t>-Urban (Glasgow &amp; Rio de Janeiro)</a:t>
            </a:r>
            <a:br>
              <a:rPr lang="en-GB" sz="2000">
                <a:ea typeface="+mn-lt"/>
                <a:cs typeface="+mn-lt"/>
              </a:rPr>
            </a:br>
            <a:r>
              <a:rPr lang="en-GB" sz="2000">
                <a:ea typeface="+mn-lt"/>
                <a:cs typeface="+mn-lt"/>
              </a:rPr>
              <a:t>-Population</a:t>
            </a:r>
            <a:br>
              <a:rPr lang="en-GB" sz="2000">
                <a:ea typeface="+mn-lt"/>
                <a:cs typeface="+mn-lt"/>
              </a:rPr>
            </a:br>
            <a:r>
              <a:rPr lang="en-GB" sz="2000">
                <a:ea typeface="+mn-lt"/>
                <a:cs typeface="+mn-lt"/>
              </a:rPr>
              <a:t>-Rural (Land Use Conflicts &amp; Land Degradation)</a:t>
            </a:r>
          </a:p>
          <a:p>
            <a:pPr marL="383540" lvl="1"/>
            <a:r>
              <a:rPr lang="en-GB" sz="2000" b="1">
                <a:ea typeface="+mn-lt"/>
                <a:cs typeface="+mn-lt"/>
              </a:rPr>
              <a:t>Global Issues (40 marks) 50 minutes</a:t>
            </a:r>
            <a:r>
              <a:rPr lang="en-GB" sz="2000">
                <a:ea typeface="+mn-lt"/>
                <a:cs typeface="+mn-lt"/>
              </a:rPr>
              <a:t/>
            </a:r>
            <a:br>
              <a:rPr lang="en-GB" sz="2000">
                <a:ea typeface="+mn-lt"/>
                <a:cs typeface="+mn-lt"/>
              </a:rPr>
            </a:br>
            <a:r>
              <a:rPr lang="en-GB" sz="2000">
                <a:ea typeface="+mn-lt"/>
                <a:cs typeface="+mn-lt"/>
              </a:rPr>
              <a:t>-Climate Change</a:t>
            </a:r>
            <a:br>
              <a:rPr lang="en-GB" sz="2000">
                <a:ea typeface="+mn-lt"/>
                <a:cs typeface="+mn-lt"/>
              </a:rPr>
            </a:br>
            <a:r>
              <a:rPr lang="en-GB" sz="2000">
                <a:ea typeface="+mn-lt"/>
                <a:cs typeface="+mn-lt"/>
              </a:rPr>
              <a:t>-Map Interpretation</a:t>
            </a:r>
          </a:p>
          <a:p>
            <a:r>
              <a:rPr lang="en-GB">
                <a:ea typeface="+mn-lt"/>
                <a:cs typeface="+mn-lt"/>
              </a:rPr>
              <a:t>Each piece of evidence will be gathered separately. </a:t>
            </a:r>
            <a:br>
              <a:rPr lang="en-GB">
                <a:ea typeface="+mn-lt"/>
                <a:cs typeface="+mn-lt"/>
              </a:rPr>
            </a:br>
            <a:r>
              <a:rPr lang="en-GB">
                <a:ea typeface="+mn-lt"/>
                <a:cs typeface="+mn-lt"/>
              </a:rPr>
              <a:t>These assessments will be closed book and completed under controlled conditions.  </a:t>
            </a:r>
            <a:endParaRPr lang="en-GB">
              <a:cs typeface="Calibri"/>
            </a:endParaRPr>
          </a:p>
          <a:p>
            <a:pPr marL="383540" lvl="1"/>
            <a:endParaRPr lang="en-GB">
              <a:cs typeface="Calibri"/>
            </a:endParaRPr>
          </a:p>
          <a:p>
            <a:pPr marL="383540" lvl="1"/>
            <a:endParaRPr lang="en-GB">
              <a:cs typeface="Calibri"/>
            </a:endParaRPr>
          </a:p>
          <a:p>
            <a:pPr marL="200660" lvl="1" indent="0">
              <a:buNone/>
            </a:pPr>
            <a:endParaRPr lang="en-GB">
              <a:cs typeface="Calibri"/>
            </a:endParaRPr>
          </a:p>
        </p:txBody>
      </p:sp>
    </p:spTree>
    <p:extLst>
      <p:ext uri="{BB962C8B-B14F-4D97-AF65-F5344CB8AC3E}">
        <p14:creationId xmlns:p14="http://schemas.microsoft.com/office/powerpoint/2010/main" val="2815109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Graphic Communication Higher</a:t>
            </a:r>
          </a:p>
        </p:txBody>
      </p:sp>
      <p:sp>
        <p:nvSpPr>
          <p:cNvPr id="3" name="Content Placeholder 2"/>
          <p:cNvSpPr>
            <a:spLocks noGrp="1"/>
          </p:cNvSpPr>
          <p:nvPr>
            <p:ph idx="1"/>
          </p:nvPr>
        </p:nvSpPr>
        <p:spPr/>
        <p:txBody>
          <a:bodyPr vert="horz" lIns="0" tIns="45720" rIns="0" bIns="45720" rtlCol="0" anchor="t">
            <a:normAutofit/>
          </a:bodyPr>
          <a:lstStyle/>
          <a:p>
            <a:endParaRPr lang="en-GB">
              <a:cs typeface="Calibri"/>
            </a:endParaRPr>
          </a:p>
          <a:p>
            <a:pPr marL="383540" lvl="1"/>
            <a:endParaRPr lang="en-GB">
              <a:cs typeface="Calibri"/>
            </a:endParaRPr>
          </a:p>
          <a:p>
            <a:pPr marL="383540" lvl="1"/>
            <a:endParaRPr lang="en-GB">
              <a:cs typeface="Calibri"/>
            </a:endParaRPr>
          </a:p>
          <a:p>
            <a:pPr marL="200660" lvl="1" indent="0">
              <a:buNone/>
            </a:pPr>
            <a:endParaRPr lang="en-GB">
              <a:cs typeface="Calibri"/>
            </a:endParaRPr>
          </a:p>
        </p:txBody>
      </p:sp>
      <p:sp>
        <p:nvSpPr>
          <p:cNvPr id="4" name="TextBox 3">
            <a:extLst>
              <a:ext uri="{FF2B5EF4-FFF2-40B4-BE49-F238E27FC236}">
                <a16:creationId xmlns:a16="http://schemas.microsoft.com/office/drawing/2014/main" id="{CDC7E5BD-5E4D-4B26-BA8D-97530BF0F1AF}"/>
              </a:ext>
            </a:extLst>
          </p:cNvPr>
          <p:cNvSpPr txBox="1"/>
          <p:nvPr/>
        </p:nvSpPr>
        <p:spPr>
          <a:xfrm>
            <a:off x="1101777" y="2013679"/>
            <a:ext cx="9913495"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rgbClr val="404040"/>
                </a:solidFill>
                <a:cs typeface="Arial"/>
              </a:rPr>
              <a:t>Each pupil will complete 1 class tests which will be worth 65% of the overall results. Class Tests will be completed within normal timetabled periods, dates are identified via the Evidence Gathering Calander. </a:t>
            </a:r>
            <a:r>
              <a:rPr lang="en-US" sz="2000">
                <a:cs typeface="Arial"/>
              </a:rPr>
              <a:t>​</a:t>
            </a:r>
          </a:p>
          <a:p>
            <a:pPr>
              <a:buChar char="•"/>
            </a:pPr>
            <a:endParaRPr lang="en-US" sz="2000">
              <a:solidFill>
                <a:srgbClr val="000000"/>
              </a:solidFill>
              <a:cs typeface="Arial"/>
            </a:endParaRPr>
          </a:p>
          <a:p>
            <a:pPr>
              <a:buChar char="•"/>
            </a:pPr>
            <a:endParaRPr lang="en-US" sz="2000">
              <a:solidFill>
                <a:srgbClr val="000000"/>
              </a:solidFill>
              <a:cs typeface="Arial"/>
            </a:endParaRPr>
          </a:p>
          <a:p>
            <a:endParaRPr lang="en-US" sz="2000">
              <a:solidFill>
                <a:srgbClr val="000000"/>
              </a:solidFill>
              <a:cs typeface="Arial"/>
            </a:endParaRPr>
          </a:p>
          <a:p>
            <a:endParaRPr lang="en-US" sz="2000">
              <a:solidFill>
                <a:srgbClr val="000000"/>
              </a:solidFill>
              <a:cs typeface="Arial"/>
            </a:endParaRPr>
          </a:p>
          <a:p>
            <a:pPr>
              <a:buChar char="•"/>
            </a:pPr>
            <a:r>
              <a:rPr lang="en-GB" sz="2000">
                <a:solidFill>
                  <a:srgbClr val="404040"/>
                </a:solidFill>
                <a:cs typeface="Arial"/>
              </a:rPr>
              <a:t>In addition, pupils will be asked to complete an assignment which is worth 35%. The assignment will be under exam conditions and have a set time limit of 8hrs.   The assignment will be a combination of folio and computer aided graphics . The assignment will be conducted during class time. </a:t>
            </a:r>
          </a:p>
        </p:txBody>
      </p:sp>
    </p:spTree>
    <p:extLst>
      <p:ext uri="{BB962C8B-B14F-4D97-AF65-F5344CB8AC3E}">
        <p14:creationId xmlns:p14="http://schemas.microsoft.com/office/powerpoint/2010/main" val="26665573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from 3 units:</a:t>
            </a:r>
            <a:endParaRPr lang="en-US">
              <a:ea typeface="+mn-lt"/>
              <a:cs typeface="+mn-lt"/>
            </a:endParaRPr>
          </a:p>
          <a:p>
            <a:endParaRPr lang="en-GB">
              <a:cs typeface="Calibri"/>
            </a:endParaRPr>
          </a:p>
          <a:p>
            <a:pPr marL="383540" lvl="1">
              <a:buFont typeface="Arial,Sans-Serif" panose="020F0502020204030204" pitchFamily="34" charset="0"/>
              <a:buChar char="•"/>
            </a:pPr>
            <a:r>
              <a:rPr lang="en-GB">
                <a:cs typeface="Calibri"/>
              </a:rPr>
              <a:t>Historical Study: Scottish – Wars of Independence (sources paper)</a:t>
            </a:r>
            <a:endParaRPr lang="en-US">
              <a:ea typeface="+mn-lt"/>
              <a:cs typeface="+mn-lt"/>
            </a:endParaRPr>
          </a:p>
          <a:p>
            <a:pPr marL="383540" lvl="1">
              <a:buFont typeface="Arial,Sans-Serif" panose="020F0502020204030204" pitchFamily="34" charset="0"/>
              <a:buChar char="•"/>
            </a:pPr>
            <a:r>
              <a:rPr lang="en-GB">
                <a:cs typeface="Calibri"/>
              </a:rPr>
              <a:t>Historical Study: British – Britain 1851 – 1951 (essay paper)</a:t>
            </a:r>
            <a:endParaRPr lang="en-US">
              <a:ea typeface="+mn-lt"/>
              <a:cs typeface="+mn-lt"/>
            </a:endParaRPr>
          </a:p>
          <a:p>
            <a:pPr marL="383540" lvl="1">
              <a:buFont typeface="Arial,Sans-Serif" panose="020F0502020204030204" pitchFamily="34" charset="0"/>
              <a:buChar char="•"/>
            </a:pPr>
            <a:r>
              <a:rPr lang="en-GB">
                <a:cs typeface="Calibri"/>
              </a:rPr>
              <a:t>Historical Study: European and world – Germany 1815-1939 (essay paper)</a:t>
            </a:r>
          </a:p>
          <a:p>
            <a:pPr marL="383540" lvl="1">
              <a:buFont typeface="Arial,Sans-Serif" panose="020F0502020204030204" pitchFamily="34" charset="0"/>
              <a:buChar char="•"/>
            </a:pPr>
            <a:endParaRPr lang="en-GB">
              <a:ea typeface="+mn-lt"/>
              <a:cs typeface="+mn-lt"/>
            </a:endParaRPr>
          </a:p>
          <a:p>
            <a:pPr marL="0" indent="0">
              <a:buNone/>
            </a:pPr>
            <a:r>
              <a:rPr lang="en-GB">
                <a:ea typeface="+mn-lt"/>
                <a:cs typeface="+mn-lt"/>
              </a:rPr>
              <a:t>Each unit will be assessed on a separate occasion and candidates will be advised in advance which one is being assessed on what date. The assessments will be completed under controlled conditions as per SQA guidelines.</a:t>
            </a:r>
          </a:p>
        </p:txBody>
      </p:sp>
    </p:spTree>
    <p:extLst>
      <p:ext uri="{BB962C8B-B14F-4D97-AF65-F5344CB8AC3E}">
        <p14:creationId xmlns:p14="http://schemas.microsoft.com/office/powerpoint/2010/main" val="13328599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Health and Food Technology Higher</a:t>
            </a:r>
          </a:p>
        </p:txBody>
      </p:sp>
      <p:sp>
        <p:nvSpPr>
          <p:cNvPr id="5" name="Content Placeholder 2">
            <a:extLst>
              <a:ext uri="{FF2B5EF4-FFF2-40B4-BE49-F238E27FC236}">
                <a16:creationId xmlns:a16="http://schemas.microsoft.com/office/drawing/2014/main" id="{08F031B7-FDA9-4EAA-AAEA-E1B6074054D9}"/>
              </a:ext>
            </a:extLst>
          </p:cNvPr>
          <p:cNvSpPr txBox="1">
            <a:spLocks/>
          </p:cNvSpPr>
          <p:nvPr/>
        </p:nvSpPr>
        <p:spPr>
          <a:xfrm>
            <a:off x="1099778" y="2410364"/>
            <a:ext cx="10058400" cy="4023360"/>
          </a:xfrm>
          <a:prstGeom prst="rect">
            <a:avLst/>
          </a:prstGeom>
        </p:spPr>
        <p:txBody>
          <a:bodyPr vert="horz" lIns="0" tIns="45720" rIns="0" bIns="45720" rtlCol="0" anchor="t">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GB">
                <a:ea typeface="+mn-lt"/>
                <a:cs typeface="+mn-lt"/>
              </a:rPr>
              <a:t>Each pupil will complete 2 class test which will be worth 50% of the overall grade.</a:t>
            </a:r>
            <a:r>
              <a:rPr lang="en-GB">
                <a:cs typeface="Calibri"/>
              </a:rPr>
              <a:t> Class Tests will be completed within normal timetabled periods, dates are identified via the Evidence Gathering Calander. </a:t>
            </a:r>
            <a:endParaRPr lang="en-US">
              <a:cs typeface="Calibri"/>
            </a:endParaRPr>
          </a:p>
          <a:p>
            <a:r>
              <a:rPr lang="en-GB">
                <a:cs typeface="Calibri"/>
              </a:rPr>
              <a:t>The class tests will be split into 2 sections:  </a:t>
            </a:r>
          </a:p>
          <a:p>
            <a:pPr marL="457200" indent="-457200">
              <a:buFont typeface="Calibri" panose="020F0502020204030204" pitchFamily="34" charset="0"/>
              <a:buAutoNum type="arabicPeriod"/>
            </a:pPr>
            <a:r>
              <a:rPr lang="en-GB">
                <a:cs typeface="Calibri"/>
              </a:rPr>
              <a:t>Food for Health </a:t>
            </a:r>
            <a:endParaRPr lang="en-GB"/>
          </a:p>
          <a:p>
            <a:pPr marL="457200" indent="-457200">
              <a:buFont typeface="Calibri" panose="020F0502020204030204" pitchFamily="34" charset="0"/>
              <a:buAutoNum type="arabicPeriod"/>
            </a:pPr>
            <a:r>
              <a:rPr lang="en-GB">
                <a:cs typeface="Calibri"/>
              </a:rPr>
              <a:t>Contemporary Food Issues and Food Product Development </a:t>
            </a:r>
          </a:p>
          <a:p>
            <a:r>
              <a:rPr lang="en-US">
                <a:cs typeface="Calibri"/>
              </a:rPr>
              <a:t>Young people will also complete an assignment based on a scenario worth 50% of final grade. The folio will be conducted during class time however pupils can work on their assignments at home.   </a:t>
            </a:r>
            <a:endParaRPr lang="en-US"/>
          </a:p>
          <a:p>
            <a:endParaRPr lang="en-US">
              <a:cs typeface="Calibri"/>
            </a:endParaRPr>
          </a:p>
        </p:txBody>
      </p:sp>
    </p:spTree>
    <p:extLst>
      <p:ext uri="{BB962C8B-B14F-4D97-AF65-F5344CB8AC3E}">
        <p14:creationId xmlns:p14="http://schemas.microsoft.com/office/powerpoint/2010/main" val="36922244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Human Biology Higher </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SQA requires 1 piece of evidence comprising of a Paper 1 and Paper 2. </a:t>
            </a:r>
            <a:endParaRPr lang="en-US">
              <a:ea typeface="+mn-lt"/>
              <a:cs typeface="+mn-lt"/>
            </a:endParaRPr>
          </a:p>
          <a:p>
            <a:r>
              <a:rPr lang="en-GB">
                <a:ea typeface="+mn-lt"/>
                <a:cs typeface="+mn-lt"/>
              </a:rPr>
              <a:t>Paper 1 will consist of multiple choice questions.</a:t>
            </a:r>
            <a:endParaRPr lang="en-US">
              <a:ea typeface="+mn-lt"/>
              <a:cs typeface="+mn-lt"/>
            </a:endParaRPr>
          </a:p>
          <a:p>
            <a:r>
              <a:rPr lang="en-GB">
                <a:ea typeface="+mn-lt"/>
                <a:cs typeface="+mn-lt"/>
              </a:rPr>
              <a:t>Paper 2 will consist of extended written answers across the whole course.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Both Assessments will cover the whole course.  </a:t>
            </a:r>
          </a:p>
        </p:txBody>
      </p:sp>
    </p:spTree>
    <p:extLst>
      <p:ext uri="{BB962C8B-B14F-4D97-AF65-F5344CB8AC3E}">
        <p14:creationId xmlns:p14="http://schemas.microsoft.com/office/powerpoint/2010/main" val="17820420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SQA requires 1 piece of evidence comprising of a Paper 1 (Non-Calculator) and Paper 2 (Calculator). Each paper will be a closed book assessment and completed under controlled conditions as per SQA guidance.</a:t>
            </a:r>
            <a:endParaRPr lang="en-US">
              <a:ea typeface="+mn-lt"/>
              <a:cs typeface="+mn-lt"/>
            </a:endParaRPr>
          </a:p>
          <a:p>
            <a:r>
              <a:rPr lang="en-GB">
                <a:ea typeface="+mn-lt"/>
                <a:cs typeface="+mn-lt"/>
              </a:rPr>
              <a:t>Each pupil will have two opportunities between April and June for pupils to sit an assessment which meets SQA criteria. The Mathematics Department will then use these assessments to produce each pupil's provisional grade.  Both Assessments will cover the whole course.  </a:t>
            </a:r>
            <a:endParaRPr lang="en-GB"/>
          </a:p>
          <a:p>
            <a:r>
              <a:rPr lang="en-GB">
                <a:ea typeface="+mn-lt"/>
                <a:cs typeface="+mn-lt"/>
              </a:rPr>
              <a:t>Assessment Component Marks:</a:t>
            </a:r>
            <a:endParaRPr lang="en-GB">
              <a:cs typeface="Calibri"/>
            </a:endParaRPr>
          </a:p>
          <a:p>
            <a:r>
              <a:rPr lang="en-GB">
                <a:ea typeface="+mn-lt"/>
                <a:cs typeface="+mn-lt"/>
              </a:rPr>
              <a:t>Paper 1 (Non-calculator) - 55 marks are available and lasts 1 hour and 15 minutes </a:t>
            </a:r>
          </a:p>
          <a:p>
            <a:r>
              <a:rPr lang="en-GB">
                <a:ea typeface="+mn-lt"/>
                <a:cs typeface="+mn-lt"/>
              </a:rPr>
              <a:t>Paper 2 (Calculator) 65 marks available and lasts 1 hour and 30 minutes</a:t>
            </a:r>
          </a:p>
          <a:p>
            <a:r>
              <a:rPr lang="en-GB">
                <a:cs typeface="Calibri"/>
              </a:rPr>
              <a:t>SQA Documentation</a:t>
            </a:r>
          </a:p>
          <a:p>
            <a:r>
              <a:rPr lang="en-GB">
                <a:ea typeface="+mn-lt"/>
                <a:cs typeface="+mn-lt"/>
                <a:hlinkClick r:id="rId2"/>
              </a:rPr>
              <a:t>https://www.sqa.org.uk/sqa/files_ccc/h-guidance-evidence-mathematics.pdf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403767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across the 3 units of the course, sampling the range of skills, knowledge and understanding required by the SQA.</a:t>
            </a:r>
            <a:endParaRPr lang="en-US">
              <a:ea typeface="+mn-lt"/>
              <a:cs typeface="+mn-lt"/>
            </a:endParaRPr>
          </a:p>
          <a:p>
            <a:r>
              <a:rPr lang="en-GB" b="1">
                <a:ea typeface="+mn-lt"/>
                <a:cs typeface="+mn-lt"/>
              </a:rPr>
              <a:t>Paper 1 </a:t>
            </a:r>
            <a:r>
              <a:rPr lang="en-GB">
                <a:ea typeface="+mn-lt"/>
                <a:cs typeface="+mn-lt"/>
              </a:rPr>
              <a:t>will focus on extended writing, responding to questions from the 3 course units:</a:t>
            </a:r>
          </a:p>
          <a:p>
            <a:pPr marL="0" indent="0">
              <a:buNone/>
            </a:pPr>
            <a:r>
              <a:rPr lang="en-GB">
                <a:ea typeface="+mn-lt"/>
                <a:cs typeface="+mn-lt"/>
              </a:rPr>
              <a:t>1. Democracy in the UK</a:t>
            </a:r>
          </a:p>
          <a:p>
            <a:pPr marL="0" indent="0">
              <a:buNone/>
            </a:pPr>
            <a:r>
              <a:rPr lang="en-GB">
                <a:ea typeface="+mn-lt"/>
                <a:cs typeface="+mn-lt"/>
              </a:rPr>
              <a:t>2. UK Social Issues: Wealth &amp; Health Inequality</a:t>
            </a:r>
          </a:p>
          <a:p>
            <a:pPr marL="0" indent="0">
              <a:buNone/>
            </a:pPr>
            <a:r>
              <a:rPr lang="en-GB">
                <a:ea typeface="+mn-lt"/>
                <a:cs typeface="+mn-lt"/>
              </a:rPr>
              <a:t>3. World Power: China</a:t>
            </a:r>
          </a:p>
          <a:p>
            <a:pPr marL="0" indent="0">
              <a:buNone/>
            </a:pPr>
            <a:r>
              <a:rPr lang="en-GB">
                <a:ea typeface="+mn-lt"/>
                <a:cs typeface="+mn-lt"/>
              </a:rPr>
              <a:t>  </a:t>
            </a:r>
            <a:r>
              <a:rPr lang="en-GB" b="1">
                <a:ea typeface="+mn-lt"/>
                <a:cs typeface="+mn-lt"/>
              </a:rPr>
              <a:t>Paper 2 </a:t>
            </a:r>
            <a:r>
              <a:rPr lang="en-GB">
                <a:ea typeface="+mn-lt"/>
                <a:cs typeface="+mn-lt"/>
              </a:rPr>
              <a:t>will focus on information handling skills using a range of sources.</a:t>
            </a:r>
          </a:p>
          <a:p>
            <a:r>
              <a:rPr lang="en-GB">
                <a:ea typeface="+mn-lt"/>
                <a:cs typeface="+mn-lt"/>
              </a:rPr>
              <a:t>Each paper will be assessed on a separate occasion and candidates will be advised in advance which one is being assessed on what date. The assessments will be closed book and completed under controlled conditions as per SQA guidelines. The outcome of both assessments will be used to produce a candidate's provisional result. </a:t>
            </a:r>
            <a:endParaRPr lang="en-US">
              <a:ea typeface="+mn-lt"/>
              <a:cs typeface="+mn-lt"/>
            </a:endParaRPr>
          </a:p>
          <a:p>
            <a:pPr marL="0" indent="0">
              <a:buNone/>
            </a:pPr>
            <a:endParaRPr lang="en-GB">
              <a:cs typeface="Calibri"/>
            </a:endParaRPr>
          </a:p>
        </p:txBody>
      </p:sp>
    </p:spTree>
    <p:extLst>
      <p:ext uri="{BB962C8B-B14F-4D97-AF65-F5344CB8AC3E}">
        <p14:creationId xmlns:p14="http://schemas.microsoft.com/office/powerpoint/2010/main" val="29161043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Higher</a:t>
            </a:r>
          </a:p>
        </p:txBody>
      </p:sp>
      <p:sp>
        <p:nvSpPr>
          <p:cNvPr id="3" name="Content Placeholder 2"/>
          <p:cNvSpPr>
            <a:spLocks noGrp="1"/>
          </p:cNvSpPr>
          <p:nvPr>
            <p:ph idx="1"/>
          </p:nvPr>
        </p:nvSpPr>
        <p:spPr/>
        <p:txBody>
          <a:bodyPr/>
          <a:lstStyle/>
          <a:p>
            <a:r>
              <a:rPr lang="en-GB"/>
              <a:t>Evidence will be gathered through the completion of a listening exercise. This is worth 40% of the overall grade.</a:t>
            </a:r>
          </a:p>
          <a:p>
            <a:r>
              <a:rPr lang="en-GB"/>
              <a:t>Young people will be required to complete a practical performance worth 60% of the overall grade. This performance will be recorded. </a:t>
            </a:r>
          </a:p>
          <a:p>
            <a:r>
              <a:rPr lang="en-GB"/>
              <a:t>In order to help practise, listening exercises will be built in to Music periods to help young people prepare. </a:t>
            </a:r>
          </a:p>
          <a:p>
            <a:endParaRPr lang="en-GB"/>
          </a:p>
        </p:txBody>
      </p:sp>
    </p:spTree>
    <p:extLst>
      <p:ext uri="{BB962C8B-B14F-4D97-AF65-F5344CB8AC3E}">
        <p14:creationId xmlns:p14="http://schemas.microsoft.com/office/powerpoint/2010/main" val="4257826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Technology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Evidence will be gathered through the completion of a listening exercise. This is worth 30% of the overall grade.</a:t>
            </a:r>
            <a:r>
              <a:rPr lang="en-US">
                <a:ea typeface="+mn-lt"/>
                <a:cs typeface="+mn-lt"/>
              </a:rPr>
              <a:t> </a:t>
            </a:r>
          </a:p>
          <a:p>
            <a:r>
              <a:rPr lang="en-GB">
                <a:ea typeface="+mn-lt"/>
                <a:cs typeface="+mn-lt"/>
              </a:rPr>
              <a:t>Young people will be required to complete an assignment assessment task worth 70% of the overall grade. This assignment assesses the practical application of knowledge and skills from the course. Candidates will be required to submit an audio file and supporting paperwork for assessment. </a:t>
            </a:r>
            <a:r>
              <a:rPr lang="en-US">
                <a:ea typeface="+mn-lt"/>
                <a:cs typeface="+mn-lt"/>
              </a:rPr>
              <a:t> </a:t>
            </a:r>
            <a:endParaRPr lang="en-US"/>
          </a:p>
          <a:p>
            <a:r>
              <a:rPr lang="en-GB">
                <a:ea typeface="+mn-lt"/>
                <a:cs typeface="+mn-lt"/>
              </a:rPr>
              <a:t>In order to help practise, listening exercises will be built into Music Technology periods to help young people prepare. </a:t>
            </a:r>
          </a:p>
          <a:p>
            <a:endParaRPr lang="en-GB">
              <a:cs typeface="Calibri"/>
            </a:endParaRPr>
          </a:p>
          <a:p>
            <a:endParaRPr lang="en-GB">
              <a:cs typeface="Calibri"/>
            </a:endParaRPr>
          </a:p>
        </p:txBody>
      </p:sp>
    </p:spTree>
    <p:extLst>
      <p:ext uri="{BB962C8B-B14F-4D97-AF65-F5344CB8AC3E}">
        <p14:creationId xmlns:p14="http://schemas.microsoft.com/office/powerpoint/2010/main" val="2986389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Management National 5</a:t>
            </a:r>
          </a:p>
        </p:txBody>
      </p:sp>
      <p:sp>
        <p:nvSpPr>
          <p:cNvPr id="3" name="Content Placeholder 2"/>
          <p:cNvSpPr>
            <a:spLocks noGrp="1"/>
          </p:cNvSpPr>
          <p:nvPr>
            <p:ph idx="1"/>
          </p:nvPr>
        </p:nvSpPr>
        <p:spPr/>
        <p:txBody>
          <a:bodyPr vert="horz" lIns="0" tIns="45720" rIns="0" bIns="45720" rtlCol="0" anchor="t">
            <a:normAutofit/>
          </a:bodyPr>
          <a:lstStyle/>
          <a:p>
            <a:pPr marL="0" indent="0">
              <a:buNone/>
            </a:pPr>
            <a:r>
              <a:rPr lang="en-GB">
                <a:cs typeface="Calibri"/>
              </a:rPr>
              <a:t>Pupils will complete 4 pieces of evidence between April- June.  </a:t>
            </a:r>
            <a:r>
              <a:rPr lang="en-GB">
                <a:ea typeface="+mn-lt"/>
                <a:cs typeface="+mn-lt"/>
              </a:rPr>
              <a:t>All four pieces of evidence will be used to create a provisional grade.</a:t>
            </a:r>
            <a:endParaRPr lang="en-GB">
              <a:cs typeface="Calibri"/>
            </a:endParaRPr>
          </a:p>
          <a:p>
            <a:pPr marL="0" indent="0">
              <a:buNone/>
            </a:pPr>
            <a:r>
              <a:rPr lang="en-GB">
                <a:cs typeface="Calibri"/>
              </a:rPr>
              <a:t>These will be completed within normal timetabled periods. Dates are identified via the Evidence Gathering Calander. </a:t>
            </a:r>
          </a:p>
          <a:p>
            <a:pPr marL="0" indent="0">
              <a:buNone/>
            </a:pPr>
            <a:r>
              <a:rPr lang="en-GB">
                <a:cs typeface="Calibri"/>
              </a:rPr>
              <a:t>These assessments will be closed book assessments and completed in controlled conditions as per SQA guidance.</a:t>
            </a:r>
            <a:endParaRPr lang="en-GB"/>
          </a:p>
          <a:p>
            <a:pPr marL="0" indent="0">
              <a:buNone/>
            </a:pPr>
            <a:endParaRPr lang="en-GB">
              <a:cs typeface="Calibri"/>
            </a:endParaRPr>
          </a:p>
          <a:p>
            <a:pPr marL="0" indent="0">
              <a:buNone/>
            </a:pPr>
            <a:endParaRPr lang="en-GB">
              <a:cs typeface="Calibri"/>
            </a:endParaRPr>
          </a:p>
        </p:txBody>
      </p:sp>
    </p:spTree>
    <p:extLst>
      <p:ext uri="{BB962C8B-B14F-4D97-AF65-F5344CB8AC3E}">
        <p14:creationId xmlns:p14="http://schemas.microsoft.com/office/powerpoint/2010/main" val="23364761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45FDA-382E-4367-B881-CEE2EF0FB658}"/>
              </a:ext>
            </a:extLst>
          </p:cNvPr>
          <p:cNvSpPr>
            <a:spLocks noGrp="1"/>
          </p:cNvSpPr>
          <p:nvPr>
            <p:ph type="title"/>
          </p:nvPr>
        </p:nvSpPr>
        <p:spPr/>
        <p:txBody>
          <a:bodyPr/>
          <a:lstStyle/>
          <a:p>
            <a:r>
              <a:rPr lang="en-US">
                <a:cs typeface="Calibri Light"/>
              </a:rPr>
              <a:t>Higher Photography</a:t>
            </a:r>
            <a:endParaRPr lang="en-US"/>
          </a:p>
        </p:txBody>
      </p:sp>
      <p:sp>
        <p:nvSpPr>
          <p:cNvPr id="3" name="Content Placeholder 2">
            <a:extLst>
              <a:ext uri="{FF2B5EF4-FFF2-40B4-BE49-F238E27FC236}">
                <a16:creationId xmlns:a16="http://schemas.microsoft.com/office/drawing/2014/main" id="{16F3E4AF-1E7C-4184-91F6-1CF0FAB7B6B2}"/>
              </a:ext>
            </a:extLst>
          </p:cNvPr>
          <p:cNvSpPr>
            <a:spLocks noGrp="1"/>
          </p:cNvSpPr>
          <p:nvPr>
            <p:ph idx="1"/>
          </p:nvPr>
        </p:nvSpPr>
        <p:spPr/>
        <p:txBody>
          <a:bodyPr vert="horz" lIns="0" tIns="45720" rIns="0" bIns="45720" rtlCol="0" anchor="t">
            <a:normAutofit/>
          </a:bodyPr>
          <a:lstStyle/>
          <a:p>
            <a:r>
              <a:rPr lang="en-US">
                <a:cs typeface="Calibri"/>
              </a:rPr>
              <a:t>Young people will complete a folio worth 78% of the course award.  </a:t>
            </a:r>
          </a:p>
          <a:p>
            <a:r>
              <a:rPr lang="en-US">
                <a:cs typeface="Calibri"/>
              </a:rPr>
              <a:t>There will also be a written exercise including multiple choice and written responses worth 22% of the course award.  </a:t>
            </a:r>
          </a:p>
          <a:p>
            <a:r>
              <a:rPr lang="en-GB">
                <a:cs typeface="Calibri"/>
              </a:rPr>
              <a:t>This written exercise is a closed book assessment and is completed in controlled conditions, as per SQA guidance.</a:t>
            </a:r>
            <a:endParaRPr lang="en-US">
              <a:ea typeface="+mn-lt"/>
              <a:cs typeface="+mn-lt"/>
            </a:endParaRPr>
          </a:p>
          <a:p>
            <a:endParaRPr lang="en-US"/>
          </a:p>
        </p:txBody>
      </p:sp>
    </p:spTree>
    <p:extLst>
      <p:ext uri="{BB962C8B-B14F-4D97-AF65-F5344CB8AC3E}">
        <p14:creationId xmlns:p14="http://schemas.microsoft.com/office/powerpoint/2010/main" val="31465763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Physical Education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b="1">
                <a:ea typeface="+mn-lt"/>
                <a:cs typeface="+mn-lt"/>
              </a:rPr>
              <a:t>Theory (50% of final mark)-</a:t>
            </a:r>
            <a:r>
              <a:rPr lang="en-GB">
                <a:ea typeface="+mn-lt"/>
                <a:cs typeface="+mn-lt"/>
              </a:rPr>
              <a:t> </a:t>
            </a:r>
            <a:endParaRPr lang="en-US"/>
          </a:p>
          <a:p>
            <a:r>
              <a:rPr lang="en-GB">
                <a:ea typeface="+mn-lt"/>
                <a:cs typeface="+mn-lt"/>
              </a:rPr>
              <a:t>The first evidence gathering assessment will commence on the week beginning 10</a:t>
            </a:r>
            <a:r>
              <a:rPr lang="en-GB" baseline="30000">
                <a:ea typeface="+mn-lt"/>
                <a:cs typeface="+mn-lt"/>
              </a:rPr>
              <a:t>th</a:t>
            </a:r>
            <a:r>
              <a:rPr lang="en-GB">
                <a:ea typeface="+mn-lt"/>
                <a:cs typeface="+mn-lt"/>
              </a:rPr>
              <a:t> May and be completed by all pupils by the 17th. </a:t>
            </a:r>
          </a:p>
          <a:p>
            <a:r>
              <a:rPr lang="en-GB">
                <a:ea typeface="+mn-lt"/>
                <a:cs typeface="+mn-lt"/>
              </a:rPr>
              <a:t>The evidence gathering assessments will be split over 3 sections throughout the week, instead of one large exam piece.</a:t>
            </a:r>
            <a:endParaRPr lang="en-GB"/>
          </a:p>
          <a:p>
            <a:r>
              <a:rPr lang="en-GB">
                <a:ea typeface="+mn-lt"/>
                <a:cs typeface="+mn-lt"/>
              </a:rPr>
              <a:t>Marks for each section will be shared with pupils and parents and you can decide whether your son/daughter would like to continue theory work and sit another assessment, or move to focus on practical performance assessment/other subjects if you are satisfied with evidence. </a:t>
            </a:r>
            <a:endParaRPr lang="en-GB"/>
          </a:p>
          <a:p>
            <a:r>
              <a:rPr lang="en-GB" b="1">
                <a:ea typeface="+mn-lt"/>
                <a:cs typeface="+mn-lt"/>
              </a:rPr>
              <a:t>Practical (50% of final mark)- </a:t>
            </a:r>
            <a:endParaRPr lang="en-GB">
              <a:ea typeface="+mn-lt"/>
              <a:cs typeface="+mn-lt"/>
            </a:endParaRPr>
          </a:p>
          <a:p>
            <a:r>
              <a:rPr lang="en-GB">
                <a:ea typeface="+mn-lt"/>
                <a:cs typeface="+mn-lt"/>
              </a:rPr>
              <a:t>One off practical performance assessments will be decided and agreed between teacher and pupil (when the pupil is ready). but no earlier than 4th May. These can be completed in Higher time, S5/6 Core time and after school (if approved by teacher). </a:t>
            </a:r>
            <a:endParaRPr lang="en-GB"/>
          </a:p>
          <a:p>
            <a:endParaRPr lang="en-GB">
              <a:cs typeface="Calibri"/>
            </a:endParaRPr>
          </a:p>
          <a:p>
            <a:endParaRPr lang="en-GB">
              <a:ea typeface="+mn-lt"/>
              <a:cs typeface="+mn-lt"/>
            </a:endParaRPr>
          </a:p>
          <a:p>
            <a:endParaRPr lang="en-GB">
              <a:cs typeface="Calibri"/>
            </a:endParaRPr>
          </a:p>
        </p:txBody>
      </p:sp>
    </p:spTree>
    <p:extLst>
      <p:ext uri="{BB962C8B-B14F-4D97-AF65-F5344CB8AC3E}">
        <p14:creationId xmlns:p14="http://schemas.microsoft.com/office/powerpoint/2010/main" val="4797004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FDB34-BDC0-4375-8789-CAACA9E6AABA}"/>
              </a:ext>
            </a:extLst>
          </p:cNvPr>
          <p:cNvSpPr>
            <a:spLocks noGrp="1"/>
          </p:cNvSpPr>
          <p:nvPr>
            <p:ph type="title"/>
          </p:nvPr>
        </p:nvSpPr>
        <p:spPr/>
        <p:txBody>
          <a:bodyPr/>
          <a:lstStyle/>
          <a:p>
            <a:r>
              <a:rPr lang="en-US">
                <a:cs typeface="Calibri Light"/>
              </a:rPr>
              <a:t>Physics Higher</a:t>
            </a:r>
            <a:endParaRPr lang="en-US"/>
          </a:p>
        </p:txBody>
      </p:sp>
      <p:sp>
        <p:nvSpPr>
          <p:cNvPr id="3" name="Content Placeholder 2">
            <a:extLst>
              <a:ext uri="{FF2B5EF4-FFF2-40B4-BE49-F238E27FC236}">
                <a16:creationId xmlns:a16="http://schemas.microsoft.com/office/drawing/2014/main" id="{82864CCA-FB74-4CC5-92F7-5D1BDF094695}"/>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a two papers:. </a:t>
            </a:r>
            <a:endParaRPr lang="en-US">
              <a:ea typeface="+mn-lt"/>
              <a:cs typeface="+mn-lt"/>
            </a:endParaRPr>
          </a:p>
          <a:p>
            <a:pPr lvl="1"/>
            <a:r>
              <a:rPr lang="en-GB" sz="2000">
                <a:ea typeface="+mn-lt"/>
                <a:cs typeface="+mn-lt"/>
              </a:rPr>
              <a:t>Paper 1 consists of multiple choice questions </a:t>
            </a:r>
            <a:r>
              <a:rPr lang="en-GB" sz="2000"/>
              <a:t>sampling knowledge and understanding from across the course and a selection of skills of scientific inquiry</a:t>
            </a:r>
            <a:r>
              <a:rPr lang="en-GB" sz="2000">
                <a:ea typeface="+mn-lt"/>
                <a:cs typeface="+mn-lt"/>
              </a:rPr>
              <a:t>.</a:t>
            </a:r>
            <a:endParaRPr lang="en-US" sz="2000">
              <a:ea typeface="+mn-lt"/>
              <a:cs typeface="+mn-lt"/>
            </a:endParaRPr>
          </a:p>
          <a:p>
            <a:pPr lvl="1"/>
            <a:r>
              <a:rPr lang="en-GB" sz="2000">
                <a:ea typeface="+mn-lt"/>
                <a:cs typeface="+mn-lt"/>
              </a:rPr>
              <a:t>Paper 2 consists of extended response questions sampling knowledge and understanding from across the course and a selection of skills of scientific inquiry, including two open-ended questions.</a:t>
            </a:r>
            <a:endParaRPr lang="en-US" sz="2000">
              <a:ea typeface="+mn-lt"/>
              <a:cs typeface="+mn-lt"/>
            </a:endParaRPr>
          </a:p>
          <a:p>
            <a:r>
              <a:rPr lang="en-GB">
                <a:ea typeface="+mn-lt"/>
                <a:cs typeface="+mn-lt"/>
              </a:rPr>
              <a:t>This assessment is a closed book assessment and is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 </a:t>
            </a:r>
            <a:endParaRPr lang="en-US">
              <a:ea typeface="+mn-lt"/>
              <a:cs typeface="+mn-lt"/>
            </a:endParaRPr>
          </a:p>
        </p:txBody>
      </p:sp>
    </p:spTree>
    <p:extLst>
      <p:ext uri="{BB962C8B-B14F-4D97-AF65-F5344CB8AC3E}">
        <p14:creationId xmlns:p14="http://schemas.microsoft.com/office/powerpoint/2010/main" val="37057949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7CB73-DC65-4858-831A-1C3D6C97583E}"/>
              </a:ext>
            </a:extLst>
          </p:cNvPr>
          <p:cNvSpPr>
            <a:spLocks noGrp="1"/>
          </p:cNvSpPr>
          <p:nvPr>
            <p:ph type="title"/>
          </p:nvPr>
        </p:nvSpPr>
        <p:spPr/>
        <p:txBody>
          <a:bodyPr/>
          <a:lstStyle/>
          <a:p>
            <a:r>
              <a:rPr lang="en-US">
                <a:cs typeface="Calibri Light"/>
              </a:rPr>
              <a:t>Politics Higher</a:t>
            </a:r>
            <a:endParaRPr lang="en-US"/>
          </a:p>
        </p:txBody>
      </p:sp>
      <p:sp>
        <p:nvSpPr>
          <p:cNvPr id="3" name="Content Placeholder 2">
            <a:extLst>
              <a:ext uri="{FF2B5EF4-FFF2-40B4-BE49-F238E27FC236}">
                <a16:creationId xmlns:a16="http://schemas.microsoft.com/office/drawing/2014/main" id="{42A8B5D9-6FF5-4508-B6A7-9C4E6FE8687B}"/>
              </a:ext>
            </a:extLst>
          </p:cNvPr>
          <p:cNvSpPr>
            <a:spLocks noGrp="1"/>
          </p:cNvSpPr>
          <p:nvPr>
            <p:ph idx="1"/>
          </p:nvPr>
        </p:nvSpPr>
        <p:spPr/>
        <p:txBody>
          <a:bodyPr vert="horz" lIns="0" tIns="45720" rIns="0" bIns="45720" rtlCol="0" anchor="t">
            <a:normAutofit fontScale="92500" lnSpcReduction="10000"/>
          </a:bodyPr>
          <a:lstStyle/>
          <a:p>
            <a:r>
              <a:rPr lang="en-GB">
                <a:cs typeface="Calibri"/>
              </a:rPr>
              <a:t>Evidence will be gathered across the 3 units of the course, sampling the range of skills, knowledge and understanding required by the SQA.</a:t>
            </a:r>
            <a:endParaRPr lang="en-US">
              <a:ea typeface="+mn-lt"/>
              <a:cs typeface="+mn-lt"/>
            </a:endParaRPr>
          </a:p>
          <a:p>
            <a:r>
              <a:rPr lang="en-GB" b="1">
                <a:cs typeface="Calibri"/>
              </a:rPr>
              <a:t>Paper 1 </a:t>
            </a:r>
            <a:r>
              <a:rPr lang="en-GB">
                <a:cs typeface="Calibri"/>
              </a:rPr>
              <a:t>will focus on extended writing, responding to questions from the 3 course units:</a:t>
            </a:r>
            <a:endParaRPr lang="en-US">
              <a:ea typeface="+mn-lt"/>
              <a:cs typeface="+mn-lt"/>
            </a:endParaRPr>
          </a:p>
          <a:p>
            <a:r>
              <a:rPr lang="en-GB">
                <a:cs typeface="Calibri"/>
              </a:rPr>
              <a:t>1. Political Theory</a:t>
            </a:r>
            <a:endParaRPr lang="en-GB">
              <a:ea typeface="+mn-lt"/>
              <a:cs typeface="+mn-lt"/>
            </a:endParaRPr>
          </a:p>
          <a:p>
            <a:r>
              <a:rPr lang="en-GB">
                <a:cs typeface="Calibri"/>
              </a:rPr>
              <a:t>2. Political Systems</a:t>
            </a:r>
            <a:endParaRPr lang="en-GB">
              <a:ea typeface="+mn-lt"/>
              <a:cs typeface="+mn-lt"/>
            </a:endParaRPr>
          </a:p>
          <a:p>
            <a:r>
              <a:rPr lang="en-GB">
                <a:cs typeface="Calibri"/>
              </a:rPr>
              <a:t>3. Political Parties and Elections</a:t>
            </a:r>
            <a:endParaRPr lang="en-GB">
              <a:ea typeface="+mn-lt"/>
              <a:cs typeface="+mn-lt"/>
            </a:endParaRPr>
          </a:p>
          <a:p>
            <a:r>
              <a:rPr lang="en-GB">
                <a:cs typeface="Calibri"/>
              </a:rPr>
              <a:t>  </a:t>
            </a:r>
            <a:r>
              <a:rPr lang="en-GB" b="1">
                <a:cs typeface="Calibri"/>
              </a:rPr>
              <a:t>Paper 2 </a:t>
            </a:r>
            <a:r>
              <a:rPr lang="en-GB">
                <a:cs typeface="Calibri"/>
              </a:rPr>
              <a:t>will focus on information handling skills using a range of sources.</a:t>
            </a:r>
            <a:endParaRPr lang="en-US">
              <a:ea typeface="+mn-lt"/>
              <a:cs typeface="+mn-lt"/>
            </a:endParaRPr>
          </a:p>
          <a:p>
            <a:r>
              <a:rPr lang="en-GB">
                <a:cs typeface="Calibri"/>
              </a:rPr>
              <a:t>Each paper will be assessed on a separate occasion and candidates will be advised in advance which one is being assessed on what date. The assessments will be closed book and completed under controlled conditions as per SQA guidelines. The outcome of both assessments will be used to produce a candidate's provisional result. </a:t>
            </a:r>
            <a:endParaRPr lang="en-US">
              <a:ea typeface="+mn-lt"/>
              <a:cs typeface="+mn-lt"/>
            </a:endParaRPr>
          </a:p>
          <a:p>
            <a:pPr marL="0" indent="0">
              <a:buNone/>
            </a:pPr>
            <a:endParaRPr lang="en-US">
              <a:cs typeface="Calibri"/>
            </a:endParaRPr>
          </a:p>
        </p:txBody>
      </p:sp>
    </p:spTree>
    <p:extLst>
      <p:ext uri="{BB962C8B-B14F-4D97-AF65-F5344CB8AC3E}">
        <p14:creationId xmlns:p14="http://schemas.microsoft.com/office/powerpoint/2010/main" val="3834253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02498-3C6B-4DBA-AEEC-B372F636F935}"/>
              </a:ext>
            </a:extLst>
          </p:cNvPr>
          <p:cNvSpPr>
            <a:spLocks noGrp="1"/>
          </p:cNvSpPr>
          <p:nvPr>
            <p:ph type="title"/>
          </p:nvPr>
        </p:nvSpPr>
        <p:spPr/>
        <p:txBody>
          <a:bodyPr/>
          <a:lstStyle/>
          <a:p>
            <a:r>
              <a:rPr lang="en-US">
                <a:cs typeface="Calibri Light"/>
              </a:rPr>
              <a:t>Psychology Higher</a:t>
            </a:r>
            <a:endParaRPr lang="en-US"/>
          </a:p>
        </p:txBody>
      </p:sp>
      <p:sp>
        <p:nvSpPr>
          <p:cNvPr id="3" name="Content Placeholder 2">
            <a:extLst>
              <a:ext uri="{FF2B5EF4-FFF2-40B4-BE49-F238E27FC236}">
                <a16:creationId xmlns:a16="http://schemas.microsoft.com/office/drawing/2014/main" id="{86D32AC7-F703-4552-A047-6FF0DEF9026A}"/>
              </a:ext>
            </a:extLst>
          </p:cNvPr>
          <p:cNvSpPr>
            <a:spLocks noGrp="1"/>
          </p:cNvSpPr>
          <p:nvPr>
            <p:ph idx="1"/>
          </p:nvPr>
        </p:nvSpPr>
        <p:spPr>
          <a:xfrm>
            <a:off x="1097280" y="1845734"/>
            <a:ext cx="10783529" cy="4023360"/>
          </a:xfrm>
        </p:spPr>
        <p:txBody>
          <a:bodyPr vert="horz" lIns="0" tIns="45720" rIns="0" bIns="45720" rtlCol="0" anchor="t">
            <a:normAutofit/>
          </a:bodyPr>
          <a:lstStyle/>
          <a:p>
            <a:pPr marL="0" indent="0" algn="just">
              <a:buNone/>
            </a:pPr>
            <a:r>
              <a:rPr lang="en-US" b="1">
                <a:ea typeface="+mn-lt"/>
                <a:cs typeface="+mn-lt"/>
              </a:rPr>
              <a:t>Component 1</a:t>
            </a:r>
            <a:r>
              <a:rPr lang="en-US">
                <a:ea typeface="+mn-lt"/>
                <a:cs typeface="+mn-lt"/>
              </a:rPr>
              <a:t>: </a:t>
            </a:r>
            <a:r>
              <a:rPr lang="en-GB">
                <a:ea typeface="+mn-lt"/>
                <a:cs typeface="+mn-lt"/>
              </a:rPr>
              <a:t>Evidence will be gathered from 2 units:</a:t>
            </a:r>
            <a:endParaRPr lang="en-US">
              <a:ea typeface="+mn-lt"/>
              <a:cs typeface="+mn-lt"/>
            </a:endParaRPr>
          </a:p>
          <a:p>
            <a:pPr marL="0" indent="0" algn="just">
              <a:buNone/>
            </a:pPr>
            <a:endParaRPr lang="en-GB">
              <a:ea typeface="+mn-lt"/>
              <a:cs typeface="+mn-lt"/>
            </a:endParaRPr>
          </a:p>
          <a:p>
            <a:pPr marL="383540" lvl="1" algn="just">
              <a:buFont typeface="Arial,Sans-Serif" panose="020F0502020204030204" pitchFamily="34" charset="0"/>
              <a:buChar char="•"/>
            </a:pPr>
            <a:r>
              <a:rPr lang="en-GB">
                <a:ea typeface="+mn-lt"/>
                <a:cs typeface="+mn-lt"/>
              </a:rPr>
              <a:t>Individual Behaviour: Sleep and dreams</a:t>
            </a:r>
            <a:endParaRPr lang="en-US">
              <a:ea typeface="+mn-lt"/>
              <a:cs typeface="+mn-lt"/>
            </a:endParaRPr>
          </a:p>
          <a:p>
            <a:pPr marL="383540" lvl="1" algn="just">
              <a:buFont typeface="Arial,Sans-Serif" panose="020F0502020204030204" pitchFamily="34" charset="0"/>
              <a:buChar char="•"/>
            </a:pPr>
            <a:r>
              <a:rPr lang="en-GB">
                <a:ea typeface="+mn-lt"/>
                <a:cs typeface="+mn-lt"/>
              </a:rPr>
              <a:t>Social Behaviour: Conformity and obedience</a:t>
            </a:r>
            <a:endParaRPr lang="en-US">
              <a:ea typeface="+mn-lt"/>
              <a:cs typeface="+mn-lt"/>
            </a:endParaRPr>
          </a:p>
          <a:p>
            <a:pPr marL="0" indent="0" algn="just">
              <a:buNone/>
            </a:pPr>
            <a:r>
              <a:rPr lang="en-GB">
                <a:ea typeface="+mn-lt"/>
                <a:cs typeface="+mn-lt"/>
              </a:rPr>
              <a:t>Each unit will be assessed on a separate occasion. Candidates will be advised in advance which one is being assessed on what date. Assessments will be completed under controlled conditions as per SQA guidelines.</a:t>
            </a:r>
            <a:endParaRPr lang="en-US">
              <a:ea typeface="+mn-lt"/>
              <a:cs typeface="+mn-lt"/>
            </a:endParaRPr>
          </a:p>
          <a:p>
            <a:pPr algn="just">
              <a:buFont typeface="Arial,Sans-Serif" panose="020F0502020204030204" pitchFamily="34" charset="0"/>
              <a:buChar char="•"/>
            </a:pPr>
            <a:endParaRPr lang="en-GB">
              <a:cs typeface="Calibri"/>
            </a:endParaRPr>
          </a:p>
          <a:p>
            <a:pPr marL="0" indent="0" algn="just">
              <a:buNone/>
            </a:pPr>
            <a:r>
              <a:rPr lang="en-US" b="1">
                <a:cs typeface="Calibri"/>
              </a:rPr>
              <a:t>Component 2:</a:t>
            </a:r>
            <a:r>
              <a:rPr lang="en-US">
                <a:cs typeface="Calibri"/>
              </a:rPr>
              <a:t> Coursework assignment – submission date 1st February 2021.</a:t>
            </a:r>
          </a:p>
        </p:txBody>
      </p:sp>
    </p:spTree>
    <p:extLst>
      <p:ext uri="{BB962C8B-B14F-4D97-AF65-F5344CB8AC3E}">
        <p14:creationId xmlns:p14="http://schemas.microsoft.com/office/powerpoint/2010/main" val="26094064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evidence from a portfolio of assessments approach. </a:t>
            </a:r>
            <a:endParaRPr lang="en-US">
              <a:ea typeface="+mn-lt"/>
              <a:cs typeface="+mn-lt"/>
            </a:endParaRPr>
          </a:p>
          <a:p>
            <a:r>
              <a:rPr lang="en-GB">
                <a:ea typeface="+mn-lt"/>
                <a:cs typeface="+mn-lt"/>
              </a:rPr>
              <a:t>This means that evidence will be produced from on-going timed assessments within the class based on question paper components providing the challenge, breadth and depth, as per SQA guidance. </a:t>
            </a:r>
          </a:p>
          <a:p>
            <a:r>
              <a:rPr lang="en-GB">
                <a:ea typeface="+mn-lt"/>
                <a:cs typeface="+mn-lt"/>
              </a:rPr>
              <a:t>This evidence will be drawn from 3 areas of the course including unseen and controlled analysis (10 marks) and evaluation (20 marks) essays from Judaism</a:t>
            </a:r>
            <a:r>
              <a:rPr lang="en-GB">
                <a:cs typeface="Calibri"/>
              </a:rPr>
              <a:t>, Justice and Origins.  </a:t>
            </a:r>
            <a:endParaRPr lang="en-GB"/>
          </a:p>
        </p:txBody>
      </p:sp>
    </p:spTree>
    <p:extLst>
      <p:ext uri="{BB962C8B-B14F-4D97-AF65-F5344CB8AC3E}">
        <p14:creationId xmlns:p14="http://schemas.microsoft.com/office/powerpoint/2010/main" val="12894591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Art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have selected either to complete a Design or Expressive folio. </a:t>
            </a:r>
          </a:p>
          <a:p>
            <a:r>
              <a:rPr lang="en-GB">
                <a:cs typeface="Calibri"/>
              </a:rPr>
              <a:t>This completed folio will be marked internally and a grade awarded.</a:t>
            </a:r>
          </a:p>
        </p:txBody>
      </p:sp>
    </p:spTree>
    <p:extLst>
      <p:ext uri="{BB962C8B-B14F-4D97-AF65-F5344CB8AC3E}">
        <p14:creationId xmlns:p14="http://schemas.microsoft.com/office/powerpoint/2010/main" val="23924781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Biology Advanced Higher</a:t>
            </a:r>
          </a:p>
        </p:txBody>
      </p:sp>
      <p:sp>
        <p:nvSpPr>
          <p:cNvPr id="3" name="Content Placeholder 2"/>
          <p:cNvSpPr>
            <a:spLocks noGrp="1"/>
          </p:cNvSpPr>
          <p:nvPr>
            <p:ph idx="1"/>
          </p:nvPr>
        </p:nvSpPr>
        <p:spPr/>
        <p:txBody>
          <a:bodyPr vert="horz" lIns="0" tIns="45720" rIns="0" bIns="45720" rtlCol="0" anchor="t">
            <a:normAutofit fontScale="92500" lnSpcReduction="2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a:t>
            </a:r>
            <a:endParaRPr lang="en-US">
              <a:ea typeface="+mn-lt"/>
              <a:cs typeface="+mn-lt"/>
            </a:endParaRPr>
          </a:p>
          <a:p>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p>
          <a:p>
            <a:endParaRPr lang="en-GB">
              <a:ea typeface="+mn-lt"/>
              <a:cs typeface="+mn-lt"/>
            </a:endParaRPr>
          </a:p>
          <a:p>
            <a:r>
              <a:rPr lang="en-GB">
                <a:ea typeface="+mn-lt"/>
                <a:cs typeface="+mn-lt"/>
                <a:hlinkClick r:id="rId2"/>
              </a:rPr>
              <a:t>Advanced Higher Biology - Subject-specific guidance on gathering key evidence in session 2020–21 (sqa.org.uk)</a:t>
            </a:r>
            <a:endParaRPr lang="en-GB">
              <a:ea typeface="+mn-lt"/>
              <a:cs typeface="+mn-lt"/>
            </a:endParaRPr>
          </a:p>
        </p:txBody>
      </p:sp>
    </p:spTree>
    <p:extLst>
      <p:ext uri="{BB962C8B-B14F-4D97-AF65-F5344CB8AC3E}">
        <p14:creationId xmlns:p14="http://schemas.microsoft.com/office/powerpoint/2010/main" val="12869896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Business Studies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Pupils will complete 4 pieces of evidence in controlled conditions between April – June.  </a:t>
            </a:r>
            <a:endParaRPr lang="en-GB"/>
          </a:p>
        </p:txBody>
      </p:sp>
    </p:spTree>
    <p:extLst>
      <p:ext uri="{BB962C8B-B14F-4D97-AF65-F5344CB8AC3E}">
        <p14:creationId xmlns:p14="http://schemas.microsoft.com/office/powerpoint/2010/main" val="412776749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Advanced Higher</a:t>
            </a:r>
          </a:p>
        </p:txBody>
      </p:sp>
      <p:sp>
        <p:nvSpPr>
          <p:cNvPr id="3" name="Content Placeholder 2"/>
          <p:cNvSpPr>
            <a:spLocks noGrp="1"/>
          </p:cNvSpPr>
          <p:nvPr>
            <p:ph idx="1"/>
          </p:nvPr>
        </p:nvSpPr>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 ended questions.</a:t>
            </a:r>
            <a:endParaRPr lang="en-US">
              <a:ea typeface="+mn-lt"/>
              <a:cs typeface="+mn-lt"/>
            </a:endParaRPr>
          </a:p>
          <a:p>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endParaRPr lang="en-GB"/>
          </a:p>
        </p:txBody>
      </p:sp>
    </p:spTree>
    <p:extLst>
      <p:ext uri="{BB962C8B-B14F-4D97-AF65-F5344CB8AC3E}">
        <p14:creationId xmlns:p14="http://schemas.microsoft.com/office/powerpoint/2010/main" val="15367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Chemistry National 5</a:t>
            </a:r>
          </a:p>
        </p:txBody>
      </p:sp>
      <p:sp>
        <p:nvSpPr>
          <p:cNvPr id="3" name="Content Placeholder 2"/>
          <p:cNvSpPr>
            <a:spLocks noGrp="1"/>
          </p:cNvSpPr>
          <p:nvPr>
            <p:ph idx="1"/>
          </p:nvPr>
        </p:nvSpPr>
        <p:spPr>
          <a:xfrm>
            <a:off x="1091678" y="1845734"/>
            <a:ext cx="10064002" cy="4023360"/>
          </a:xfrm>
        </p:spPr>
        <p:txBody>
          <a:bodyPr vert="horz" lIns="0" tIns="45720" rIns="0" bIns="45720" rtlCol="0" anchor="t">
            <a:normAutofit lnSpcReduction="10000"/>
          </a:bodyPr>
          <a:lstStyle/>
          <a:p>
            <a:r>
              <a:rPr lang="en-GB">
                <a:ea typeface="+mn-lt"/>
                <a:cs typeface="+mn-lt"/>
              </a:rPr>
              <a:t>SQA requires one piece of evidence comprising of two sections: </a:t>
            </a:r>
            <a:endParaRPr lang="en-US">
              <a:ea typeface="+mn-lt"/>
              <a:cs typeface="+mn-lt"/>
            </a:endParaRPr>
          </a:p>
          <a:p>
            <a:r>
              <a:rPr lang="en-GB">
                <a:ea typeface="+mn-lt"/>
                <a:cs typeface="+mn-lt"/>
              </a:rPr>
              <a:t>Section 1 will consist of multiple-choice questions sampling knowledge, understanding and scientific skills developed throughout the course.</a:t>
            </a:r>
            <a:endParaRPr lang="en-US">
              <a:ea typeface="+mn-lt"/>
              <a:cs typeface="+mn-lt"/>
            </a:endParaRPr>
          </a:p>
          <a:p>
            <a:r>
              <a:rPr lang="en-GB">
                <a:ea typeface="+mn-lt"/>
                <a:cs typeface="+mn-lt"/>
              </a:rPr>
              <a:t>Section 2 will consist of extended response questions covering the whole course, including two open-ended questions.</a:t>
            </a:r>
            <a:endParaRPr lang="en-US">
              <a:ea typeface="+mn-lt"/>
              <a:cs typeface="+mn-lt"/>
            </a:endParaRPr>
          </a:p>
          <a:p>
            <a:pPr marL="0" indent="0">
              <a:buNone/>
            </a:pPr>
            <a:r>
              <a:rPr lang="en-GB">
                <a:ea typeface="+mn-lt"/>
                <a:cs typeface="+mn-lt"/>
              </a:rPr>
              <a:t> Assessments will be a closed-book format and completed in controlled conditions in accordance with SQA guidance. It is likely that Section 1 and 2 will be completed on different days to allow pupils to complete these assessments with minimal disruption to teaching and learning in other subjects. </a:t>
            </a:r>
            <a:endParaRPr lang="en-US">
              <a:ea typeface="+mn-lt"/>
              <a:cs typeface="+mn-lt"/>
            </a:endParaRPr>
          </a:p>
          <a:p>
            <a:r>
              <a:rPr lang="en-GB">
                <a:ea typeface="+mn-lt"/>
                <a:cs typeface="+mn-lt"/>
              </a:rPr>
              <a:t>Each pupil will have two opportunities between April and June to sit an assessment which meets SQA criteria, the department will then use these assessments to produce each pupil's provisional grade. Both assessments will cover the whole course.  </a:t>
            </a:r>
          </a:p>
          <a:p>
            <a:endParaRPr lang="en-GB">
              <a:ea typeface="+mn-lt"/>
              <a:cs typeface="+mn-lt"/>
            </a:endParaRPr>
          </a:p>
          <a:p>
            <a:endParaRPr lang="en-GB">
              <a:ea typeface="+mn-lt"/>
              <a:cs typeface="+mn-lt"/>
            </a:endParaRPr>
          </a:p>
        </p:txBody>
      </p:sp>
    </p:spTree>
    <p:extLst>
      <p:ext uri="{BB962C8B-B14F-4D97-AF65-F5344CB8AC3E}">
        <p14:creationId xmlns:p14="http://schemas.microsoft.com/office/powerpoint/2010/main" val="18117935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Advanced Higher</a:t>
            </a:r>
          </a:p>
        </p:txBody>
      </p:sp>
      <p:sp>
        <p:nvSpPr>
          <p:cNvPr id="3" name="Content Placeholder 2"/>
          <p:cNvSpPr>
            <a:spLocks noGrp="1"/>
          </p:cNvSpPr>
          <p:nvPr>
            <p:ph idx="1"/>
          </p:nvPr>
        </p:nvSpPr>
        <p:spPr/>
        <p:txBody>
          <a:bodyPr vert="horz" lIns="0" tIns="45720" rIns="0" bIns="45720" rtlCol="0" anchor="t">
            <a:normAutofit fontScale="85000" lnSpcReduction="20000"/>
          </a:bodyPr>
          <a:lstStyle/>
          <a:p>
            <a:r>
              <a:rPr lang="en-GB">
                <a:ea typeface="+mn-lt"/>
                <a:cs typeface="+mn-lt"/>
              </a:rPr>
              <a:t>Two pieces of evidence are required by the SQA for Computing Science.</a:t>
            </a:r>
            <a:endParaRPr lang="en-US">
              <a:ea typeface="+mn-lt"/>
              <a:cs typeface="+mn-lt"/>
            </a:endParaRPr>
          </a:p>
          <a:p>
            <a:r>
              <a:rPr lang="en-GB">
                <a:ea typeface="+mn-lt"/>
                <a:cs typeface="+mn-lt"/>
              </a:rPr>
              <a:t>A project task which assesses practical skills. This is worth just over half of the overall marks for the course. Pupils will have to combine two aspects of their studies in the course to create a software solution to a problem they have set themselves.  </a:t>
            </a:r>
            <a:endParaRPr lang="en-US">
              <a:ea typeface="+mn-lt"/>
              <a:cs typeface="+mn-lt"/>
            </a:endParaRPr>
          </a:p>
          <a:p>
            <a:r>
              <a:rPr lang="en-GB">
                <a:ea typeface="+mn-lt"/>
                <a:cs typeface="+mn-lt"/>
              </a:rPr>
              <a:t>A question paper which assesses understanding of the theory elements of the course. This accounts for the remaining marks of the course. </a:t>
            </a:r>
            <a:br>
              <a:rPr lang="en-GB">
                <a:ea typeface="+mn-lt"/>
                <a:cs typeface="+mn-lt"/>
              </a:rPr>
            </a:br>
            <a:r>
              <a:rPr lang="en-GB">
                <a:ea typeface="+mn-lt"/>
                <a:cs typeface="+mn-lt"/>
              </a:rPr>
              <a:t>The paper is split into two sections. </a:t>
            </a:r>
            <a:br>
              <a:rPr lang="en-GB">
                <a:ea typeface="+mn-lt"/>
                <a:cs typeface="+mn-lt"/>
              </a:rPr>
            </a:br>
            <a:r>
              <a:rPr lang="en-GB">
                <a:ea typeface="+mn-lt"/>
                <a:cs typeface="+mn-lt"/>
              </a:rPr>
              <a:t>Section 1 contains shorter, less-contextualised questions from across the course. </a:t>
            </a:r>
            <a:br>
              <a:rPr lang="en-GB">
                <a:ea typeface="+mn-lt"/>
                <a:cs typeface="+mn-lt"/>
              </a:rPr>
            </a:br>
            <a:r>
              <a:rPr lang="en-GB">
                <a:ea typeface="+mn-lt"/>
                <a:cs typeface="+mn-lt"/>
              </a:rPr>
              <a:t>Section 2 consists of four structured questions, broken down into multiple subparts. </a:t>
            </a:r>
            <a:br>
              <a:rPr lang="en-GB">
                <a:ea typeface="+mn-lt"/>
                <a:cs typeface="+mn-lt"/>
              </a:rPr>
            </a:br>
            <a:r>
              <a:rPr lang="en-GB">
                <a:ea typeface="+mn-lt"/>
                <a:cs typeface="+mn-lt"/>
              </a:rPr>
              <a:t>Questions in this section: </a:t>
            </a:r>
            <a:endParaRPr lang="en-US">
              <a:ea typeface="+mn-lt"/>
              <a:cs typeface="+mn-lt"/>
            </a:endParaRPr>
          </a:p>
          <a:p>
            <a:r>
              <a:rPr lang="en-GB">
                <a:ea typeface="+mn-lt"/>
                <a:cs typeface="+mn-lt"/>
              </a:rPr>
              <a:t>♦ require candidates to understand and design solutions to complex, unfamiliar problems </a:t>
            </a:r>
            <a:br>
              <a:rPr lang="en-GB">
                <a:ea typeface="+mn-lt"/>
                <a:cs typeface="+mn-lt"/>
              </a:rPr>
            </a:br>
            <a:r>
              <a:rPr lang="en-GB">
                <a:ea typeface="+mn-lt"/>
                <a:cs typeface="+mn-lt"/>
              </a:rPr>
              <a:t>♦ are set in meaningful contexts that require candidates to provide some descriptions and explanations </a:t>
            </a:r>
            <a:br>
              <a:rPr lang="en-GB">
                <a:ea typeface="+mn-lt"/>
                <a:cs typeface="+mn-lt"/>
              </a:rPr>
            </a:br>
            <a:r>
              <a:rPr lang="en-GB">
                <a:ea typeface="+mn-lt"/>
                <a:cs typeface="+mn-lt"/>
              </a:rPr>
              <a:t>♦ provide integration by drawing on understanding from two or more areas of the course </a:t>
            </a:r>
            <a:br>
              <a:rPr lang="en-GB">
                <a:ea typeface="+mn-lt"/>
                <a:cs typeface="+mn-lt"/>
              </a:rPr>
            </a:br>
            <a:r>
              <a:rPr lang="en-GB">
                <a:ea typeface="+mn-lt"/>
                <a:cs typeface="+mn-lt"/>
              </a:rPr>
              <a:t>♦ sample across the course in a balanced way</a:t>
            </a:r>
            <a:endParaRPr lang="en-US">
              <a:ea typeface="+mn-lt"/>
              <a:cs typeface="+mn-lt"/>
            </a:endParaRPr>
          </a:p>
          <a:p>
            <a:r>
              <a:rPr lang="en-GB">
                <a:ea typeface="+mn-lt"/>
                <a:cs typeface="+mn-lt"/>
              </a:rPr>
              <a:t>Work on the project has been ongoing since September. The Question paper will be delivered in two parts of roughly equal amounts of marks.</a:t>
            </a:r>
            <a:endParaRPr lang="en-GB">
              <a:cs typeface="Calibri"/>
            </a:endParaRPr>
          </a:p>
        </p:txBody>
      </p:sp>
    </p:spTree>
    <p:extLst>
      <p:ext uri="{BB962C8B-B14F-4D97-AF65-F5344CB8AC3E}">
        <p14:creationId xmlns:p14="http://schemas.microsoft.com/office/powerpoint/2010/main" val="34274474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three pieces of evidence. </a:t>
            </a:r>
            <a:r>
              <a:rPr lang="en-US">
                <a:ea typeface="+mn-lt"/>
                <a:cs typeface="+mn-lt"/>
              </a:rPr>
              <a:t> </a:t>
            </a:r>
          </a:p>
          <a:p>
            <a:r>
              <a:rPr lang="en-GB">
                <a:ea typeface="+mn-lt"/>
                <a:cs typeface="+mn-lt"/>
              </a:rPr>
              <a:t>Evidence 1 will consist of a Performance and will be worth 50%.</a:t>
            </a:r>
            <a:r>
              <a:rPr lang="en-US">
                <a:ea typeface="+mn-lt"/>
                <a:cs typeface="+mn-lt"/>
              </a:rPr>
              <a:t> </a:t>
            </a:r>
            <a:endParaRPr lang="en-US"/>
          </a:p>
          <a:p>
            <a:r>
              <a:rPr lang="en-GB">
                <a:ea typeface="+mn-lt"/>
                <a:cs typeface="+mn-lt"/>
              </a:rPr>
              <a:t>Evidence 2 will be a Project- Dissertation. Worth 30%. This will be completed within the Drama periods and at home.</a:t>
            </a:r>
            <a:endParaRPr lang="en-GB"/>
          </a:p>
          <a:p>
            <a:r>
              <a:rPr lang="en-GB">
                <a:ea typeface="+mn-lt"/>
                <a:cs typeface="+mn-lt"/>
              </a:rPr>
              <a:t>Evidence 3 will be an Assignment- produced over 1 1/2 hours within the Drama periods.</a:t>
            </a:r>
            <a:r>
              <a:rPr lang="en-US">
                <a:ea typeface="+mn-lt"/>
                <a:cs typeface="+mn-lt"/>
              </a:rPr>
              <a:t> </a:t>
            </a:r>
          </a:p>
          <a:p>
            <a:r>
              <a:rPr lang="en-GB">
                <a:ea typeface="+mn-lt"/>
                <a:cs typeface="+mn-lt"/>
              </a:rPr>
              <a:t>The practical performance will be an on-going body of work and evidence will be gathered at suitable times throughout the rehearsal and performance process.</a:t>
            </a:r>
          </a:p>
          <a:p>
            <a:endParaRPr lang="en-US">
              <a:cs typeface="Calibri"/>
            </a:endParaRPr>
          </a:p>
          <a:p>
            <a:endParaRPr lang="en-GB">
              <a:cs typeface="Calibri"/>
            </a:endParaRPr>
          </a:p>
        </p:txBody>
      </p:sp>
    </p:spTree>
    <p:extLst>
      <p:ext uri="{BB962C8B-B14F-4D97-AF65-F5344CB8AC3E}">
        <p14:creationId xmlns:p14="http://schemas.microsoft.com/office/powerpoint/2010/main" val="42820875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English Advanced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Pupils will complete ongoing assessment of skill development to collate the evidence below.  </a:t>
            </a:r>
          </a:p>
          <a:p>
            <a:r>
              <a:rPr lang="en-GB" b="1">
                <a:ea typeface="+mn-lt"/>
                <a:cs typeface="+mn-lt"/>
              </a:rPr>
              <a:t>Component 1</a:t>
            </a:r>
            <a:r>
              <a:rPr lang="en-GB">
                <a:ea typeface="+mn-lt"/>
                <a:cs typeface="+mn-lt"/>
              </a:rPr>
              <a:t>: Literary Study This component has a relative weighting of 20% of the overall course assessment. This assessment task gives candidates the opportunity to demonstrate their critical reading skills and their knowledge and understanding of previously-studied literary texts.</a:t>
            </a:r>
          </a:p>
          <a:p>
            <a:r>
              <a:rPr lang="en-GB" b="1">
                <a:ea typeface="+mn-lt"/>
                <a:cs typeface="+mn-lt"/>
              </a:rPr>
              <a:t>Component 2</a:t>
            </a:r>
            <a:r>
              <a:rPr lang="en-GB">
                <a:ea typeface="+mn-lt"/>
                <a:cs typeface="+mn-lt"/>
              </a:rPr>
              <a:t>: Textual Analysis This component has a relative weighting of 20% of the overall course assessment. This assessment task gives candidates the opportunity to demonstrate their critical reading skills in response to an unseen literary text.</a:t>
            </a:r>
          </a:p>
          <a:p>
            <a:r>
              <a:rPr lang="en-GB" b="1">
                <a:ea typeface="+mn-lt"/>
                <a:cs typeface="+mn-lt"/>
              </a:rPr>
              <a:t>Component 3</a:t>
            </a:r>
            <a:r>
              <a:rPr lang="en-GB">
                <a:ea typeface="+mn-lt"/>
                <a:cs typeface="+mn-lt"/>
              </a:rPr>
              <a:t>: portfolio–writing This component has a relative weighting of 30% of the overall course assessment. Although writing remains a central focus of the Advanced Higher English course, for session 2020–21 it is not necessary to take evidence from two pieces of writing. High predictive value can come from one piece of writing, which you must conduct under some supervision and control</a:t>
            </a:r>
          </a:p>
          <a:p>
            <a:r>
              <a:rPr lang="en-GB">
                <a:ea typeface="+mn-lt"/>
                <a:cs typeface="+mn-lt"/>
              </a:rPr>
              <a:t>SQA Documentation</a:t>
            </a:r>
          </a:p>
          <a:p>
            <a:r>
              <a:rPr lang="en-GB">
                <a:ea typeface="+mn-lt"/>
                <a:cs typeface="+mn-lt"/>
                <a:hlinkClick r:id="rId2"/>
              </a:rPr>
              <a:t>https://www.sqa.org.uk/sqa/files_ccc/ah-guidance-evidence-english.pdf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8284973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French/Spanish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There will be 3 areas that evidence will be drawn from for French/Spanish:</a:t>
            </a:r>
            <a:endParaRPr lang="en-US">
              <a:ea typeface="+mn-lt"/>
              <a:cs typeface="+mn-lt"/>
            </a:endParaRPr>
          </a:p>
          <a:p>
            <a:r>
              <a:rPr lang="en-GB">
                <a:ea typeface="+mn-lt"/>
                <a:cs typeface="+mn-lt"/>
              </a:rPr>
              <a:t>Listening</a:t>
            </a:r>
            <a:endParaRPr lang="en-US">
              <a:ea typeface="+mn-lt"/>
              <a:cs typeface="+mn-lt"/>
            </a:endParaRPr>
          </a:p>
          <a:p>
            <a:pPr>
              <a:buFont typeface="Arial,Sans-Serif" panose="020F0502020204030204" pitchFamily="34" charset="0"/>
              <a:buChar char="•"/>
            </a:pPr>
            <a:r>
              <a:rPr lang="en-GB">
                <a:ea typeface="+mn-lt"/>
                <a:cs typeface="+mn-lt"/>
              </a:rPr>
              <a:t>Reading</a:t>
            </a:r>
            <a:endParaRPr lang="en-US">
              <a:ea typeface="+mn-lt"/>
              <a:cs typeface="+mn-lt"/>
            </a:endParaRPr>
          </a:p>
          <a:p>
            <a:pPr>
              <a:buFont typeface="Arial,Sans-Serif" panose="020F0502020204030204" pitchFamily="34" charset="0"/>
              <a:buChar char="•"/>
            </a:pPr>
            <a:r>
              <a:rPr lang="en-GB">
                <a:ea typeface="+mn-lt"/>
                <a:cs typeface="+mn-lt"/>
              </a:rPr>
              <a:t>Writing</a:t>
            </a:r>
            <a:endParaRPr lang="en-US">
              <a:ea typeface="+mn-lt"/>
              <a:cs typeface="+mn-lt"/>
            </a:endParaRPr>
          </a:p>
          <a:p>
            <a:pPr>
              <a:buFont typeface="Arial,Sans-Serif" panose="020F0502020204030204" pitchFamily="34" charset="0"/>
              <a:buChar char="•"/>
            </a:pPr>
            <a:endParaRPr lang="en-GB">
              <a:ea typeface="+mn-lt"/>
              <a:cs typeface="+mn-lt"/>
            </a:endParaRPr>
          </a:p>
          <a:p>
            <a:pPr marL="0" indent="0">
              <a:buNone/>
            </a:pPr>
            <a:r>
              <a:rPr lang="en-GB">
                <a:ea typeface="+mn-lt"/>
                <a:cs typeface="+mn-lt"/>
              </a:rPr>
              <a:t>Young people will also complete a prepared speaking exercise that may be used to enhance evidence. </a:t>
            </a:r>
            <a:endParaRPr lang="en-GB">
              <a:cs typeface="Calibri" panose="020F0502020204030204"/>
            </a:endParaRPr>
          </a:p>
        </p:txBody>
      </p:sp>
    </p:spTree>
    <p:extLst>
      <p:ext uri="{BB962C8B-B14F-4D97-AF65-F5344CB8AC3E}">
        <p14:creationId xmlns:p14="http://schemas.microsoft.com/office/powerpoint/2010/main" val="2994043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Geography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have been completing their folio which includes the Geographical Study and Geographical Issues Essay. This accounts for 66.7% of the overall course award.</a:t>
            </a:r>
          </a:p>
          <a:p>
            <a:r>
              <a:rPr lang="en-GB">
                <a:cs typeface="Calibri"/>
              </a:rPr>
              <a:t>Further evidence will be gathered from 2 assessments on 2 separate dates. </a:t>
            </a:r>
            <a:br>
              <a:rPr lang="en-GB">
                <a:cs typeface="Calibri"/>
              </a:rPr>
            </a:br>
            <a:r>
              <a:rPr lang="en-GB">
                <a:cs typeface="Calibri"/>
              </a:rPr>
              <a:t>These will be closed book and completed under controlled conditions: </a:t>
            </a:r>
          </a:p>
          <a:p>
            <a:pPr marL="457200" indent="-457200">
              <a:buAutoNum type="arabicPeriod"/>
            </a:pPr>
            <a:r>
              <a:rPr lang="en-GB" b="1">
                <a:cs typeface="Calibri"/>
              </a:rPr>
              <a:t>Map Interpretation and Gathering &amp; Processing Techniques</a:t>
            </a:r>
            <a:r>
              <a:rPr lang="en-GB">
                <a:cs typeface="Calibri"/>
              </a:rPr>
              <a:t> (90 Minutes)</a:t>
            </a:r>
            <a:br>
              <a:rPr lang="en-GB">
                <a:cs typeface="Calibri"/>
              </a:rPr>
            </a:br>
            <a:r>
              <a:rPr lang="en-GB">
                <a:cs typeface="Calibri"/>
              </a:rPr>
              <a:t>30 marks</a:t>
            </a:r>
          </a:p>
          <a:p>
            <a:pPr marL="457200" indent="-457200">
              <a:buAutoNum type="arabicPeriod"/>
            </a:pPr>
            <a:r>
              <a:rPr lang="en-GB" b="1">
                <a:cs typeface="Calibri"/>
              </a:rPr>
              <a:t>Geographical Data Handling</a:t>
            </a:r>
            <a:r>
              <a:rPr lang="en-GB">
                <a:cs typeface="Calibri"/>
              </a:rPr>
              <a:t> (60 minutes)</a:t>
            </a:r>
            <a:br>
              <a:rPr lang="en-GB">
                <a:cs typeface="Calibri"/>
              </a:rPr>
            </a:br>
            <a:r>
              <a:rPr lang="en-GB">
                <a:cs typeface="Calibri"/>
              </a:rPr>
              <a:t>20 marks</a:t>
            </a:r>
          </a:p>
        </p:txBody>
      </p:sp>
    </p:spTree>
    <p:extLst>
      <p:ext uri="{BB962C8B-B14F-4D97-AF65-F5344CB8AC3E}">
        <p14:creationId xmlns:p14="http://schemas.microsoft.com/office/powerpoint/2010/main" val="228465086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458137" cy="1425774"/>
          </a:xfrm>
        </p:spPr>
        <p:txBody>
          <a:bodyPr/>
          <a:lstStyle/>
          <a:p>
            <a:r>
              <a:rPr lang="en-GB"/>
              <a:t>Graphic Communication Advanced Higher</a:t>
            </a:r>
          </a:p>
        </p:txBody>
      </p:sp>
      <p:sp>
        <p:nvSpPr>
          <p:cNvPr id="5" name="TextBox 4">
            <a:extLst>
              <a:ext uri="{FF2B5EF4-FFF2-40B4-BE49-F238E27FC236}">
                <a16:creationId xmlns:a16="http://schemas.microsoft.com/office/drawing/2014/main" id="{A1812B51-8577-422C-9AA5-8E1042CD3C0B}"/>
              </a:ext>
            </a:extLst>
          </p:cNvPr>
          <p:cNvSpPr txBox="1"/>
          <p:nvPr/>
        </p:nvSpPr>
        <p:spPr>
          <a:xfrm>
            <a:off x="1101777" y="2013679"/>
            <a:ext cx="10325723" cy="31700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2000">
                <a:solidFill>
                  <a:schemeClr val="bg2">
                    <a:lumMod val="10000"/>
                  </a:schemeClr>
                </a:solidFill>
                <a:cs typeface="Arial"/>
              </a:rPr>
              <a:t>Each pupil will complete 1 class test which will be worth 50% of the overall result. The Class Test will be completed within normal timetabled periods, dates are identified via the Evidence Gathering Calander. </a:t>
            </a:r>
            <a:r>
              <a:rPr lang="en-US" sz="2000">
                <a:solidFill>
                  <a:schemeClr val="bg2">
                    <a:lumMod val="10000"/>
                  </a:schemeClr>
                </a:solidFill>
                <a:cs typeface="Arial"/>
              </a:rPr>
              <a:t>​</a:t>
            </a:r>
          </a:p>
          <a:p>
            <a:pPr>
              <a:buChar char="•"/>
            </a:pPr>
            <a:endParaRPr lang="en-US" sz="2000">
              <a:solidFill>
                <a:schemeClr val="bg2">
                  <a:lumMod val="10000"/>
                </a:schemeClr>
              </a:solidFill>
              <a:cs typeface="Arial"/>
            </a:endParaRPr>
          </a:p>
          <a:p>
            <a:pPr>
              <a:buChar char="•"/>
            </a:pPr>
            <a:endParaRPr lang="en-US" sz="2000">
              <a:solidFill>
                <a:schemeClr val="bg2">
                  <a:lumMod val="10000"/>
                </a:schemeClr>
              </a:solidFill>
              <a:cs typeface="Arial"/>
            </a:endParaRPr>
          </a:p>
          <a:p>
            <a:endParaRPr lang="en-US" sz="2000">
              <a:solidFill>
                <a:schemeClr val="bg2">
                  <a:lumMod val="10000"/>
                </a:schemeClr>
              </a:solidFill>
              <a:cs typeface="Arial"/>
            </a:endParaRPr>
          </a:p>
          <a:p>
            <a:endParaRPr lang="en-US" sz="2000">
              <a:solidFill>
                <a:schemeClr val="bg2">
                  <a:lumMod val="10000"/>
                </a:schemeClr>
              </a:solidFill>
              <a:cs typeface="Arial"/>
            </a:endParaRPr>
          </a:p>
          <a:p>
            <a:pPr>
              <a:buFont typeface="Arial"/>
              <a:buChar char="•"/>
            </a:pPr>
            <a:r>
              <a:rPr lang="en-GB" sz="2000">
                <a:solidFill>
                  <a:schemeClr val="bg2">
                    <a:lumMod val="10000"/>
                  </a:schemeClr>
                </a:solidFill>
                <a:cs typeface="Arial"/>
              </a:rPr>
              <a:t>In addition, pupils will be asked to complete a project which is worth 50%.</a:t>
            </a:r>
            <a:r>
              <a:rPr lang="en-GB" sz="2000">
                <a:solidFill>
                  <a:schemeClr val="bg2">
                    <a:lumMod val="10000"/>
                  </a:schemeClr>
                </a:solidFill>
                <a:ea typeface="+mn-lt"/>
                <a:cs typeface="+mn-lt"/>
              </a:rPr>
              <a:t>The project will be conducted during class time and have already began the project from last term. </a:t>
            </a:r>
            <a:r>
              <a:rPr lang="en-GB" sz="2000">
                <a:solidFill>
                  <a:schemeClr val="bg2">
                    <a:lumMod val="10000"/>
                  </a:schemeClr>
                </a:solidFill>
                <a:cs typeface="Arial"/>
              </a:rPr>
              <a:t> The project is a  combination of </a:t>
            </a:r>
            <a:r>
              <a:rPr lang="en-GB" sz="2000">
                <a:solidFill>
                  <a:schemeClr val="bg2">
                    <a:lumMod val="10000"/>
                  </a:schemeClr>
                </a:solidFill>
                <a:ea typeface="+mn-lt"/>
                <a:cs typeface="+mn-lt"/>
              </a:rPr>
              <a:t>Commercial and Visual Media and Technical Graphics. </a:t>
            </a:r>
          </a:p>
        </p:txBody>
      </p:sp>
    </p:spTree>
    <p:extLst>
      <p:ext uri="{BB962C8B-B14F-4D97-AF65-F5344CB8AC3E}">
        <p14:creationId xmlns:p14="http://schemas.microsoft.com/office/powerpoint/2010/main" val="12821111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History Advanced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Evidence will be gathered by sampling the range of skills, knowledge and understanding required by the SQA.</a:t>
            </a:r>
            <a:endParaRPr lang="en-US">
              <a:ea typeface="+mn-lt"/>
              <a:cs typeface="+mn-lt"/>
            </a:endParaRPr>
          </a:p>
          <a:p>
            <a:endParaRPr lang="en-GB">
              <a:ea typeface="+mn-lt"/>
              <a:cs typeface="+mn-lt"/>
            </a:endParaRPr>
          </a:p>
          <a:p>
            <a:r>
              <a:rPr lang="en-GB">
                <a:ea typeface="+mn-lt"/>
                <a:cs typeface="+mn-lt"/>
              </a:rPr>
              <a:t>Paper One – essays</a:t>
            </a:r>
          </a:p>
          <a:p>
            <a:r>
              <a:rPr lang="en-GB">
                <a:cs typeface="Calibri"/>
              </a:rPr>
              <a:t>Paper Two – source questions</a:t>
            </a:r>
          </a:p>
          <a:p>
            <a:endParaRPr lang="en-GB">
              <a:ea typeface="+mn-lt"/>
              <a:cs typeface="+mn-lt"/>
            </a:endParaRPr>
          </a:p>
          <a:p>
            <a:r>
              <a:rPr lang="en-GB">
                <a:ea typeface="+mn-lt"/>
                <a:cs typeface="+mn-lt"/>
              </a:rPr>
              <a:t>Each paper will be assessed on a separate occasion and candidates will be advised in advance which one is being assessed on what date. The assessments will be completed under controlled conditions as per SQA guidelines.</a:t>
            </a:r>
            <a:endParaRPr lang="en-GB">
              <a:cs typeface="Calibri"/>
            </a:endParaRPr>
          </a:p>
          <a:p>
            <a:endParaRPr lang="en-GB">
              <a:ea typeface="+mn-lt"/>
              <a:cs typeface="+mn-lt"/>
            </a:endParaRPr>
          </a:p>
          <a:p>
            <a:r>
              <a:rPr lang="en-GB">
                <a:ea typeface="+mn-lt"/>
                <a:cs typeface="+mn-lt"/>
              </a:rPr>
              <a:t>The Dissertation Project will be used alongside the above assessments . </a:t>
            </a:r>
          </a:p>
        </p:txBody>
      </p:sp>
    </p:spTree>
    <p:extLst>
      <p:ext uri="{BB962C8B-B14F-4D97-AF65-F5344CB8AC3E}">
        <p14:creationId xmlns:p14="http://schemas.microsoft.com/office/powerpoint/2010/main" val="10721567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Mathematics Advanced Higher</a:t>
            </a:r>
          </a:p>
        </p:txBody>
      </p:sp>
      <p:sp>
        <p:nvSpPr>
          <p:cNvPr id="3" name="Content Placeholder 2"/>
          <p:cNvSpPr>
            <a:spLocks noGrp="1"/>
          </p:cNvSpPr>
          <p:nvPr>
            <p:ph idx="1"/>
          </p:nvPr>
        </p:nvSpPr>
        <p:spPr/>
        <p:txBody>
          <a:bodyPr vert="horz" lIns="0" tIns="45720" rIns="0" bIns="45720" rtlCol="0" anchor="t">
            <a:normAutofit fontScale="92500" lnSpcReduction="10000"/>
          </a:bodyPr>
          <a:lstStyle/>
          <a:p>
            <a:r>
              <a:rPr lang="en-GB">
                <a:ea typeface="+mn-lt"/>
                <a:cs typeface="+mn-lt"/>
              </a:rPr>
              <a:t>SQA requires 1 piece of evidence comprising of a Paper 1 (Non-calculator) and Paper 2 (</a:t>
            </a:r>
            <a:r>
              <a:rPr lang="en-GB" err="1">
                <a:ea typeface="+mn-lt"/>
                <a:cs typeface="+mn-lt"/>
              </a:rPr>
              <a:t>Calcualtor</a:t>
            </a:r>
            <a:r>
              <a:rPr lang="en-GB">
                <a:ea typeface="+mn-lt"/>
                <a:cs typeface="+mn-lt"/>
              </a:rPr>
              <a:t>). Each paper assessment will be a closed book assessment and completed under controlled conditions, as per SQA guidance.</a:t>
            </a:r>
            <a:endParaRPr lang="en-US">
              <a:ea typeface="+mn-lt"/>
              <a:cs typeface="+mn-lt"/>
            </a:endParaRPr>
          </a:p>
          <a:p>
            <a:r>
              <a:rPr lang="en-GB">
                <a:ea typeface="+mn-lt"/>
                <a:cs typeface="+mn-lt"/>
              </a:rPr>
              <a:t>Each pupil will have two opportunities between April and June for pupils to sit an assessment which meets SQA criteria. The Mathematics Department will then use these assessments to produce each pupil's provisional grade.  Both Assessments will cover the whole course.  </a:t>
            </a:r>
          </a:p>
          <a:p>
            <a:r>
              <a:rPr lang="en-GB">
                <a:ea typeface="+mn-lt"/>
                <a:cs typeface="+mn-lt"/>
              </a:rPr>
              <a:t>Assessment Component Marks:</a:t>
            </a:r>
            <a:endParaRPr lang="en-GB">
              <a:cs typeface="Calibri"/>
            </a:endParaRPr>
          </a:p>
          <a:p>
            <a:r>
              <a:rPr lang="en-GB">
                <a:ea typeface="+mn-lt"/>
                <a:cs typeface="+mn-lt"/>
              </a:rPr>
              <a:t>Paper 1 (Non-calculator) - 35 marks available and lasts 1 hour </a:t>
            </a:r>
          </a:p>
          <a:p>
            <a:r>
              <a:rPr lang="en-GB">
                <a:ea typeface="+mn-lt"/>
                <a:cs typeface="+mn-lt"/>
              </a:rPr>
              <a:t>Paper 2 (Calculator) - 60 marks available and lasts 2 hours</a:t>
            </a:r>
          </a:p>
          <a:p>
            <a:r>
              <a:rPr lang="en-GB">
                <a:cs typeface="Calibri"/>
              </a:rPr>
              <a:t>SQA Documentation</a:t>
            </a:r>
          </a:p>
          <a:p>
            <a:r>
              <a:rPr lang="en-GB">
                <a:ea typeface="+mn-lt"/>
                <a:cs typeface="+mn-lt"/>
                <a:hlinkClick r:id="rId2"/>
              </a:rPr>
              <a:t>https://www.sqa.org.uk/sqa/files_ccc/ah-guidance-evidence-mathematics.pdf</a:t>
            </a:r>
            <a:endParaRPr lang="en-GB">
              <a:ea typeface="+mn-lt"/>
              <a:cs typeface="+mn-lt"/>
            </a:endParaRPr>
          </a:p>
          <a:p>
            <a:endParaRPr lang="en-GB">
              <a:cs typeface="Calibri"/>
            </a:endParaRPr>
          </a:p>
        </p:txBody>
      </p:sp>
    </p:spTree>
    <p:extLst>
      <p:ext uri="{BB962C8B-B14F-4D97-AF65-F5344CB8AC3E}">
        <p14:creationId xmlns:p14="http://schemas.microsoft.com/office/powerpoint/2010/main" val="98992499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Modern Studies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Evidence will be gathered across the 3 units of the course, sampling the range of skills, knowledge and understanding required by the SQA.</a:t>
            </a:r>
            <a:endParaRPr lang="en-US">
              <a:ea typeface="+mn-lt"/>
              <a:cs typeface="+mn-lt"/>
            </a:endParaRPr>
          </a:p>
          <a:p>
            <a:r>
              <a:rPr lang="en-GB">
                <a:cs typeface="Calibri"/>
              </a:rPr>
              <a:t>The Question Paper will focus on extended writing, responding to questions from the 2 units of the course:</a:t>
            </a:r>
            <a:endParaRPr lang="en-GB">
              <a:ea typeface="+mn-lt"/>
              <a:cs typeface="+mn-lt"/>
            </a:endParaRPr>
          </a:p>
          <a:p>
            <a:r>
              <a:rPr lang="en-GB">
                <a:cs typeface="Calibri"/>
              </a:rPr>
              <a:t>1. Causes of Crime</a:t>
            </a:r>
            <a:endParaRPr lang="en-GB">
              <a:ea typeface="+mn-lt"/>
              <a:cs typeface="+mn-lt"/>
            </a:endParaRPr>
          </a:p>
          <a:p>
            <a:r>
              <a:rPr lang="en-GB">
                <a:cs typeface="Calibri"/>
              </a:rPr>
              <a:t>2. Responses to Crime</a:t>
            </a:r>
            <a:endParaRPr lang="en-GB">
              <a:ea typeface="+mn-lt"/>
              <a:cs typeface="+mn-lt"/>
            </a:endParaRPr>
          </a:p>
          <a:p>
            <a:r>
              <a:rPr lang="en-GB">
                <a:cs typeface="Calibri"/>
              </a:rPr>
              <a:t>3. Research Methods</a:t>
            </a:r>
            <a:endParaRPr lang="en-GB">
              <a:ea typeface="+mn-lt"/>
              <a:cs typeface="+mn-lt"/>
            </a:endParaRPr>
          </a:p>
          <a:p>
            <a:r>
              <a:rPr lang="en-GB">
                <a:cs typeface="Calibri"/>
              </a:rPr>
              <a:t>The question paper will be closed book and completed under controlled conditions as per SQA guidelines. In addition, the project/dissertation will also be assessed and the outcome of both pieces of evidence will be used to produce a candidate's provisional result. </a:t>
            </a:r>
          </a:p>
        </p:txBody>
      </p:sp>
    </p:spTree>
    <p:extLst>
      <p:ext uri="{BB962C8B-B14F-4D97-AF65-F5344CB8AC3E}">
        <p14:creationId xmlns:p14="http://schemas.microsoft.com/office/powerpoint/2010/main" val="17236599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Music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Evidence will be gathered through the completion of a listening exercise. This is worth 40% of the overall grade.</a:t>
            </a:r>
            <a:endParaRPr lang="en-US">
              <a:ea typeface="+mn-lt"/>
              <a:cs typeface="+mn-lt"/>
            </a:endParaRPr>
          </a:p>
          <a:p>
            <a:r>
              <a:rPr lang="en-GB">
                <a:ea typeface="+mn-lt"/>
                <a:cs typeface="+mn-lt"/>
              </a:rPr>
              <a:t>Young people will be required to complete a practical performance worth 60% of the overall grade. This performance will be recorded. </a:t>
            </a:r>
            <a:endParaRPr lang="en-US">
              <a:ea typeface="+mn-lt"/>
              <a:cs typeface="+mn-lt"/>
            </a:endParaRPr>
          </a:p>
          <a:p>
            <a:r>
              <a:rPr lang="en-GB">
                <a:ea typeface="+mn-lt"/>
                <a:cs typeface="+mn-lt"/>
              </a:rPr>
              <a:t>In order to help practise, listening exercises will be built into Music periods to help young people prepare. </a:t>
            </a:r>
            <a:endParaRPr lang="en-US">
              <a:ea typeface="+mn-lt"/>
              <a:cs typeface="+mn-lt"/>
            </a:endParaRPr>
          </a:p>
          <a:p>
            <a:endParaRPr lang="en-GB">
              <a:cs typeface="Calibri"/>
            </a:endParaRPr>
          </a:p>
        </p:txBody>
      </p:sp>
    </p:spTree>
    <p:extLst>
      <p:ext uri="{BB962C8B-B14F-4D97-AF65-F5344CB8AC3E}">
        <p14:creationId xmlns:p14="http://schemas.microsoft.com/office/powerpoint/2010/main" val="3040881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Computing Science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Two pieces of evidence are required by the SQA for Computing Science.</a:t>
            </a:r>
          </a:p>
          <a:p>
            <a:r>
              <a:rPr lang="en-GB">
                <a:cs typeface="Calibri"/>
              </a:rPr>
              <a:t>An extended coursework task which assesses practical skills. This is worth 1/3 (40 marks)of the overall marks for the course. 25 marks are for Software Development and 15 for Web Design. Pupils are given 6 hours to complete the task which will be undertaken in normal class time.</a:t>
            </a:r>
          </a:p>
          <a:p>
            <a:r>
              <a:rPr lang="en-GB">
                <a:cs typeface="Calibri"/>
              </a:rPr>
              <a:t>A question paper which assesses understanding of the theory elements of the course. This accounts for the remaining 2/3 (80 marks) of the overall marks for the course. </a:t>
            </a:r>
            <a:br>
              <a:rPr lang="en-GB">
                <a:cs typeface="Calibri"/>
              </a:rPr>
            </a:br>
            <a:r>
              <a:rPr lang="en-GB">
                <a:cs typeface="Calibri"/>
              </a:rPr>
              <a:t>The paper is split into two sections. Software Development and Systems worth 55 marks and Web Design and Development worth 25 marks. </a:t>
            </a:r>
          </a:p>
          <a:p>
            <a:r>
              <a:rPr lang="en-GB">
                <a:cs typeface="Calibri"/>
              </a:rPr>
              <a:t>These sections will be delivered on different dates to give pupils ample time for revision between them.</a:t>
            </a:r>
          </a:p>
        </p:txBody>
      </p:sp>
    </p:spTree>
    <p:extLst>
      <p:ext uri="{BB962C8B-B14F-4D97-AF65-F5344CB8AC3E}">
        <p14:creationId xmlns:p14="http://schemas.microsoft.com/office/powerpoint/2010/main" val="34771175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RMPS Advanced Higher</a:t>
            </a:r>
          </a:p>
        </p:txBody>
      </p:sp>
      <p:sp>
        <p:nvSpPr>
          <p:cNvPr id="3" name="Content Placeholder 2"/>
          <p:cNvSpPr>
            <a:spLocks noGrp="1"/>
          </p:cNvSpPr>
          <p:nvPr>
            <p:ph idx="1"/>
          </p:nvPr>
        </p:nvSpPr>
        <p:spPr/>
        <p:txBody>
          <a:bodyPr vert="horz" lIns="0" tIns="45720" rIns="0" bIns="45720" rtlCol="0" anchor="t">
            <a:normAutofit/>
          </a:bodyPr>
          <a:lstStyle/>
          <a:p>
            <a:r>
              <a:rPr lang="en-GB">
                <a:ea typeface="+mn-lt"/>
                <a:cs typeface="+mn-lt"/>
              </a:rPr>
              <a:t>Young people will produce evidence from a portfolio approach. </a:t>
            </a:r>
            <a:endParaRPr lang="en-US">
              <a:ea typeface="+mn-lt"/>
              <a:cs typeface="+mn-lt"/>
            </a:endParaRPr>
          </a:p>
          <a:p>
            <a:r>
              <a:rPr lang="en-GB">
                <a:ea typeface="+mn-lt"/>
                <a:cs typeface="+mn-lt"/>
              </a:rPr>
              <a:t>This means that evidence will be produced from on-going assessments within the class. </a:t>
            </a:r>
            <a:endParaRPr lang="en-GB"/>
          </a:p>
          <a:p>
            <a:r>
              <a:rPr lang="en-GB">
                <a:ea typeface="+mn-lt"/>
                <a:cs typeface="+mn-lt"/>
              </a:rPr>
              <a:t>This evidence will be drawn from 3 areas of the course including</a:t>
            </a:r>
            <a:r>
              <a:rPr lang="en-GB">
                <a:cs typeface="Calibri"/>
              </a:rPr>
              <a:t> source questions and unseen timed essays from Philosophy of Religion and Religious Experience. </a:t>
            </a:r>
          </a:p>
          <a:p>
            <a:r>
              <a:rPr lang="en-GB">
                <a:cs typeface="Calibri"/>
              </a:rPr>
              <a:t>The Dissertation Project will be used alongside any assessments completed. </a:t>
            </a:r>
          </a:p>
        </p:txBody>
      </p:sp>
    </p:spTree>
    <p:extLst>
      <p:ext uri="{BB962C8B-B14F-4D97-AF65-F5344CB8AC3E}">
        <p14:creationId xmlns:p14="http://schemas.microsoft.com/office/powerpoint/2010/main" val="10969502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5DFA1-4F19-4D03-A629-3CA40C019CA0}"/>
              </a:ext>
            </a:extLst>
          </p:cNvPr>
          <p:cNvSpPr>
            <a:spLocks noGrp="1"/>
          </p:cNvSpPr>
          <p:nvPr>
            <p:ph type="title"/>
          </p:nvPr>
        </p:nvSpPr>
        <p:spPr/>
        <p:txBody>
          <a:bodyPr/>
          <a:lstStyle/>
          <a:p>
            <a:r>
              <a:rPr lang="en-US">
                <a:cs typeface="Calibri Light"/>
              </a:rPr>
              <a:t>Physics Advanced Higher</a:t>
            </a:r>
            <a:endParaRPr lang="en-US"/>
          </a:p>
        </p:txBody>
      </p:sp>
      <p:sp>
        <p:nvSpPr>
          <p:cNvPr id="3" name="Content Placeholder 2">
            <a:extLst>
              <a:ext uri="{FF2B5EF4-FFF2-40B4-BE49-F238E27FC236}">
                <a16:creationId xmlns:a16="http://schemas.microsoft.com/office/drawing/2014/main" id="{B50578E8-B784-4760-9459-51078D0D7B30}"/>
              </a:ext>
            </a:extLst>
          </p:cNvPr>
          <p:cNvSpPr>
            <a:spLocks noGrp="1"/>
          </p:cNvSpPr>
          <p:nvPr>
            <p:ph idx="1"/>
          </p:nvPr>
        </p:nvSpPr>
        <p:spPr/>
        <p:txBody>
          <a:bodyPr vert="horz" lIns="0" tIns="45720" rIns="0" bIns="45720" rtlCol="0" anchor="t">
            <a:normAutofit/>
          </a:bodyPr>
          <a:lstStyle/>
          <a:p>
            <a:r>
              <a:rPr lang="en-GB">
                <a:ea typeface="+mn-lt"/>
                <a:cs typeface="+mn-lt"/>
              </a:rPr>
              <a:t>SQA requires one piece of evidence comprising of a question paper of extended-response questions </a:t>
            </a:r>
            <a:r>
              <a:rPr lang="en-GB"/>
              <a:t>sampling knowledge and understanding from across the course and a selection of skills of scientific inquiry, including two open-ended questions</a:t>
            </a:r>
            <a:r>
              <a:rPr lang="en-GB">
                <a:ea typeface="+mn-lt"/>
                <a:cs typeface="+mn-lt"/>
              </a:rPr>
              <a:t>. </a:t>
            </a:r>
            <a:endParaRPr lang="en-US">
              <a:ea typeface="+mn-lt"/>
              <a:cs typeface="+mn-lt"/>
            </a:endParaRPr>
          </a:p>
          <a:p>
            <a:r>
              <a:rPr lang="en-GB">
                <a:ea typeface="+mn-lt"/>
                <a:cs typeface="+mn-lt"/>
              </a:rPr>
              <a:t>This assessment will be a closed book assessment and completed in controlled conditions, as per SQA guidance.</a:t>
            </a:r>
            <a:endParaRPr lang="en-US">
              <a:ea typeface="+mn-lt"/>
              <a:cs typeface="+mn-lt"/>
            </a:endParaRPr>
          </a:p>
          <a:p>
            <a:r>
              <a:rPr lang="en-GB">
                <a:ea typeface="+mn-lt"/>
                <a:cs typeface="+mn-lt"/>
              </a:rPr>
              <a:t>Each pupil will have two opportunities between April – June for pupils to sit an assessment which meets SQA criteria.  The department will then use these assessments to produce each pupil's provisional grade.</a:t>
            </a:r>
            <a:endParaRPr lang="en-US">
              <a:ea typeface="+mn-lt"/>
              <a:cs typeface="+mn-lt"/>
            </a:endParaRPr>
          </a:p>
        </p:txBody>
      </p:sp>
    </p:spTree>
    <p:extLst>
      <p:ext uri="{BB962C8B-B14F-4D97-AF65-F5344CB8AC3E}">
        <p14:creationId xmlns:p14="http://schemas.microsoft.com/office/powerpoint/2010/main" val="42572254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5781C-FD01-4F47-BFB9-4757370CB5AC}"/>
              </a:ext>
            </a:extLst>
          </p:cNvPr>
          <p:cNvSpPr>
            <a:spLocks noGrp="1"/>
          </p:cNvSpPr>
          <p:nvPr>
            <p:ph type="title"/>
          </p:nvPr>
        </p:nvSpPr>
        <p:spPr/>
        <p:txBody>
          <a:bodyPr/>
          <a:lstStyle/>
          <a:p>
            <a:r>
              <a:rPr lang="en-US">
                <a:cs typeface="Calibri Light"/>
              </a:rPr>
              <a:t>Refereeing Level 7</a:t>
            </a:r>
            <a:endParaRPr lang="en-US"/>
          </a:p>
        </p:txBody>
      </p:sp>
      <p:sp>
        <p:nvSpPr>
          <p:cNvPr id="3" name="Content Placeholder 2">
            <a:extLst>
              <a:ext uri="{FF2B5EF4-FFF2-40B4-BE49-F238E27FC236}">
                <a16:creationId xmlns:a16="http://schemas.microsoft.com/office/drawing/2014/main" id="{F5D7B069-4827-46E5-9A26-1233F63434C3}"/>
              </a:ext>
            </a:extLst>
          </p:cNvPr>
          <p:cNvSpPr>
            <a:spLocks noGrp="1"/>
          </p:cNvSpPr>
          <p:nvPr>
            <p:ph idx="1"/>
          </p:nvPr>
        </p:nvSpPr>
        <p:spPr/>
        <p:txBody>
          <a:bodyPr vert="horz" lIns="0" tIns="45720" rIns="0" bIns="45720" rtlCol="0" anchor="t">
            <a:normAutofit/>
          </a:bodyPr>
          <a:lstStyle/>
          <a:p>
            <a:r>
              <a:rPr lang="en-US">
                <a:ea typeface="+mn-lt"/>
                <a:cs typeface="+mn-lt"/>
              </a:rPr>
              <a:t>Most referees have now completed and passed Unit 1 and those that still have sections to complete will have a plan in place for just prior to the Easter break (Video Exam) or just after the Easter break (Laws of the Game exam).  Those that have submitted documents via online learning will have completed a number of outcomes for Unit 2 and students that haven't will have a paper copy to complete by their return in April.  After the Easter break, the focus will be on practical refereeing and fitness testing to complete the remaining outcomes.</a:t>
            </a:r>
            <a:endParaRPr lang="en-US">
              <a:cs typeface="Calibri" panose="020F0502020204030204"/>
            </a:endParaRPr>
          </a:p>
          <a:p>
            <a:r>
              <a:rPr lang="en-US">
                <a:ea typeface="+mn-lt"/>
                <a:cs typeface="+mn-lt"/>
              </a:rPr>
              <a:t>Targeted support will be provided in class for those requiring to complete outstanding units.</a:t>
            </a:r>
            <a:endParaRPr lang="en-US"/>
          </a:p>
          <a:p>
            <a:endParaRPr lang="en-US">
              <a:cs typeface="Calibri"/>
            </a:endParaRPr>
          </a:p>
        </p:txBody>
      </p:sp>
    </p:spTree>
    <p:extLst>
      <p:ext uri="{BB962C8B-B14F-4D97-AF65-F5344CB8AC3E}">
        <p14:creationId xmlns:p14="http://schemas.microsoft.com/office/powerpoint/2010/main" val="379679577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F2874-4521-4A32-A37D-5BCF3639C77D}"/>
              </a:ext>
            </a:extLst>
          </p:cNvPr>
          <p:cNvSpPr>
            <a:spLocks noGrp="1"/>
          </p:cNvSpPr>
          <p:nvPr>
            <p:ph type="title"/>
          </p:nvPr>
        </p:nvSpPr>
        <p:spPr/>
        <p:txBody>
          <a:bodyPr/>
          <a:lstStyle/>
          <a:p>
            <a:r>
              <a:rPr lang="en-US">
                <a:cs typeface="Calibri Light"/>
              </a:rPr>
              <a:t>Sports Leaders</a:t>
            </a:r>
            <a:endParaRPr lang="en-US"/>
          </a:p>
        </p:txBody>
      </p:sp>
      <p:sp>
        <p:nvSpPr>
          <p:cNvPr id="3" name="Content Placeholder 2">
            <a:extLst>
              <a:ext uri="{FF2B5EF4-FFF2-40B4-BE49-F238E27FC236}">
                <a16:creationId xmlns:a16="http://schemas.microsoft.com/office/drawing/2014/main" id="{B69DEEB6-79B4-47FA-8A25-4E710E254C13}"/>
              </a:ext>
            </a:extLst>
          </p:cNvPr>
          <p:cNvSpPr>
            <a:spLocks noGrp="1"/>
          </p:cNvSpPr>
          <p:nvPr>
            <p:ph idx="1"/>
          </p:nvPr>
        </p:nvSpPr>
        <p:spPr/>
        <p:txBody>
          <a:bodyPr vert="horz" lIns="0" tIns="45720" rIns="0" bIns="45720" rtlCol="0" anchor="t">
            <a:normAutofit/>
          </a:bodyPr>
          <a:lstStyle/>
          <a:p>
            <a:r>
              <a:rPr lang="en-US">
                <a:ea typeface="+mn-lt"/>
                <a:cs typeface="+mn-lt"/>
              </a:rPr>
              <a:t>Almost all pupils in the class have completed their hour of leading an event with the few who haven't being given an opportunity to deliver after Easter.  </a:t>
            </a:r>
            <a:endParaRPr lang="en-US">
              <a:cs typeface="Calibri" panose="020F0502020204030204"/>
            </a:endParaRPr>
          </a:p>
          <a:p>
            <a:r>
              <a:rPr lang="en-US">
                <a:ea typeface="+mn-lt"/>
                <a:cs typeface="+mn-lt"/>
              </a:rPr>
              <a:t>All those up to date with their online learning coursework will be </a:t>
            </a:r>
            <a:r>
              <a:rPr lang="en-US" err="1">
                <a:ea typeface="+mn-lt"/>
                <a:cs typeface="+mn-lt"/>
              </a:rPr>
              <a:t>focussing</a:t>
            </a:r>
            <a:r>
              <a:rPr lang="en-US">
                <a:ea typeface="+mn-lt"/>
                <a:cs typeface="+mn-lt"/>
              </a:rPr>
              <a:t> mainly on practical content after the Easter break to assist their session planning.  </a:t>
            </a:r>
            <a:endParaRPr lang="en-US"/>
          </a:p>
          <a:p>
            <a:r>
              <a:rPr lang="en-US">
                <a:ea typeface="+mn-lt"/>
                <a:cs typeface="+mn-lt"/>
              </a:rPr>
              <a:t>A number of students have planned two sessions in the community or via virtual learning and submitted video evidence, the others will have to </a:t>
            </a:r>
            <a:r>
              <a:rPr lang="en-US" err="1">
                <a:ea typeface="+mn-lt"/>
                <a:cs typeface="+mn-lt"/>
              </a:rPr>
              <a:t>prioritise</a:t>
            </a:r>
            <a:r>
              <a:rPr lang="en-US">
                <a:ea typeface="+mn-lt"/>
                <a:cs typeface="+mn-lt"/>
              </a:rPr>
              <a:t> this when we return in April as a further 3 hours of Leadership is required to pass the course. </a:t>
            </a:r>
            <a:r>
              <a:rPr lang="en-US" err="1">
                <a:ea typeface="+mn-lt"/>
                <a:cs typeface="+mn-lt"/>
              </a:rPr>
              <a:t>Targetted</a:t>
            </a:r>
            <a:r>
              <a:rPr lang="en-US">
                <a:ea typeface="+mn-lt"/>
                <a:cs typeface="+mn-lt"/>
              </a:rPr>
              <a:t> support and dedicated time will be provided for these pupils. </a:t>
            </a:r>
            <a:endParaRPr lang="en-US"/>
          </a:p>
          <a:p>
            <a:endParaRPr lang="en-US">
              <a:cs typeface="Calibri"/>
            </a:endParaRPr>
          </a:p>
        </p:txBody>
      </p:sp>
    </p:spTree>
    <p:extLst>
      <p:ext uri="{BB962C8B-B14F-4D97-AF65-F5344CB8AC3E}">
        <p14:creationId xmlns:p14="http://schemas.microsoft.com/office/powerpoint/2010/main" val="372336603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67970-605B-4AB3-9B32-875D3FE1A16D}"/>
              </a:ext>
            </a:extLst>
          </p:cNvPr>
          <p:cNvSpPr>
            <a:spLocks noGrp="1"/>
          </p:cNvSpPr>
          <p:nvPr>
            <p:ph type="title"/>
          </p:nvPr>
        </p:nvSpPr>
        <p:spPr/>
        <p:txBody>
          <a:bodyPr/>
          <a:lstStyle/>
          <a:p>
            <a:r>
              <a:rPr lang="en-US">
                <a:cs typeface="Calibri Light"/>
              </a:rPr>
              <a:t>What should I do if I have any questions? </a:t>
            </a:r>
            <a:endParaRPr lang="en-US"/>
          </a:p>
        </p:txBody>
      </p:sp>
      <p:sp>
        <p:nvSpPr>
          <p:cNvPr id="3" name="Content Placeholder 2">
            <a:extLst>
              <a:ext uri="{FF2B5EF4-FFF2-40B4-BE49-F238E27FC236}">
                <a16:creationId xmlns:a16="http://schemas.microsoft.com/office/drawing/2014/main" id="{24A91E60-7077-49D3-AC49-C0EB49459C26}"/>
              </a:ext>
            </a:extLst>
          </p:cNvPr>
          <p:cNvSpPr>
            <a:spLocks noGrp="1"/>
          </p:cNvSpPr>
          <p:nvPr>
            <p:ph idx="1"/>
          </p:nvPr>
        </p:nvSpPr>
        <p:spPr/>
        <p:txBody>
          <a:bodyPr vert="horz" lIns="0" tIns="45720" rIns="0" bIns="45720" rtlCol="0" anchor="t">
            <a:normAutofit/>
          </a:bodyPr>
          <a:lstStyle/>
          <a:p>
            <a:r>
              <a:rPr lang="en-US">
                <a:cs typeface="Calibri"/>
              </a:rPr>
              <a:t>The SQA website contains information related to each subject and provides an overview of the requirements for evidence gathering. You can access each subject required by clicking this link </a:t>
            </a:r>
            <a:r>
              <a:rPr lang="en-US">
                <a:ea typeface="+mn-lt"/>
                <a:cs typeface="+mn-lt"/>
                <a:hlinkClick r:id="rId2"/>
              </a:rPr>
              <a:t>https://www.sqa.org.uk/sqa/45777.html</a:t>
            </a:r>
            <a:r>
              <a:rPr lang="en-US">
                <a:ea typeface="+mn-lt"/>
                <a:cs typeface="+mn-lt"/>
              </a:rPr>
              <a:t> </a:t>
            </a:r>
          </a:p>
          <a:p>
            <a:endParaRPr lang="en-US">
              <a:cs typeface="Calibri"/>
            </a:endParaRPr>
          </a:p>
          <a:p>
            <a:r>
              <a:rPr lang="en-US">
                <a:cs typeface="Calibri"/>
              </a:rPr>
              <a:t>We will be arranging a live webinar session based on SQA arrangements after the Easter break. Information will be shared with you in due course about this.</a:t>
            </a:r>
          </a:p>
          <a:p>
            <a:endParaRPr lang="en-US">
              <a:cs typeface="Calibri"/>
            </a:endParaRPr>
          </a:p>
          <a:p>
            <a:r>
              <a:rPr lang="en-US">
                <a:cs typeface="Calibri"/>
              </a:rPr>
              <a:t>Please contact your child's guidance teacher should you have any specific questions. We will try our best to support. </a:t>
            </a:r>
          </a:p>
        </p:txBody>
      </p:sp>
    </p:spTree>
    <p:extLst>
      <p:ext uri="{BB962C8B-B14F-4D97-AF65-F5344CB8AC3E}">
        <p14:creationId xmlns:p14="http://schemas.microsoft.com/office/powerpoint/2010/main" val="553354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t>Design and Manufacture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Each pupil will complete 2 class test which will be worth 45% of the overall results.</a:t>
            </a:r>
            <a:r>
              <a:rPr lang="en-GB">
                <a:ea typeface="+mn-lt"/>
                <a:cs typeface="+mn-lt"/>
              </a:rPr>
              <a:t> Class Tests will be completed within normal timetabled periods, dates are identified via the Evidence Gathering Calander. </a:t>
            </a:r>
            <a:endParaRPr lang="en-GB">
              <a:cs typeface="Calibri"/>
            </a:endParaRPr>
          </a:p>
          <a:p>
            <a:r>
              <a:rPr lang="en-GB">
                <a:ea typeface="+mn-lt"/>
                <a:cs typeface="+mn-lt"/>
              </a:rPr>
              <a:t>Pupils will complete assignment which is worth 55%. The assignment will comprise of both a folio and a practical element and will be conducted during class time.  Pupils can have the option to work on their folio at home. </a:t>
            </a:r>
          </a:p>
          <a:p>
            <a:endParaRPr lang="en-GB">
              <a:cs typeface="Calibri" panose="020F0502020204030204"/>
            </a:endParaRPr>
          </a:p>
          <a:p>
            <a:endParaRPr lang="en-GB">
              <a:cs typeface="Calibri" panose="020F0502020204030204"/>
            </a:endParaRPr>
          </a:p>
          <a:p>
            <a:r>
              <a:rPr lang="en-GB">
                <a:cs typeface="Calibri" panose="020F0502020204030204"/>
              </a:rPr>
              <a:t>SQA Documentation:</a:t>
            </a:r>
          </a:p>
          <a:p>
            <a:r>
              <a:rPr lang="en-GB">
                <a:ea typeface="+mn-lt"/>
                <a:cs typeface="+mn-lt"/>
                <a:hlinkClick r:id="rId2"/>
              </a:rPr>
              <a:t>guidance-estimates-n5-design-manufacture.pdf (sqa.org.uk)</a:t>
            </a:r>
            <a:endParaRPr lang="en-GB">
              <a:cs typeface="Calibri"/>
            </a:endParaRPr>
          </a:p>
          <a:p>
            <a:endParaRPr lang="en-GB">
              <a:cs typeface="Calibri"/>
            </a:endParaRPr>
          </a:p>
          <a:p>
            <a:endParaRPr lang="en-GB">
              <a:cs typeface="Calibri"/>
            </a:endParaRPr>
          </a:p>
          <a:p>
            <a:endParaRPr lang="en-GB">
              <a:cs typeface="Calibri"/>
            </a:endParaRPr>
          </a:p>
        </p:txBody>
      </p:sp>
    </p:spTree>
    <p:extLst>
      <p:ext uri="{BB962C8B-B14F-4D97-AF65-F5344CB8AC3E}">
        <p14:creationId xmlns:p14="http://schemas.microsoft.com/office/powerpoint/2010/main" val="1911122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Drama National 5</a:t>
            </a:r>
          </a:p>
        </p:txBody>
      </p:sp>
      <p:sp>
        <p:nvSpPr>
          <p:cNvPr id="3" name="Content Placeholder 2"/>
          <p:cNvSpPr>
            <a:spLocks noGrp="1"/>
          </p:cNvSpPr>
          <p:nvPr>
            <p:ph idx="1"/>
          </p:nvPr>
        </p:nvSpPr>
        <p:spPr/>
        <p:txBody>
          <a:bodyPr vert="horz" lIns="0" tIns="45720" rIns="0" bIns="45720" rtlCol="0" anchor="t">
            <a:normAutofit/>
          </a:bodyPr>
          <a:lstStyle/>
          <a:p>
            <a:r>
              <a:rPr lang="en-GB">
                <a:cs typeface="Calibri"/>
              </a:rPr>
              <a:t>Young people will produce two pieces of evidence. </a:t>
            </a:r>
          </a:p>
          <a:p>
            <a:r>
              <a:rPr lang="en-GB">
                <a:ea typeface="+mn-lt"/>
                <a:cs typeface="+mn-lt"/>
              </a:rPr>
              <a:t>Evidence 1 will consist of a Practical Performance  (including preparation for performance) and will be worth 60%.</a:t>
            </a:r>
            <a:r>
              <a:rPr lang="en-US">
                <a:ea typeface="+mn-lt"/>
                <a:cs typeface="+mn-lt"/>
              </a:rPr>
              <a:t> </a:t>
            </a:r>
            <a:endParaRPr lang="en-GB"/>
          </a:p>
          <a:p>
            <a:r>
              <a:rPr lang="en-GB">
                <a:ea typeface="+mn-lt"/>
                <a:cs typeface="+mn-lt"/>
              </a:rPr>
              <a:t>Evidence 2 will be a written question paper worth 40%. </a:t>
            </a:r>
            <a:r>
              <a:rPr lang="en-US">
                <a:ea typeface="+mn-lt"/>
                <a:cs typeface="+mn-lt"/>
              </a:rPr>
              <a:t> </a:t>
            </a:r>
            <a:endParaRPr lang="en-GB"/>
          </a:p>
          <a:p>
            <a:r>
              <a:rPr lang="en-GB">
                <a:ea typeface="+mn-lt"/>
                <a:cs typeface="+mn-lt"/>
              </a:rPr>
              <a:t>The practical performance will be an on-going body of work and evidence will be gathered at suitable times throughout the rehearsal and performance process.</a:t>
            </a:r>
            <a:endParaRPr lang="en-GB">
              <a:cs typeface="Calibri"/>
            </a:endParaRPr>
          </a:p>
          <a:p>
            <a:r>
              <a:rPr lang="en-GB">
                <a:ea typeface="+mn-lt"/>
                <a:cs typeface="+mn-lt"/>
              </a:rPr>
              <a:t>The written paper will be produced over a time period of  1 ½ hours and will take place within the drama periods.</a:t>
            </a:r>
          </a:p>
          <a:p>
            <a:endParaRPr lang="en-GB">
              <a:cs typeface="Calibri"/>
            </a:endParaRPr>
          </a:p>
        </p:txBody>
      </p:sp>
    </p:spTree>
    <p:extLst>
      <p:ext uri="{BB962C8B-B14F-4D97-AF65-F5344CB8AC3E}">
        <p14:creationId xmlns:p14="http://schemas.microsoft.com/office/powerpoint/2010/main" val="97375884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TotalTime>
  <Words>8277</Words>
  <Application>Microsoft Office PowerPoint</Application>
  <PresentationFormat>Widescreen</PresentationFormat>
  <Paragraphs>442</Paragraphs>
  <Slides>74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74</vt:i4>
      </vt:variant>
    </vt:vector>
  </HeadingPairs>
  <TitlesOfParts>
    <vt:vector size="80" baseType="lpstr">
      <vt:lpstr>Arial</vt:lpstr>
      <vt:lpstr>Arial,Sans-Serif</vt:lpstr>
      <vt:lpstr>Calibri</vt:lpstr>
      <vt:lpstr>Calibri Light</vt:lpstr>
      <vt:lpstr>Wingdings</vt:lpstr>
      <vt:lpstr>Retrospect</vt:lpstr>
      <vt:lpstr>Evidence Gathering </vt:lpstr>
      <vt:lpstr>Introduction </vt:lpstr>
      <vt:lpstr>Art and Design National 5</vt:lpstr>
      <vt:lpstr>Biology National 5</vt:lpstr>
      <vt:lpstr>Business Management National 5</vt:lpstr>
      <vt:lpstr>Chemistry National 5</vt:lpstr>
      <vt:lpstr>Computing Science National 5</vt:lpstr>
      <vt:lpstr>Design and Manufacture National 5</vt:lpstr>
      <vt:lpstr>Drama National 5</vt:lpstr>
      <vt:lpstr>Early Learning Childcare National 5 </vt:lpstr>
      <vt:lpstr>Engineering Science National 5 </vt:lpstr>
      <vt:lpstr>English National 5</vt:lpstr>
      <vt:lpstr>French/Spanish National 5</vt:lpstr>
      <vt:lpstr>Geography National 5</vt:lpstr>
      <vt:lpstr>Graphic Communication National 5</vt:lpstr>
      <vt:lpstr>Health and Food Technology National 5</vt:lpstr>
      <vt:lpstr>History National 5</vt:lpstr>
      <vt:lpstr>Hospitality National 4</vt:lpstr>
      <vt:lpstr>Mathematics National 4</vt:lpstr>
      <vt:lpstr>Mathematics National 5</vt:lpstr>
      <vt:lpstr>Modern Studies National 5</vt:lpstr>
      <vt:lpstr>Music National 5</vt:lpstr>
      <vt:lpstr>Music Technology National 5</vt:lpstr>
      <vt:lpstr>Physics National 5</vt:lpstr>
      <vt:lpstr>Physical Education National 5</vt:lpstr>
      <vt:lpstr>Practical Cake Craft National 5</vt:lpstr>
      <vt:lpstr>Practical Woodworking National 5</vt:lpstr>
      <vt:lpstr>RMPS National 5</vt:lpstr>
      <vt:lpstr>Accounting Higher</vt:lpstr>
      <vt:lpstr>Art and Design Higher</vt:lpstr>
      <vt:lpstr>Biology Higher</vt:lpstr>
      <vt:lpstr>Business Management Higher</vt:lpstr>
      <vt:lpstr>Chemistry Higher</vt:lpstr>
      <vt:lpstr>Computing Science Higher</vt:lpstr>
      <vt:lpstr>Dance Higher</vt:lpstr>
      <vt:lpstr>Design and Manufacture Higher</vt:lpstr>
      <vt:lpstr>Drama Higher</vt:lpstr>
      <vt:lpstr>English Higher</vt:lpstr>
      <vt:lpstr>Engineering Science Higher</vt:lpstr>
      <vt:lpstr>French/Spanish Higher</vt:lpstr>
      <vt:lpstr>Geography Higher</vt:lpstr>
      <vt:lpstr>Graphic Communication Higher</vt:lpstr>
      <vt:lpstr>History Higher</vt:lpstr>
      <vt:lpstr>Health and Food Technology Higher</vt:lpstr>
      <vt:lpstr>Human Biology Higher </vt:lpstr>
      <vt:lpstr>Mathematics Higher</vt:lpstr>
      <vt:lpstr>Modern Studies Higher</vt:lpstr>
      <vt:lpstr>Music Higher</vt:lpstr>
      <vt:lpstr>Music Technology Higher</vt:lpstr>
      <vt:lpstr>Higher Photography</vt:lpstr>
      <vt:lpstr>Physical Education Higher</vt:lpstr>
      <vt:lpstr>Physics Higher</vt:lpstr>
      <vt:lpstr>Politics Higher</vt:lpstr>
      <vt:lpstr>Psychology Higher</vt:lpstr>
      <vt:lpstr>RMPS Higher</vt:lpstr>
      <vt:lpstr>Art Advanced Higher</vt:lpstr>
      <vt:lpstr>Biology Advanced Higher</vt:lpstr>
      <vt:lpstr>Business Studies Advanced Higher</vt:lpstr>
      <vt:lpstr>Chemistry Advanced Higher</vt:lpstr>
      <vt:lpstr>Computing Advanced Higher</vt:lpstr>
      <vt:lpstr>Drama Advanced Higher</vt:lpstr>
      <vt:lpstr>English Advanced Higher</vt:lpstr>
      <vt:lpstr>French/Spanish Advanced Higher</vt:lpstr>
      <vt:lpstr>Geography Advanced Higher</vt:lpstr>
      <vt:lpstr>Graphic Communication Advanced Higher</vt:lpstr>
      <vt:lpstr>History Advanced Higher</vt:lpstr>
      <vt:lpstr>Mathematics Advanced Higher</vt:lpstr>
      <vt:lpstr>Modern Studies Advanced Higher</vt:lpstr>
      <vt:lpstr>Music Advanced Higher</vt:lpstr>
      <vt:lpstr>RMPS Advanced Higher</vt:lpstr>
      <vt:lpstr>Physics Advanced Higher</vt:lpstr>
      <vt:lpstr>Refereeing Level 7</vt:lpstr>
      <vt:lpstr>Sports Leaders</vt:lpstr>
      <vt:lpstr>What should I do if I have any questions? </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Evidence Gathering</dc:title>
  <dc:creator>010MHealy</dc:creator>
  <cp:lastModifiedBy>010MHealy</cp:lastModifiedBy>
  <cp:revision>3</cp:revision>
  <dcterms:created xsi:type="dcterms:W3CDTF">2021-03-23T13:13:38Z</dcterms:created>
  <dcterms:modified xsi:type="dcterms:W3CDTF">2021-03-30T07:37:09Z</dcterms:modified>
</cp:coreProperties>
</file>