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96" r:id="rId1"/>
  </p:sldMasterIdLst>
  <p:sldIdLst>
    <p:sldId id="256" r:id="rId2"/>
    <p:sldId id="257" r:id="rId3"/>
    <p:sldId id="259" r:id="rId4"/>
    <p:sldId id="258" r:id="rId5"/>
    <p:sldId id="261" r:id="rId6"/>
    <p:sldId id="264" r:id="rId7"/>
    <p:sldId id="262" r:id="rId8"/>
    <p:sldId id="267" r:id="rId9"/>
    <p:sldId id="260" r:id="rId10"/>
    <p:sldId id="265" r:id="rId11"/>
    <p:sldId id="266"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0000000-0000-0000-0000-000000000000}" v="414" dt="2021-04-22T22:03:55.98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91" d="100"/>
          <a:sy n="91" d="100"/>
        </p:scale>
        <p:origin x="534"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en-US"/>
              <a:t>Click to edit Master title style</a:t>
            </a:r>
            <a:endParaRPr lang="en-US" dirty="0"/>
          </a:p>
        </p:txBody>
      </p:sp>
      <p:sp>
        <p:nvSpPr>
          <p:cNvPr id="3" name="Subtitle 2"/>
          <p:cNvSpPr>
            <a:spLocks noGrp="1"/>
          </p:cNvSpPr>
          <p:nvPr>
            <p:ph type="subTitle" idx="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7" name="Date Placeholder 6"/>
          <p:cNvSpPr>
            <a:spLocks noGrp="1"/>
          </p:cNvSpPr>
          <p:nvPr>
            <p:ph type="dt" sz="half" idx="10"/>
          </p:nvPr>
        </p:nvSpPr>
        <p:spPr/>
        <p:txBody>
          <a:bodyPr/>
          <a:lstStyle/>
          <a:p>
            <a:fld id="{1160EA64-D806-43AC-9DF2-F8C432F32B4C}" type="datetimeFigureOut">
              <a:rPr lang="en-US" dirty="0"/>
              <a:t>4/26/2021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9F9C37B-1D36-470B-8223-D6C91242EC14}" type="datetimeFigureOut">
              <a:rPr lang="en-US" dirty="0"/>
              <a:t>4/26/2021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7C6F52A-A82B-47A2-A83A-8C4C91F2D59F}" type="datetimeFigureOut">
              <a:rPr lang="en-US" dirty="0"/>
              <a:t>4/26/2021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070A7B3-6521-4DCA-87E5-044747A908C1}" type="datetimeFigureOut">
              <a:rPr lang="en-US" dirty="0"/>
              <a:t>4/26/2021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en-US"/>
              <a:t>Click to edit Master title style</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7" name="Date Placeholder 6"/>
          <p:cNvSpPr>
            <a:spLocks noGrp="1"/>
          </p:cNvSpPr>
          <p:nvPr>
            <p:ph type="dt" sz="half" idx="10"/>
          </p:nvPr>
        </p:nvSpPr>
        <p:spPr/>
        <p:txBody>
          <a:bodyPr/>
          <a:lstStyle/>
          <a:p>
            <a:fld id="{1160EA64-D806-43AC-9DF2-F8C432F32B4C}" type="datetimeFigureOut">
              <a:rPr lang="en-US" dirty="0"/>
              <a:t>4/26/2021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581912" y="2638044"/>
            <a:ext cx="4271771" cy="310198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38315" y="2638044"/>
            <a:ext cx="4270247" cy="310198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p:cNvSpPr>
            <a:spLocks noGrp="1"/>
          </p:cNvSpPr>
          <p:nvPr>
            <p:ph type="dt" sz="half" idx="10"/>
          </p:nvPr>
        </p:nvSpPr>
        <p:spPr/>
        <p:txBody>
          <a:bodyPr/>
          <a:lstStyle/>
          <a:p>
            <a:fld id="{AB134690-1557-4C89-A502-4959FE7FAD70}" type="datetimeFigureOut">
              <a:rPr lang="en-US" dirty="0"/>
              <a:t>4/26/2021</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583436" y="3143250"/>
            <a:ext cx="4270248" cy="259677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7" name="Date Placeholder 6"/>
          <p:cNvSpPr>
            <a:spLocks noGrp="1"/>
          </p:cNvSpPr>
          <p:nvPr>
            <p:ph type="dt" sz="half" idx="10"/>
          </p:nvPr>
        </p:nvSpPr>
        <p:spPr/>
        <p:txBody>
          <a:bodyPr/>
          <a:lstStyle/>
          <a:p>
            <a:fld id="{4F7D4976-E339-4826-83B7-FBD03F55ECF8}" type="datetimeFigureOut">
              <a:rPr lang="en-US" dirty="0"/>
              <a:t>4/26/2021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t>‹#›</a:t>
            </a:fld>
            <a:endParaRPr lang="en-US" dirty="0"/>
          </a:p>
        </p:txBody>
      </p:sp>
      <p:sp>
        <p:nvSpPr>
          <p:cNvPr id="10" name="Title 9"/>
          <p:cNvSpPr>
            <a:spLocks noGrp="1"/>
          </p:cNvSpPr>
          <p:nvPr>
            <p:ph type="title"/>
          </p:nvPr>
        </p:nvSpPr>
        <p:spPr/>
        <p:txBody>
          <a:bodyPr/>
          <a:lstStyle/>
          <a:p>
            <a:r>
              <a:rPr lang="en-US"/>
              <a:t>Click to edit Master title style</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1037C31-9E7A-4F99-8774-A0E530DE1A42}" type="datetimeFigureOut">
              <a:rPr lang="en-US" dirty="0"/>
              <a:t>4/26/2021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278504F-A551-4DE0-9316-4DCD1D8CC752}" type="datetimeFigureOut">
              <a:rPr lang="en-US" dirty="0"/>
              <a:t>4/26/2021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en-US"/>
              <a:t>Click to edit Master title style</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9" name="Date Placeholder 8"/>
          <p:cNvSpPr>
            <a:spLocks noGrp="1"/>
          </p:cNvSpPr>
          <p:nvPr>
            <p:ph type="dt" sz="half" idx="10"/>
          </p:nvPr>
        </p:nvSpPr>
        <p:spPr/>
        <p:txBody>
          <a:bodyPr/>
          <a:lstStyle/>
          <a:p>
            <a:fld id="{D1BE4249-C0D0-4B06-8692-E8BB871AF643}" type="datetimeFigureOut">
              <a:rPr lang="en-US" dirty="0"/>
              <a:t>4/26/2021</a:t>
            </a:fld>
            <a:endParaRPr lang="en-US" dirty="0"/>
          </a:p>
        </p:txBody>
      </p:sp>
      <p:sp>
        <p:nvSpPr>
          <p:cNvPr id="10" name="Footer Placeholder 9"/>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1" name="Slide Number Placeholder 10"/>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8" name="Rectangle 17"/>
          <p:cNvSpPr/>
          <p:nvPr/>
        </p:nvSpPr>
        <p:spPr>
          <a:xfrm>
            <a:off x="0"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6095999" y="0"/>
            <a:ext cx="6102097" cy="6858000"/>
          </a:xfrm>
          <a:solidFill>
            <a:schemeClr val="bg1">
              <a:lumMod val="75000"/>
            </a:schemeClr>
          </a:solidFill>
        </p:spPr>
        <p:txBody>
          <a:bodyPr anchor="t"/>
          <a:lstStyle>
            <a:lvl1pPr marL="0" indent="0">
              <a:buNone/>
              <a:defRPr sz="3200">
                <a:solidFill>
                  <a:schemeClr val="bg1">
                    <a:lumMod val="85000"/>
                    <a:lumOff val="1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042B0DB6-F5C7-45FB-8CF3-31B45F9C2DAC}" type="datetimeFigureOut">
              <a:rPr lang="en-US" dirty="0"/>
              <a:t>4/26/2021</a:t>
            </a:fld>
            <a:endParaRPr lang="en-US" dirty="0"/>
          </a:p>
        </p:txBody>
      </p:sp>
      <p:sp>
        <p:nvSpPr>
          <p:cNvPr id="9" name="Footer Placeholder 8"/>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2231136" y="964692"/>
            <a:ext cx="7729728" cy="1188720"/>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1160EA64-D806-43AC-9DF2-F8C432F32B4C}" type="datetimeFigureOut">
              <a:rPr lang="en-US" dirty="0"/>
              <a:t>4/26/2021</a:t>
            </a:fld>
            <a:endParaRPr lang="en-US" dirty="0"/>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en-US" dirty="0"/>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8A7A6979-0714-4377-B894-6BE4C2D6E202}"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sldNum="0" hdr="0" ftr="0" dt="0"/>
  <p:txStyles>
    <p:titleStyle>
      <a:lvl1pPr algn="ctr" defTabSz="914400" rtl="0" eaLnBrk="1" latinLnBrk="0" hangingPunct="1">
        <a:lnSpc>
          <a:spcPct val="90000"/>
        </a:lnSpc>
        <a:spcBef>
          <a:spcPct val="0"/>
        </a:spcBef>
        <a:buNone/>
        <a:defRPr sz="2800" kern="1200" cap="all" spc="200" baseline="0">
          <a:solidFill>
            <a:srgbClr val="262626"/>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www.bearsdenacademy.e-dunbarton.sch.uk/parents-info/alternative-certification-model/"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wakelet.com/wake/uBdKA47Qqna3OpTC3hrN3"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a:t>Evidence Gathering</a:t>
            </a:r>
          </a:p>
        </p:txBody>
      </p:sp>
      <p:sp>
        <p:nvSpPr>
          <p:cNvPr id="3" name="Subtitle 2"/>
          <p:cNvSpPr>
            <a:spLocks noGrp="1"/>
          </p:cNvSpPr>
          <p:nvPr>
            <p:ph type="subTitle" idx="1"/>
          </p:nvPr>
        </p:nvSpPr>
        <p:spPr/>
        <p:txBody>
          <a:bodyPr/>
          <a:lstStyle/>
          <a:p>
            <a:r>
              <a:rPr lang="en-GB" dirty="0"/>
              <a:t>Parent/Carer Presentation </a:t>
            </a:r>
          </a:p>
        </p:txBody>
      </p:sp>
    </p:spTree>
    <p:extLst>
      <p:ext uri="{BB962C8B-B14F-4D97-AF65-F5344CB8AC3E}">
        <p14:creationId xmlns:p14="http://schemas.microsoft.com/office/powerpoint/2010/main" val="388635074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What should I do if I have </a:t>
            </a:r>
            <a:r>
              <a:rPr lang="en-GB" dirty="0" err="1"/>
              <a:t>aNy</a:t>
            </a:r>
            <a:r>
              <a:rPr lang="en-GB" dirty="0"/>
              <a:t> questions?</a:t>
            </a:r>
          </a:p>
        </p:txBody>
      </p:sp>
      <p:sp>
        <p:nvSpPr>
          <p:cNvPr id="3" name="Content Placeholder 2"/>
          <p:cNvSpPr>
            <a:spLocks noGrp="1"/>
          </p:cNvSpPr>
          <p:nvPr>
            <p:ph idx="1"/>
          </p:nvPr>
        </p:nvSpPr>
        <p:spPr/>
        <p:txBody>
          <a:bodyPr/>
          <a:lstStyle/>
          <a:p>
            <a:r>
              <a:rPr lang="en-GB" dirty="0"/>
              <a:t>Please contact your child’s Guidance teacher or the relevant year head who will be happy to support.</a:t>
            </a:r>
          </a:p>
          <a:p>
            <a:r>
              <a:rPr lang="en-GB" dirty="0"/>
              <a:t>Specific queries related to additional arrangements, you may wish to contact Mrs Gold, Principal Teacher support for Learning. </a:t>
            </a:r>
          </a:p>
        </p:txBody>
      </p:sp>
    </p:spTree>
    <p:extLst>
      <p:ext uri="{BB962C8B-B14F-4D97-AF65-F5344CB8AC3E}">
        <p14:creationId xmlns:p14="http://schemas.microsoft.com/office/powerpoint/2010/main" val="81220330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Website</a:t>
            </a:r>
          </a:p>
        </p:txBody>
      </p:sp>
      <p:sp>
        <p:nvSpPr>
          <p:cNvPr id="3" name="Content Placeholder 2"/>
          <p:cNvSpPr>
            <a:spLocks noGrp="1"/>
          </p:cNvSpPr>
          <p:nvPr>
            <p:ph idx="1"/>
          </p:nvPr>
        </p:nvSpPr>
        <p:spPr/>
        <p:txBody>
          <a:bodyPr/>
          <a:lstStyle/>
          <a:p>
            <a:r>
              <a:rPr lang="en-GB" dirty="0"/>
              <a:t>Our website contains information related to Evidence Gathering. Please click the link below. </a:t>
            </a:r>
          </a:p>
          <a:p>
            <a:r>
              <a:rPr lang="en-GB" dirty="0">
                <a:hlinkClick r:id="rId2"/>
              </a:rPr>
              <a:t>http://www.bearsdenacademy.e-dunbarton.sch.uk/parents-info/alternative-certification-model/</a:t>
            </a:r>
            <a:r>
              <a:rPr lang="en-GB" dirty="0"/>
              <a:t> </a:t>
            </a:r>
          </a:p>
        </p:txBody>
      </p:sp>
    </p:spTree>
    <p:extLst>
      <p:ext uri="{BB962C8B-B14F-4D97-AF65-F5344CB8AC3E}">
        <p14:creationId xmlns:p14="http://schemas.microsoft.com/office/powerpoint/2010/main" val="30102472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Welcome</a:t>
            </a:r>
          </a:p>
        </p:txBody>
      </p:sp>
      <p:sp>
        <p:nvSpPr>
          <p:cNvPr id="3" name="Content Placeholder 2"/>
          <p:cNvSpPr>
            <a:spLocks noGrp="1"/>
          </p:cNvSpPr>
          <p:nvPr>
            <p:ph idx="1"/>
          </p:nvPr>
        </p:nvSpPr>
        <p:spPr/>
        <p:txBody>
          <a:bodyPr vert="horz" lIns="91440" tIns="45720" rIns="91440" bIns="45720" rtlCol="0" anchor="t">
            <a:normAutofit/>
          </a:bodyPr>
          <a:lstStyle/>
          <a:p>
            <a:r>
              <a:rPr lang="en-GB" dirty="0"/>
              <a:t>Within this workshop we hope to discuss SQA arrangements for our young people in S4 to S6 and how their provisional results will be determined. Within this, we will look at:</a:t>
            </a:r>
          </a:p>
          <a:p>
            <a:pPr marL="342900" indent="-342900">
              <a:buFont typeface="+mj-lt"/>
              <a:buAutoNum type="arabicPeriod"/>
            </a:pPr>
            <a:r>
              <a:rPr lang="en-GB" dirty="0"/>
              <a:t>Background information to SQA Evidence Gathering</a:t>
            </a:r>
          </a:p>
          <a:p>
            <a:pPr marL="342900" indent="-342900">
              <a:buFont typeface="+mj-lt"/>
              <a:buAutoNum type="arabicPeriod"/>
            </a:pPr>
            <a:r>
              <a:rPr lang="en-GB" dirty="0"/>
              <a:t>Arrangements for gathering evidence</a:t>
            </a:r>
          </a:p>
          <a:p>
            <a:endParaRPr lang="en-GB" dirty="0"/>
          </a:p>
        </p:txBody>
      </p:sp>
    </p:spTree>
    <p:extLst>
      <p:ext uri="{BB962C8B-B14F-4D97-AF65-F5344CB8AC3E}">
        <p14:creationId xmlns:p14="http://schemas.microsoft.com/office/powerpoint/2010/main" val="42651512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What do we know so far?</a:t>
            </a:r>
          </a:p>
        </p:txBody>
      </p:sp>
      <p:sp>
        <p:nvSpPr>
          <p:cNvPr id="3" name="Content Placeholder 2"/>
          <p:cNvSpPr>
            <a:spLocks noGrp="1"/>
          </p:cNvSpPr>
          <p:nvPr>
            <p:ph idx="1"/>
          </p:nvPr>
        </p:nvSpPr>
        <p:spPr/>
        <p:txBody>
          <a:bodyPr/>
          <a:lstStyle/>
          <a:p>
            <a:r>
              <a:rPr lang="en-GB" dirty="0"/>
              <a:t>Scottish Government have cancelled the formal diet of SQA exams. </a:t>
            </a:r>
          </a:p>
          <a:p>
            <a:r>
              <a:rPr lang="en-GB" dirty="0"/>
              <a:t>Class teachers will gather evidence from young people related to the whole course.</a:t>
            </a:r>
          </a:p>
          <a:p>
            <a:r>
              <a:rPr lang="en-GB" dirty="0"/>
              <a:t>This evidence will determine the SQA result. </a:t>
            </a:r>
          </a:p>
          <a:p>
            <a:r>
              <a:rPr lang="en-GB" dirty="0"/>
              <a:t>SQA have provided guidelines for each subject. There are differences for each subject. </a:t>
            </a:r>
          </a:p>
          <a:p>
            <a:r>
              <a:rPr lang="en-GB" dirty="0"/>
              <a:t>The final deadline date for completing evidence and uploading to SQA is 25</a:t>
            </a:r>
            <a:r>
              <a:rPr lang="en-GB" baseline="30000" dirty="0"/>
              <a:t>th</a:t>
            </a:r>
            <a:r>
              <a:rPr lang="en-GB" dirty="0"/>
              <a:t> June 2021. </a:t>
            </a:r>
          </a:p>
        </p:txBody>
      </p:sp>
    </p:spTree>
    <p:extLst>
      <p:ext uri="{BB962C8B-B14F-4D97-AF65-F5344CB8AC3E}">
        <p14:creationId xmlns:p14="http://schemas.microsoft.com/office/powerpoint/2010/main" val="13472808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Information Issued</a:t>
            </a:r>
          </a:p>
        </p:txBody>
      </p:sp>
      <p:sp>
        <p:nvSpPr>
          <p:cNvPr id="3" name="Content Placeholder 2"/>
          <p:cNvSpPr>
            <a:spLocks noGrp="1"/>
          </p:cNvSpPr>
          <p:nvPr>
            <p:ph idx="1"/>
          </p:nvPr>
        </p:nvSpPr>
        <p:spPr/>
        <p:txBody>
          <a:bodyPr>
            <a:normAutofit lnSpcReduction="10000"/>
          </a:bodyPr>
          <a:lstStyle/>
          <a:p>
            <a:r>
              <a:rPr lang="en-GB" dirty="0"/>
              <a:t>Before Easter 3 key pieces of information shared:</a:t>
            </a:r>
          </a:p>
          <a:p>
            <a:pPr marL="571500" lvl="1" indent="-342900">
              <a:buFont typeface="+mj-lt"/>
              <a:buAutoNum type="arabicPeriod"/>
            </a:pPr>
            <a:r>
              <a:rPr lang="en-GB" dirty="0"/>
              <a:t>PowerPoint from each subject discussing evidence required</a:t>
            </a:r>
          </a:p>
          <a:p>
            <a:pPr marL="571500" lvl="1" indent="-342900">
              <a:buFont typeface="+mj-lt"/>
              <a:buAutoNum type="arabicPeriod"/>
            </a:pPr>
            <a:r>
              <a:rPr lang="en-GB" dirty="0"/>
              <a:t>Frequently Asked Questions</a:t>
            </a:r>
          </a:p>
          <a:p>
            <a:pPr marL="571500" lvl="1" indent="-342900">
              <a:buFont typeface="+mj-lt"/>
              <a:buAutoNum type="arabicPeriod"/>
            </a:pPr>
            <a:r>
              <a:rPr lang="en-GB" dirty="0"/>
              <a:t>Calendar of Evidence Gathering dates (subject to change)</a:t>
            </a:r>
          </a:p>
          <a:p>
            <a:r>
              <a:rPr lang="en-GB" dirty="0"/>
              <a:t>It was important to share this information as soon as possible, but we are aware that face to face communication is more beneficial. </a:t>
            </a:r>
          </a:p>
          <a:p>
            <a:pPr marL="0" indent="0">
              <a:buNone/>
            </a:pPr>
            <a:endParaRPr lang="en-GB" dirty="0"/>
          </a:p>
          <a:p>
            <a:r>
              <a:rPr lang="en-GB" dirty="0"/>
              <a:t>Mini Assemblies held for S4 to S6 on Tuesday 20</a:t>
            </a:r>
            <a:r>
              <a:rPr lang="en-GB" baseline="30000" dirty="0"/>
              <a:t>th</a:t>
            </a:r>
            <a:r>
              <a:rPr lang="en-GB" dirty="0"/>
              <a:t> April 2021. PowerPoint shared on Teams. </a:t>
            </a:r>
          </a:p>
        </p:txBody>
      </p:sp>
      <p:sp>
        <p:nvSpPr>
          <p:cNvPr id="4" name="Down Arrow 3"/>
          <p:cNvSpPr/>
          <p:nvPr/>
        </p:nvSpPr>
        <p:spPr>
          <a:xfrm>
            <a:off x="5465379" y="4571999"/>
            <a:ext cx="252248" cy="515007"/>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41783242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Evidence Gathering Calendar</a:t>
            </a:r>
          </a:p>
        </p:txBody>
      </p:sp>
      <p:sp>
        <p:nvSpPr>
          <p:cNvPr id="3" name="Content Placeholder 2"/>
          <p:cNvSpPr>
            <a:spLocks noGrp="1"/>
          </p:cNvSpPr>
          <p:nvPr>
            <p:ph idx="1"/>
          </p:nvPr>
        </p:nvSpPr>
        <p:spPr/>
        <p:txBody>
          <a:bodyPr/>
          <a:lstStyle/>
          <a:p>
            <a:r>
              <a:rPr lang="en-GB" dirty="0"/>
              <a:t>Young people have been asked to carefully check the calendar.</a:t>
            </a:r>
          </a:p>
          <a:p>
            <a:r>
              <a:rPr lang="en-GB" dirty="0"/>
              <a:t>They have been asked to speak with their year head, guidance teacher and/or Mr Healy if they have any issues/worries/concerns. </a:t>
            </a:r>
          </a:p>
          <a:p>
            <a:r>
              <a:rPr lang="en-GB" dirty="0"/>
              <a:t>Where young people have multiple class tests, we are re-arranging times to suit.  This will be tailored on an individual basis. </a:t>
            </a:r>
          </a:p>
        </p:txBody>
      </p:sp>
    </p:spTree>
    <p:extLst>
      <p:ext uri="{BB962C8B-B14F-4D97-AF65-F5344CB8AC3E}">
        <p14:creationId xmlns:p14="http://schemas.microsoft.com/office/powerpoint/2010/main" val="1484960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When/Where</a:t>
            </a:r>
          </a:p>
        </p:txBody>
      </p:sp>
      <p:sp>
        <p:nvSpPr>
          <p:cNvPr id="3" name="Content Placeholder 2"/>
          <p:cNvSpPr>
            <a:spLocks noGrp="1"/>
          </p:cNvSpPr>
          <p:nvPr>
            <p:ph idx="1"/>
          </p:nvPr>
        </p:nvSpPr>
        <p:spPr/>
        <p:txBody>
          <a:bodyPr/>
          <a:lstStyle/>
          <a:p>
            <a:r>
              <a:rPr lang="en-GB" dirty="0"/>
              <a:t>Majority of our evidence gathering will take place within the subject department during their normal class time.</a:t>
            </a:r>
          </a:p>
          <a:p>
            <a:r>
              <a:rPr lang="en-GB" dirty="0"/>
              <a:t>This is much easier to manage if a young person has a double period (S5/S6).</a:t>
            </a:r>
          </a:p>
          <a:p>
            <a:r>
              <a:rPr lang="en-GB" dirty="0"/>
              <a:t>At times, some time may be required from another subject due to time. </a:t>
            </a:r>
          </a:p>
          <a:p>
            <a:r>
              <a:rPr lang="en-GB" dirty="0"/>
              <a:t>Some subjects may split their class test over several periods if SQA guidelines allow. This may look like they have multiple tests but it makes up one piece of evidence. This is a positive as it breaks the test up. </a:t>
            </a:r>
          </a:p>
          <a:p>
            <a:r>
              <a:rPr lang="en-GB" dirty="0"/>
              <a:t>Where young people have additional arrangements, they will still receive this support.  Our Principal Teacher of Support for Learning is Mrs Gold. </a:t>
            </a:r>
          </a:p>
        </p:txBody>
      </p:sp>
    </p:spTree>
    <p:extLst>
      <p:ext uri="{BB962C8B-B14F-4D97-AF65-F5344CB8AC3E}">
        <p14:creationId xmlns:p14="http://schemas.microsoft.com/office/powerpoint/2010/main" val="19830359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Opportunities</a:t>
            </a:r>
          </a:p>
        </p:txBody>
      </p:sp>
      <p:sp>
        <p:nvSpPr>
          <p:cNvPr id="3" name="Content Placeholder 2"/>
          <p:cNvSpPr>
            <a:spLocks noGrp="1"/>
          </p:cNvSpPr>
          <p:nvPr>
            <p:ph idx="1"/>
          </p:nvPr>
        </p:nvSpPr>
        <p:spPr/>
        <p:txBody>
          <a:bodyPr/>
          <a:lstStyle/>
          <a:p>
            <a:r>
              <a:rPr lang="en-GB" dirty="0"/>
              <a:t>Departments are keen to provide as many opportunities as possible to our young people to achieve the best evidence possible. </a:t>
            </a:r>
          </a:p>
          <a:p>
            <a:r>
              <a:rPr lang="en-GB" dirty="0"/>
              <a:t>On a calendar, this can look like young people will have many class tests. It may not be the case. </a:t>
            </a:r>
          </a:p>
          <a:p>
            <a:r>
              <a:rPr lang="en-GB" dirty="0"/>
              <a:t>Where young people have collected all relevant pieces of evidence and the young person, parent/carer and class teacher are happy with result(s), we will discuss next steps related to evidence gathering. </a:t>
            </a:r>
          </a:p>
        </p:txBody>
      </p:sp>
    </p:spTree>
    <p:extLst>
      <p:ext uri="{BB962C8B-B14F-4D97-AF65-F5344CB8AC3E}">
        <p14:creationId xmlns:p14="http://schemas.microsoft.com/office/powerpoint/2010/main" val="42652612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924B4E-E7D2-47D4-BAC1-D674265CEC1C}"/>
              </a:ext>
            </a:extLst>
          </p:cNvPr>
          <p:cNvSpPr>
            <a:spLocks noGrp="1"/>
          </p:cNvSpPr>
          <p:nvPr>
            <p:ph type="title"/>
          </p:nvPr>
        </p:nvSpPr>
        <p:spPr/>
        <p:txBody>
          <a:bodyPr/>
          <a:lstStyle/>
          <a:p>
            <a:r>
              <a:rPr lang="en-US" dirty="0"/>
              <a:t>Moderation</a:t>
            </a:r>
          </a:p>
        </p:txBody>
      </p:sp>
      <p:sp>
        <p:nvSpPr>
          <p:cNvPr id="3" name="Content Placeholder 2">
            <a:extLst>
              <a:ext uri="{FF2B5EF4-FFF2-40B4-BE49-F238E27FC236}">
                <a16:creationId xmlns:a16="http://schemas.microsoft.com/office/drawing/2014/main" id="{FDCC0EFA-C66A-46D6-A9AF-AC84DF057409}"/>
              </a:ext>
            </a:extLst>
          </p:cNvPr>
          <p:cNvSpPr>
            <a:spLocks noGrp="1"/>
          </p:cNvSpPr>
          <p:nvPr>
            <p:ph idx="1"/>
          </p:nvPr>
        </p:nvSpPr>
        <p:spPr/>
        <p:txBody>
          <a:bodyPr vert="horz" lIns="91440" tIns="45720" rIns="91440" bIns="45720" rtlCol="0" anchor="t">
            <a:normAutofit/>
          </a:bodyPr>
          <a:lstStyle/>
          <a:p>
            <a:pPr marL="0" indent="0">
              <a:buNone/>
            </a:pPr>
            <a:r>
              <a:rPr lang="en-US" dirty="0">
                <a:ea typeface="+mn-lt"/>
                <a:cs typeface="+mn-lt"/>
              </a:rPr>
              <a:t>Moderation is the process that involves staff working together to determine how pupil work has been assessed and why pupils have achieved the grades, they have.  In addition to this school-based and Authority based approach to moderation , the SQA will complete a ‘sampling’ activity in all schools to ensure teachers are marking within the national standard. </a:t>
            </a:r>
          </a:p>
          <a:p>
            <a:pPr marL="0" indent="0">
              <a:buNone/>
            </a:pPr>
            <a:endParaRPr lang="en-US" dirty="0">
              <a:ea typeface="+mn-lt"/>
              <a:cs typeface="+mn-lt"/>
            </a:endParaRPr>
          </a:p>
          <a:p>
            <a:pPr marL="0" indent="0">
              <a:buNone/>
            </a:pPr>
            <a:r>
              <a:rPr lang="en-US" dirty="0">
                <a:ea typeface="+mn-lt"/>
                <a:cs typeface="+mn-lt"/>
              </a:rPr>
              <a:t>Provisional results from each school will be checked at a number of levels within each school and by the central team, before they are confirmed and sent to SQA, to make sure they are a fair and accurate reflection of pupil achievements</a:t>
            </a:r>
            <a:endParaRPr lang="en-US"/>
          </a:p>
        </p:txBody>
      </p:sp>
    </p:spTree>
    <p:extLst>
      <p:ext uri="{BB962C8B-B14F-4D97-AF65-F5344CB8AC3E}">
        <p14:creationId xmlns:p14="http://schemas.microsoft.com/office/powerpoint/2010/main" val="2989539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MODERATION </a:t>
            </a:r>
          </a:p>
        </p:txBody>
      </p:sp>
      <p:sp>
        <p:nvSpPr>
          <p:cNvPr id="3" name="Content Placeholder 2"/>
          <p:cNvSpPr>
            <a:spLocks noGrp="1"/>
          </p:cNvSpPr>
          <p:nvPr>
            <p:ph idx="1"/>
          </p:nvPr>
        </p:nvSpPr>
        <p:spPr>
          <a:xfrm>
            <a:off x="2231136" y="2296121"/>
            <a:ext cx="7729728" cy="4391520"/>
          </a:xfrm>
        </p:spPr>
        <p:txBody>
          <a:bodyPr vert="horz" lIns="91440" tIns="45720" rIns="91440" bIns="45720" rtlCol="0" anchor="t">
            <a:normAutofit fontScale="77500" lnSpcReduction="20000"/>
          </a:bodyPr>
          <a:lstStyle/>
          <a:p>
            <a:endParaRPr lang="en-GB" dirty="0">
              <a:ea typeface="+mn-lt"/>
              <a:cs typeface="+mn-lt"/>
            </a:endParaRPr>
          </a:p>
          <a:p>
            <a:r>
              <a:rPr lang="en-GB" dirty="0">
                <a:ea typeface="+mn-lt"/>
                <a:cs typeface="+mn-lt"/>
              </a:rPr>
              <a:t>Assessment instruments have been checked externally within EDC, to ensure validity</a:t>
            </a:r>
          </a:p>
          <a:p>
            <a:r>
              <a:rPr lang="en-GB" dirty="0">
                <a:ea typeface="+mn-lt"/>
                <a:cs typeface="+mn-lt"/>
              </a:rPr>
              <a:t>Moderation of assessment/ evidence is checked by other teachers in the school (internally moderated) to ensure consistency of marking to SQA standards.</a:t>
            </a:r>
            <a:endParaRPr lang="en-GB"/>
          </a:p>
          <a:p>
            <a:r>
              <a:rPr lang="en-GB" dirty="0">
                <a:ea typeface="+mn-lt"/>
                <a:cs typeface="+mn-lt"/>
              </a:rPr>
              <a:t>Samples of evidence and coursework will also be externally moderated by other EDC critical partners established.  </a:t>
            </a:r>
            <a:endParaRPr lang="en-GB"/>
          </a:p>
          <a:p>
            <a:r>
              <a:rPr lang="en-GB" i="1" dirty="0">
                <a:ea typeface="+mn-lt"/>
                <a:cs typeface="+mn-lt"/>
              </a:rPr>
              <a:t>Authority wide</a:t>
            </a:r>
            <a:r>
              <a:rPr lang="en-GB" dirty="0">
                <a:ea typeface="+mn-lt"/>
                <a:cs typeface="+mn-lt"/>
              </a:rPr>
              <a:t> sampling (May/June) in line with the national approach</a:t>
            </a:r>
            <a:endParaRPr lang="en-GB" dirty="0"/>
          </a:p>
          <a:p>
            <a:r>
              <a:rPr lang="en-GB" dirty="0">
                <a:ea typeface="+mn-lt"/>
                <a:cs typeface="+mn-lt"/>
              </a:rPr>
              <a:t>SQA Sampling Activity</a:t>
            </a:r>
          </a:p>
          <a:p>
            <a:pPr marL="0" indent="0">
              <a:buNone/>
            </a:pPr>
            <a:r>
              <a:rPr lang="en-GB" dirty="0">
                <a:ea typeface="+mn-lt"/>
                <a:cs typeface="+mn-lt"/>
              </a:rPr>
              <a:t>Pupils and parents will be kept informed of pupil progress to ensure there are no surprises in terms of provisional results submitted to SQA on the 25</a:t>
            </a:r>
            <a:r>
              <a:rPr lang="en-GB" baseline="30000" dirty="0">
                <a:ea typeface="+mn-lt"/>
                <a:cs typeface="+mn-lt"/>
              </a:rPr>
              <a:t>th</a:t>
            </a:r>
            <a:r>
              <a:rPr lang="en-GB" dirty="0">
                <a:ea typeface="+mn-lt"/>
                <a:cs typeface="+mn-lt"/>
              </a:rPr>
              <a:t> June.  Working grades will be issued Early May, Early June and Late June.</a:t>
            </a:r>
            <a:endParaRPr lang="en-GB" dirty="0"/>
          </a:p>
          <a:p>
            <a:pPr marL="0" indent="0">
              <a:buNone/>
            </a:pPr>
            <a:r>
              <a:rPr lang="en-GB" dirty="0">
                <a:ea typeface="+mn-lt"/>
                <a:cs typeface="+mn-lt"/>
              </a:rPr>
              <a:t>Please note:</a:t>
            </a:r>
          </a:p>
          <a:p>
            <a:pPr marL="0" indent="0">
              <a:buNone/>
            </a:pPr>
            <a:r>
              <a:rPr lang="en-GB" dirty="0">
                <a:ea typeface="+mn-lt"/>
                <a:cs typeface="+mn-lt"/>
              </a:rPr>
              <a:t>Any results shared are provisional and may be subject to change as a result of school, local authority and national moderation.</a:t>
            </a:r>
            <a:endParaRPr lang="en-GB"/>
          </a:p>
          <a:p>
            <a:pPr marL="0" indent="0">
              <a:buNone/>
            </a:pPr>
            <a:endParaRPr lang="en-GB" dirty="0"/>
          </a:p>
          <a:p>
            <a:pPr marL="0" indent="0">
              <a:buNone/>
            </a:pPr>
            <a:r>
              <a:rPr lang="en-GB" dirty="0" err="1"/>
              <a:t>Futher</a:t>
            </a:r>
            <a:r>
              <a:rPr lang="en-GB" dirty="0"/>
              <a:t> Information: EDC WAKLET:</a:t>
            </a:r>
            <a:r>
              <a:rPr lang="en-GB" dirty="0">
                <a:ea typeface="+mn-lt"/>
                <a:cs typeface="+mn-lt"/>
                <a:hlinkClick r:id="rId2"/>
              </a:rPr>
              <a:t>National Qualifications 20/21 - Support Information for Pupils and Parents/Carers - Wakelet</a:t>
            </a:r>
            <a:endParaRPr lang="en-GB" dirty="0"/>
          </a:p>
        </p:txBody>
      </p:sp>
    </p:spTree>
    <p:extLst>
      <p:ext uri="{BB962C8B-B14F-4D97-AF65-F5344CB8AC3E}">
        <p14:creationId xmlns:p14="http://schemas.microsoft.com/office/powerpoint/2010/main" val="1413319850"/>
      </p:ext>
    </p:extLst>
  </p:cSld>
  <p:clrMapOvr>
    <a:masterClrMapping/>
  </p:clrMapOvr>
</p:sld>
</file>

<file path=ppt/theme/theme1.xml><?xml version="1.0" encoding="utf-8"?>
<a:theme xmlns:a="http://schemas.openxmlformats.org/drawingml/2006/main" name="Parcel">
  <a:themeElements>
    <a:clrScheme name="Parcel">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fontScheme name="Parcel">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rcel">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4DB32801-28C0-48B0-8C1D-A9A58613615A}"/>
    </a:ext>
  </a:extLst>
</a:theme>
</file>

<file path=docProps/app.xml><?xml version="1.0" encoding="utf-8"?>
<Properties xmlns="http://schemas.openxmlformats.org/officeDocument/2006/extended-properties" xmlns:vt="http://schemas.openxmlformats.org/officeDocument/2006/docPropsVTypes">
  <Template>Parcel</Template>
  <TotalTime>305</TotalTime>
  <Words>791</Words>
  <Application>Microsoft Office PowerPoint</Application>
  <PresentationFormat>Widescreen</PresentationFormat>
  <Paragraphs>56</Paragraphs>
  <Slides>11</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11</vt:i4>
      </vt:variant>
    </vt:vector>
  </HeadingPairs>
  <TitlesOfParts>
    <vt:vector size="14" baseType="lpstr">
      <vt:lpstr>Arial</vt:lpstr>
      <vt:lpstr>Gill Sans MT</vt:lpstr>
      <vt:lpstr>Parcel</vt:lpstr>
      <vt:lpstr>Evidence Gathering</vt:lpstr>
      <vt:lpstr>Welcome</vt:lpstr>
      <vt:lpstr>What do we know so far?</vt:lpstr>
      <vt:lpstr>Information Issued</vt:lpstr>
      <vt:lpstr>Evidence Gathering Calendar</vt:lpstr>
      <vt:lpstr>When/Where</vt:lpstr>
      <vt:lpstr>Opportunities</vt:lpstr>
      <vt:lpstr>Moderation</vt:lpstr>
      <vt:lpstr>MODERATION </vt:lpstr>
      <vt:lpstr>What should I do if I have aNy questions?</vt:lpstr>
      <vt:lpstr>Website</vt:lpstr>
    </vt:vector>
  </TitlesOfParts>
  <Company>RM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Evidence Gathering</dc:title>
  <dc:creator>010MHealy</dc:creator>
  <cp:lastModifiedBy>010MHealy</cp:lastModifiedBy>
  <cp:revision>57</cp:revision>
  <dcterms:created xsi:type="dcterms:W3CDTF">2021-04-21T14:35:37Z</dcterms:created>
  <dcterms:modified xsi:type="dcterms:W3CDTF">2021-04-26T08:27:00Z</dcterms:modified>
</cp:coreProperties>
</file>