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2" r:id="rId3"/>
    <p:sldId id="261" r:id="rId4"/>
    <p:sldId id="267" r:id="rId5"/>
    <p:sldId id="264" r:id="rId6"/>
    <p:sldId id="265" r:id="rId7"/>
    <p:sldId id="266"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66308" autoAdjust="0"/>
  </p:normalViewPr>
  <p:slideViewPr>
    <p:cSldViewPr>
      <p:cViewPr varScale="1">
        <p:scale>
          <a:sx n="47" d="100"/>
          <a:sy n="47" d="100"/>
        </p:scale>
        <p:origin x="-20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C07BB7-6515-4EA8-BC93-59AD8995085A}" type="datetimeFigureOut">
              <a:rPr lang="en-US" smtClean="0"/>
              <a:t>12/15/2017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EDEE39-1378-4DF8-B54D-BE4EFAD92305}"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slide shows the structure of the curriculum</a:t>
            </a:r>
            <a:r>
              <a:rPr lang="en-GB" baseline="0" dirty="0" smtClean="0"/>
              <a:t> and how the numbers of subjects studied by pupils varies from year to year in the Senior Phase. It also shows the level of qualification that is most likely to be undertaken in each year.</a:t>
            </a:r>
            <a:endParaRPr lang="en-GB" dirty="0"/>
          </a:p>
        </p:txBody>
      </p:sp>
      <p:sp>
        <p:nvSpPr>
          <p:cNvPr id="4" name="Slide Number Placeholder 3"/>
          <p:cNvSpPr>
            <a:spLocks noGrp="1"/>
          </p:cNvSpPr>
          <p:nvPr>
            <p:ph type="sldNum" sz="quarter" idx="10"/>
          </p:nvPr>
        </p:nvSpPr>
        <p:spPr/>
        <p:txBody>
          <a:bodyPr/>
          <a:lstStyle/>
          <a:p>
            <a:fld id="{67EDEE39-1378-4DF8-B54D-BE4EFAD92305}" type="slidenum">
              <a:rPr lang="en-GB" smtClean="0"/>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slide shows how the broad general education has been organised and shows all 8 curricular</a:t>
            </a:r>
            <a:r>
              <a:rPr lang="en-GB" baseline="0" dirty="0" smtClean="0"/>
              <a:t> areas. Those in black are curricular areas where there was not a choice in S3 and those in green are where pupils were able to make a choice. In addition to covering all curricular areas they added breadth and personalised their curriculum by selecting 2 further courses from all areas of the curriculum – the electives.</a:t>
            </a:r>
            <a:endParaRPr lang="en-GB" dirty="0"/>
          </a:p>
        </p:txBody>
      </p:sp>
      <p:sp>
        <p:nvSpPr>
          <p:cNvPr id="4" name="Slide Number Placeholder 3"/>
          <p:cNvSpPr>
            <a:spLocks noGrp="1"/>
          </p:cNvSpPr>
          <p:nvPr>
            <p:ph type="sldNum" sz="quarter" idx="10"/>
          </p:nvPr>
        </p:nvSpPr>
        <p:spPr/>
        <p:txBody>
          <a:bodyPr/>
          <a:lstStyle/>
          <a:p>
            <a:fld id="{67EDEE39-1378-4DF8-B54D-BE4EFAD92305}" type="slidenum">
              <a:rPr lang="en-GB" smtClean="0"/>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a:t>
            </a:r>
            <a:r>
              <a:rPr lang="en-GB" baseline="0" dirty="0" smtClean="0"/>
              <a:t> purposes of the Senior Phase – according to Education Scotland</a:t>
            </a:r>
            <a:endParaRPr lang="en-GB" dirty="0"/>
          </a:p>
        </p:txBody>
      </p:sp>
      <p:sp>
        <p:nvSpPr>
          <p:cNvPr id="4" name="Slide Number Placeholder 3"/>
          <p:cNvSpPr>
            <a:spLocks noGrp="1"/>
          </p:cNvSpPr>
          <p:nvPr>
            <p:ph type="sldNum" sz="quarter" idx="10"/>
          </p:nvPr>
        </p:nvSpPr>
        <p:spPr/>
        <p:txBody>
          <a:bodyPr/>
          <a:lstStyle/>
          <a:p>
            <a:fld id="{67EDEE39-1378-4DF8-B54D-BE4EFAD92305}" type="slidenum">
              <a:rPr lang="en-GB" smtClean="0"/>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slide explains that in the Senior Phase pupils no longer have to ensure that all curriculum areas are covered.</a:t>
            </a:r>
            <a:r>
              <a:rPr lang="en-GB" baseline="0" dirty="0" smtClean="0"/>
              <a:t> It also shows again the number of subjects and likely levels of study at each stage. It provides the advice that S4 subjects should be 7 of the S3 9 courses and provides information regarding assessment within N4 and 5 courses.</a:t>
            </a:r>
            <a:endParaRPr lang="en-GB" dirty="0"/>
          </a:p>
        </p:txBody>
      </p:sp>
      <p:sp>
        <p:nvSpPr>
          <p:cNvPr id="4" name="Slide Number Placeholder 3"/>
          <p:cNvSpPr>
            <a:spLocks noGrp="1"/>
          </p:cNvSpPr>
          <p:nvPr>
            <p:ph type="sldNum" sz="quarter" idx="10"/>
          </p:nvPr>
        </p:nvSpPr>
        <p:spPr/>
        <p:txBody>
          <a:bodyPr/>
          <a:lstStyle/>
          <a:p>
            <a:fld id="{67EDEE39-1378-4DF8-B54D-BE4EFAD92305}" type="slidenum">
              <a:rPr lang="en-GB" smtClean="0"/>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Reinforces 7 of the S3 9 subjects. Must include English</a:t>
            </a:r>
            <a:r>
              <a:rPr lang="en-GB" baseline="0" dirty="0" smtClean="0"/>
              <a:t> and Maths. Pupils do not need to continue with French.</a:t>
            </a:r>
            <a:endParaRPr lang="en-GB" dirty="0" smtClean="0"/>
          </a:p>
          <a:p>
            <a:r>
              <a:rPr lang="en-GB" dirty="0" smtClean="0"/>
              <a:t>Gives other suggestions of factors that pupils should</a:t>
            </a:r>
            <a:r>
              <a:rPr lang="en-GB" baseline="0" dirty="0" smtClean="0"/>
              <a:t> / may wish to consider when selecting their S4 subjects.</a:t>
            </a:r>
          </a:p>
          <a:p>
            <a:r>
              <a:rPr lang="en-GB" baseline="0" dirty="0" smtClean="0"/>
              <a:t>Provides advice re a new S4 subject and advises(!) against more than 1 new subject in S4 -  no pupil should have more than 1 new subject.</a:t>
            </a:r>
            <a:endParaRPr lang="en-GB" dirty="0"/>
          </a:p>
        </p:txBody>
      </p:sp>
      <p:sp>
        <p:nvSpPr>
          <p:cNvPr id="4" name="Slide Number Placeholder 3"/>
          <p:cNvSpPr>
            <a:spLocks noGrp="1"/>
          </p:cNvSpPr>
          <p:nvPr>
            <p:ph type="sldNum" sz="quarter" idx="10"/>
          </p:nvPr>
        </p:nvSpPr>
        <p:spPr/>
        <p:txBody>
          <a:bodyPr/>
          <a:lstStyle/>
          <a:p>
            <a:fld id="{67EDEE39-1378-4DF8-B54D-BE4EFAD92305}" type="slidenum">
              <a:rPr lang="en-GB" smtClean="0"/>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Sources of info / advice that they may wish to consider.</a:t>
            </a:r>
            <a:endParaRPr lang="en-GB" dirty="0"/>
          </a:p>
        </p:txBody>
      </p:sp>
      <p:sp>
        <p:nvSpPr>
          <p:cNvPr id="4" name="Slide Number Placeholder 3"/>
          <p:cNvSpPr>
            <a:spLocks noGrp="1"/>
          </p:cNvSpPr>
          <p:nvPr>
            <p:ph type="sldNum" sz="quarter" idx="10"/>
          </p:nvPr>
        </p:nvSpPr>
        <p:spPr/>
        <p:txBody>
          <a:bodyPr/>
          <a:lstStyle/>
          <a:p>
            <a:fld id="{67EDEE39-1378-4DF8-B54D-BE4EFAD92305}" type="slidenum">
              <a:rPr lang="en-GB" smtClean="0"/>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Deadline! Non-negotiable!!!!</a:t>
            </a:r>
            <a:endParaRPr lang="en-GB" dirty="0"/>
          </a:p>
        </p:txBody>
      </p:sp>
      <p:sp>
        <p:nvSpPr>
          <p:cNvPr id="4" name="Slide Number Placeholder 3"/>
          <p:cNvSpPr>
            <a:spLocks noGrp="1"/>
          </p:cNvSpPr>
          <p:nvPr>
            <p:ph type="sldNum" sz="quarter" idx="10"/>
          </p:nvPr>
        </p:nvSpPr>
        <p:spPr/>
        <p:txBody>
          <a:bodyPr/>
          <a:lstStyle/>
          <a:p>
            <a:fld id="{67EDEE39-1378-4DF8-B54D-BE4EFAD92305}" type="slidenum">
              <a:rPr lang="en-GB" smtClean="0"/>
              <a:t>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635EEA6-7834-46E0-B48A-F6881710DD24}" type="datetimeFigureOut">
              <a:rPr lang="en-GB" smtClean="0"/>
              <a:pPr/>
              <a:t>15/12/2017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6CD545-549A-48E7-8242-CF8175E35EC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35EEA6-7834-46E0-B48A-F6881710DD24}" type="datetimeFigureOut">
              <a:rPr lang="en-GB" smtClean="0"/>
              <a:pPr/>
              <a:t>15/12/2017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6CD545-549A-48E7-8242-CF8175E35EC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35EEA6-7834-46E0-B48A-F6881710DD24}" type="datetimeFigureOut">
              <a:rPr lang="en-GB" smtClean="0"/>
              <a:pPr/>
              <a:t>15/12/2017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6CD545-549A-48E7-8242-CF8175E35EC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35EEA6-7834-46E0-B48A-F6881710DD24}" type="datetimeFigureOut">
              <a:rPr lang="en-GB" smtClean="0"/>
              <a:pPr/>
              <a:t>15/12/2017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6CD545-549A-48E7-8242-CF8175E35EC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35EEA6-7834-46E0-B48A-F6881710DD24}" type="datetimeFigureOut">
              <a:rPr lang="en-GB" smtClean="0"/>
              <a:pPr/>
              <a:t>15/12/2017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6CD545-549A-48E7-8242-CF8175E35EC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635EEA6-7834-46E0-B48A-F6881710DD24}" type="datetimeFigureOut">
              <a:rPr lang="en-GB" smtClean="0"/>
              <a:pPr/>
              <a:t>15/12/2017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6CD545-549A-48E7-8242-CF8175E35EC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635EEA6-7834-46E0-B48A-F6881710DD24}" type="datetimeFigureOut">
              <a:rPr lang="en-GB" smtClean="0"/>
              <a:pPr/>
              <a:t>15/12/2017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6CD545-549A-48E7-8242-CF8175E35EC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635EEA6-7834-46E0-B48A-F6881710DD24}" type="datetimeFigureOut">
              <a:rPr lang="en-GB" smtClean="0"/>
              <a:pPr/>
              <a:t>15/12/2017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6CD545-549A-48E7-8242-CF8175E35EC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5EEA6-7834-46E0-B48A-F6881710DD24}" type="datetimeFigureOut">
              <a:rPr lang="en-GB" smtClean="0"/>
              <a:pPr/>
              <a:t>15/12/2017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6CD545-549A-48E7-8242-CF8175E35EC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35EEA6-7834-46E0-B48A-F6881710DD24}" type="datetimeFigureOut">
              <a:rPr lang="en-GB" smtClean="0"/>
              <a:pPr/>
              <a:t>15/12/2017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6CD545-549A-48E7-8242-CF8175E35EC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35EEA6-7834-46E0-B48A-F6881710DD24}" type="datetimeFigureOut">
              <a:rPr lang="en-GB" smtClean="0"/>
              <a:pPr/>
              <a:t>15/12/2017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6CD545-549A-48E7-8242-CF8175E35EC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1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35EEA6-7834-46E0-B48A-F6881710DD24}" type="datetimeFigureOut">
              <a:rPr lang="en-GB" smtClean="0"/>
              <a:pPr/>
              <a:t>15/12/2017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CD545-549A-48E7-8242-CF8175E35EC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smtClean="0"/>
              <a:t>From Broad General Education to Senior Phase</a:t>
            </a:r>
            <a:endParaRPr lang="en-GB" dirty="0"/>
          </a:p>
        </p:txBody>
      </p:sp>
      <p:sp>
        <p:nvSpPr>
          <p:cNvPr id="5" name="Content Placeholder 4"/>
          <p:cNvSpPr>
            <a:spLocks noGrp="1"/>
          </p:cNvSpPr>
          <p:nvPr>
            <p:ph idx="1"/>
          </p:nvPr>
        </p:nvSpPr>
        <p:spPr/>
        <p:txBody>
          <a:bodyPr/>
          <a:lstStyle/>
          <a:p>
            <a:r>
              <a:rPr lang="en-GB" dirty="0" smtClean="0"/>
              <a:t>Broad General Education: S1 – S3</a:t>
            </a:r>
          </a:p>
          <a:p>
            <a:pPr>
              <a:buNone/>
            </a:pPr>
            <a:r>
              <a:rPr lang="en-GB" dirty="0" smtClean="0"/>
              <a:t>			8 Curriculum Areas</a:t>
            </a:r>
          </a:p>
          <a:p>
            <a:pPr>
              <a:buNone/>
            </a:pPr>
            <a:endParaRPr lang="en-GB" dirty="0" smtClean="0"/>
          </a:p>
          <a:p>
            <a:r>
              <a:rPr lang="en-GB" dirty="0" smtClean="0"/>
              <a:t>Senior Phase: S4 – S6</a:t>
            </a:r>
          </a:p>
          <a:p>
            <a:pPr>
              <a:buNone/>
            </a:pPr>
            <a:r>
              <a:rPr lang="en-GB" dirty="0" smtClean="0"/>
              <a:t>			S4: 7 subjects (National 4/5)</a:t>
            </a:r>
          </a:p>
          <a:p>
            <a:pPr>
              <a:buNone/>
            </a:pPr>
            <a:r>
              <a:rPr lang="en-GB" dirty="0" smtClean="0"/>
              <a:t>			S5: 5 subjects (National 5/H)</a:t>
            </a:r>
          </a:p>
          <a:p>
            <a:pPr>
              <a:buNone/>
            </a:pPr>
            <a:r>
              <a:rPr lang="en-GB" dirty="0" smtClean="0"/>
              <a:t>			S6: 4 subjects (National 5/H/AH)</a:t>
            </a:r>
          </a:p>
          <a:p>
            <a:pPr>
              <a:buNone/>
            </a:pP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Broad General Education in S3</a:t>
            </a:r>
            <a:endParaRPr lang="en-GB" dirty="0"/>
          </a:p>
        </p:txBody>
      </p:sp>
      <p:sp>
        <p:nvSpPr>
          <p:cNvPr id="6" name="Content Placeholder 5"/>
          <p:cNvSpPr>
            <a:spLocks noGrp="1"/>
          </p:cNvSpPr>
          <p:nvPr>
            <p:ph idx="1"/>
          </p:nvPr>
        </p:nvSpPr>
        <p:spPr/>
        <p:txBody>
          <a:bodyPr>
            <a:normAutofit fontScale="85000" lnSpcReduction="20000"/>
          </a:bodyPr>
          <a:lstStyle/>
          <a:p>
            <a:r>
              <a:rPr lang="en-GB" dirty="0" smtClean="0"/>
              <a:t>Mathematics</a:t>
            </a:r>
          </a:p>
          <a:p>
            <a:r>
              <a:rPr lang="en-GB" dirty="0" smtClean="0"/>
              <a:t>Languages </a:t>
            </a:r>
            <a:r>
              <a:rPr lang="en-GB" sz="2400" dirty="0" smtClean="0"/>
              <a:t>(English &amp; French)</a:t>
            </a:r>
          </a:p>
          <a:p>
            <a:r>
              <a:rPr lang="en-GB" dirty="0" smtClean="0"/>
              <a:t>RME </a:t>
            </a:r>
          </a:p>
          <a:p>
            <a:r>
              <a:rPr lang="en-GB" dirty="0" smtClean="0"/>
              <a:t>Health &amp; Wellbeing </a:t>
            </a:r>
            <a:r>
              <a:rPr lang="en-GB" sz="2400" dirty="0" smtClean="0"/>
              <a:t>(PE &amp; PSE)</a:t>
            </a:r>
          </a:p>
          <a:p>
            <a:r>
              <a:rPr lang="en-GB" dirty="0" smtClean="0">
                <a:solidFill>
                  <a:srgbClr val="00B050"/>
                </a:solidFill>
              </a:rPr>
              <a:t>Science</a:t>
            </a:r>
          </a:p>
          <a:p>
            <a:r>
              <a:rPr lang="en-GB" dirty="0" smtClean="0">
                <a:solidFill>
                  <a:srgbClr val="00B050"/>
                </a:solidFill>
              </a:rPr>
              <a:t>Social Studies</a:t>
            </a:r>
          </a:p>
          <a:p>
            <a:r>
              <a:rPr lang="en-GB" dirty="0" smtClean="0">
                <a:solidFill>
                  <a:srgbClr val="00B050"/>
                </a:solidFill>
              </a:rPr>
              <a:t>Expressive Arts</a:t>
            </a:r>
          </a:p>
          <a:p>
            <a:r>
              <a:rPr lang="en-GB" dirty="0" smtClean="0">
                <a:solidFill>
                  <a:srgbClr val="00B050"/>
                </a:solidFill>
              </a:rPr>
              <a:t>Technologies</a:t>
            </a:r>
          </a:p>
          <a:p>
            <a:pPr>
              <a:buNone/>
            </a:pPr>
            <a:endParaRPr lang="en-GB" dirty="0" smtClean="0">
              <a:solidFill>
                <a:srgbClr val="00B050"/>
              </a:solidFill>
            </a:endParaRPr>
          </a:p>
          <a:p>
            <a:r>
              <a:rPr lang="en-GB" dirty="0" smtClean="0">
                <a:solidFill>
                  <a:srgbClr val="0070C0"/>
                </a:solidFill>
              </a:rPr>
              <a:t>2 Electives </a:t>
            </a:r>
            <a:r>
              <a:rPr lang="en-GB" sz="2400" dirty="0" smtClean="0">
                <a:solidFill>
                  <a:srgbClr val="0070C0"/>
                </a:solidFill>
              </a:rPr>
              <a:t>(choice from every course in every Curriculum Area)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What is the Senior Phase for?</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sz="2400" dirty="0" smtClean="0"/>
              <a:t>All young people in Scotland have an entitlement to a senior phase of education which:</a:t>
            </a:r>
          </a:p>
          <a:p>
            <a:pPr marL="0" indent="0">
              <a:buNone/>
            </a:pPr>
            <a:endParaRPr lang="en-GB" sz="2400" dirty="0" smtClean="0"/>
          </a:p>
          <a:p>
            <a:r>
              <a:rPr lang="en-GB" sz="2400" dirty="0" smtClean="0"/>
              <a:t>provides specialisation, depth and rigour</a:t>
            </a:r>
          </a:p>
          <a:p>
            <a:r>
              <a:rPr lang="en-GB" sz="2400" dirty="0" smtClean="0"/>
              <a:t>prepares them well for achieving qualifications to the highest level of which they are capable</a:t>
            </a:r>
          </a:p>
          <a:p>
            <a:r>
              <a:rPr lang="en-GB" sz="2400" dirty="0" smtClean="0"/>
              <a:t>continues to develop skills for learning, skills for life and skills for work</a:t>
            </a:r>
          </a:p>
          <a:p>
            <a:r>
              <a:rPr lang="en-GB" sz="2400" dirty="0" smtClean="0"/>
              <a:t>continues to provide a range of activities which develop the four capacities</a:t>
            </a:r>
          </a:p>
          <a:p>
            <a:r>
              <a:rPr lang="en-GB" sz="2400" dirty="0" smtClean="0"/>
              <a:t>supports them to achieve a positive and sustained destination. </a:t>
            </a:r>
          </a:p>
          <a:p>
            <a:pPr>
              <a:buNone/>
            </a:pPr>
            <a:r>
              <a:rPr lang="en-GB" sz="2400" dirty="0" smtClean="0"/>
              <a:t>							</a:t>
            </a:r>
            <a:r>
              <a:rPr lang="en-GB" sz="1800" dirty="0" smtClean="0"/>
              <a:t>(educationscotland.gov.uk)</a:t>
            </a:r>
          </a:p>
          <a:p>
            <a:endParaRPr lang="en-GB" sz="2400" dirty="0" smtClean="0"/>
          </a:p>
          <a:p>
            <a:endParaRPr lang="en-GB" sz="2400" dirty="0" smtClean="0"/>
          </a:p>
          <a:p>
            <a:pPr lvl="2">
              <a:buNone/>
            </a:pPr>
            <a:endParaRPr lang="en-GB" dirty="0" smtClean="0"/>
          </a:p>
          <a:p>
            <a:pPr lvl="2">
              <a:buNone/>
            </a:pPr>
            <a:endParaRPr lang="en-GB" sz="2200" dirty="0" smtClean="0"/>
          </a:p>
          <a:p>
            <a:pPr>
              <a:buNone/>
            </a:pPr>
            <a:endParaRPr lang="en-GB" dirty="0" smtClean="0"/>
          </a:p>
          <a:p>
            <a:pPr lvl="2">
              <a:buNone/>
            </a:pPr>
            <a:endParaRPr lang="en-GB" dirty="0" smtClean="0"/>
          </a:p>
          <a:p>
            <a:pPr lvl="2"/>
            <a:endParaRPr lang="en-GB"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Senior Phase</a:t>
            </a:r>
            <a:endParaRPr lang="en-GB" dirty="0"/>
          </a:p>
        </p:txBody>
      </p:sp>
      <p:sp>
        <p:nvSpPr>
          <p:cNvPr id="3" name="Content Placeholder 2"/>
          <p:cNvSpPr>
            <a:spLocks noGrp="1"/>
          </p:cNvSpPr>
          <p:nvPr>
            <p:ph idx="1"/>
          </p:nvPr>
        </p:nvSpPr>
        <p:spPr/>
        <p:txBody>
          <a:bodyPr>
            <a:normAutofit/>
          </a:bodyPr>
          <a:lstStyle/>
          <a:p>
            <a:r>
              <a:rPr lang="en-GB" sz="2600" dirty="0" smtClean="0"/>
              <a:t>No longer bound by Curriculum Areas restrictions</a:t>
            </a:r>
          </a:p>
          <a:p>
            <a:r>
              <a:rPr lang="en-GB" sz="2600" b="1" dirty="0" smtClean="0"/>
              <a:t>S4: 7 subjects (National 4/5)</a:t>
            </a:r>
          </a:p>
          <a:p>
            <a:pPr>
              <a:buNone/>
            </a:pPr>
            <a:r>
              <a:rPr lang="en-GB" sz="2600" dirty="0" smtClean="0"/>
              <a:t>	S5: 5 subjects (National 5/H)</a:t>
            </a:r>
          </a:p>
          <a:p>
            <a:pPr>
              <a:buNone/>
            </a:pPr>
            <a:r>
              <a:rPr lang="en-GB" sz="2600" dirty="0" smtClean="0"/>
              <a:t>	S6: 4 subjects (National 5/H/AH)</a:t>
            </a:r>
          </a:p>
          <a:p>
            <a:r>
              <a:rPr lang="en-GB" sz="2600" b="1" dirty="0" smtClean="0"/>
              <a:t>Most likely</a:t>
            </a:r>
            <a:r>
              <a:rPr lang="en-GB" sz="2600" dirty="0" smtClean="0"/>
              <a:t> to pick 7 from your 9 S3 subjects.</a:t>
            </a:r>
          </a:p>
          <a:p>
            <a:r>
              <a:rPr lang="en-GB" sz="2600" dirty="0" smtClean="0"/>
              <a:t>Assessment throughout S4 if National 4 presentation; exams in May </a:t>
            </a:r>
            <a:r>
              <a:rPr lang="en-GB" sz="2600" dirty="0" smtClean="0"/>
              <a:t>2018 </a:t>
            </a:r>
            <a:r>
              <a:rPr lang="en-GB" sz="2600" dirty="0" smtClean="0"/>
              <a:t>if National 5 presentation.</a:t>
            </a:r>
          </a:p>
          <a:p>
            <a:pPr>
              <a:buNone/>
            </a:pPr>
            <a:endParaRPr lang="en-GB" sz="2600" dirty="0" smtClean="0"/>
          </a:p>
          <a:p>
            <a:endParaRPr lang="en-GB" sz="2400" dirty="0" smtClean="0"/>
          </a:p>
          <a:p>
            <a:endParaRPr lang="en-GB" sz="2400" dirty="0" smtClean="0"/>
          </a:p>
          <a:p>
            <a:pPr lvl="2">
              <a:buNone/>
            </a:pPr>
            <a:endParaRPr lang="en-GB" dirty="0" smtClean="0"/>
          </a:p>
          <a:p>
            <a:pPr lvl="2">
              <a:buNone/>
            </a:pPr>
            <a:endParaRPr lang="en-GB" sz="2200" dirty="0" smtClean="0"/>
          </a:p>
          <a:p>
            <a:pPr>
              <a:buNone/>
            </a:pPr>
            <a:endParaRPr lang="en-GB" dirty="0" smtClean="0"/>
          </a:p>
          <a:p>
            <a:pPr lvl="2">
              <a:buNone/>
            </a:pPr>
            <a:endParaRPr lang="en-GB" dirty="0" smtClean="0"/>
          </a:p>
          <a:p>
            <a:pPr lvl="2"/>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Which subjects?</a:t>
            </a:r>
            <a:endParaRPr lang="en-GB" dirty="0"/>
          </a:p>
        </p:txBody>
      </p:sp>
      <p:sp>
        <p:nvSpPr>
          <p:cNvPr id="3" name="Content Placeholder 2"/>
          <p:cNvSpPr>
            <a:spLocks noGrp="1"/>
          </p:cNvSpPr>
          <p:nvPr>
            <p:ph idx="1"/>
          </p:nvPr>
        </p:nvSpPr>
        <p:spPr/>
        <p:txBody>
          <a:bodyPr>
            <a:normAutofit fontScale="92500" lnSpcReduction="10000"/>
          </a:bodyPr>
          <a:lstStyle/>
          <a:p>
            <a:r>
              <a:rPr lang="en-GB" b="1" dirty="0" smtClean="0"/>
              <a:t>C</a:t>
            </a:r>
            <a:r>
              <a:rPr lang="en-GB" b="1" dirty="0" smtClean="0"/>
              <a:t>hoose 7 of your 9 S3 subjects. </a:t>
            </a:r>
            <a:r>
              <a:rPr lang="en-GB" dirty="0" smtClean="0"/>
              <a:t>(Must include English and Maths.)</a:t>
            </a:r>
          </a:p>
          <a:p>
            <a:r>
              <a:rPr lang="en-GB" dirty="0" smtClean="0"/>
              <a:t>Best </a:t>
            </a:r>
            <a:r>
              <a:rPr lang="en-GB" dirty="0" smtClean="0"/>
              <a:t>7?</a:t>
            </a:r>
          </a:p>
          <a:p>
            <a:r>
              <a:rPr lang="en-GB" dirty="0" smtClean="0"/>
              <a:t>Subjects needed for future career aspirations?</a:t>
            </a:r>
          </a:p>
          <a:p>
            <a:r>
              <a:rPr lang="en-GB" dirty="0" smtClean="0"/>
              <a:t>Subjects you like?</a:t>
            </a:r>
          </a:p>
          <a:p>
            <a:r>
              <a:rPr lang="en-GB" dirty="0" smtClean="0"/>
              <a:t>Skills / opportunities you enjoy?</a:t>
            </a:r>
          </a:p>
          <a:p>
            <a:r>
              <a:rPr lang="en-GB" dirty="0" smtClean="0"/>
              <a:t>Good combinations</a:t>
            </a:r>
            <a:r>
              <a:rPr lang="en-GB" dirty="0" smtClean="0"/>
              <a:t>?</a:t>
            </a:r>
          </a:p>
          <a:p>
            <a:r>
              <a:rPr lang="en-GB" dirty="0" smtClean="0"/>
              <a:t>Only choose a new subject for S4 if you are certain; </a:t>
            </a:r>
            <a:r>
              <a:rPr lang="en-GB" b="1" dirty="0" smtClean="0"/>
              <a:t>do not choose more than 1 new subject</a:t>
            </a:r>
            <a:r>
              <a:rPr lang="en-GB" dirty="0" smtClean="0"/>
              <a:t>.</a:t>
            </a:r>
            <a:endParaRPr lang="en-GB" dirty="0" smtClean="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 out information</a:t>
            </a:r>
            <a:endParaRPr lang="en-GB" dirty="0"/>
          </a:p>
        </p:txBody>
      </p:sp>
      <p:sp>
        <p:nvSpPr>
          <p:cNvPr id="3" name="Content Placeholder 2"/>
          <p:cNvSpPr>
            <a:spLocks noGrp="1"/>
          </p:cNvSpPr>
          <p:nvPr>
            <p:ph idx="1"/>
          </p:nvPr>
        </p:nvSpPr>
        <p:spPr/>
        <p:txBody>
          <a:bodyPr>
            <a:normAutofit/>
          </a:bodyPr>
          <a:lstStyle/>
          <a:p>
            <a:r>
              <a:rPr lang="en-GB" dirty="0" smtClean="0"/>
              <a:t>Guidance Teacher</a:t>
            </a:r>
          </a:p>
          <a:p>
            <a:r>
              <a:rPr lang="en-GB" dirty="0" smtClean="0"/>
              <a:t>Subject teachers</a:t>
            </a:r>
          </a:p>
          <a:p>
            <a:r>
              <a:rPr lang="en-GB" dirty="0" smtClean="0"/>
              <a:t>Course </a:t>
            </a:r>
            <a:r>
              <a:rPr lang="en-GB" dirty="0" smtClean="0"/>
              <a:t>choice booklet</a:t>
            </a:r>
          </a:p>
          <a:p>
            <a:r>
              <a:rPr lang="en-GB" dirty="0" smtClean="0"/>
              <a:t>Parents (Siblings?)</a:t>
            </a:r>
          </a:p>
          <a:p>
            <a:r>
              <a:rPr lang="en-GB" dirty="0" smtClean="0"/>
              <a:t>University </a:t>
            </a:r>
            <a:r>
              <a:rPr lang="en-GB" dirty="0" smtClean="0"/>
              <a:t>websites (UCAS course search)</a:t>
            </a:r>
          </a:p>
          <a:p>
            <a:r>
              <a:rPr lang="en-GB" dirty="0" smtClean="0"/>
              <a:t>College websites</a:t>
            </a:r>
          </a:p>
          <a:p>
            <a:r>
              <a:rPr lang="en-GB" dirty="0" smtClean="0"/>
              <a:t>Internet.</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Take advice</a:t>
            </a:r>
            <a:endParaRPr lang="en-GB" dirty="0"/>
          </a:p>
        </p:txBody>
      </p:sp>
      <p:sp>
        <p:nvSpPr>
          <p:cNvPr id="3" name="Content Placeholder 2"/>
          <p:cNvSpPr>
            <a:spLocks noGrp="1"/>
          </p:cNvSpPr>
          <p:nvPr>
            <p:ph idx="1"/>
          </p:nvPr>
        </p:nvSpPr>
        <p:spPr/>
        <p:txBody>
          <a:bodyPr>
            <a:normAutofit/>
          </a:bodyPr>
          <a:lstStyle/>
          <a:p>
            <a:r>
              <a:rPr lang="en-GB" dirty="0" smtClean="0"/>
              <a:t>Guidance Teacher</a:t>
            </a:r>
          </a:p>
          <a:p>
            <a:r>
              <a:rPr lang="en-GB" dirty="0" smtClean="0"/>
              <a:t>Subject teachers </a:t>
            </a:r>
            <a:endParaRPr lang="en-GB" dirty="0" smtClean="0"/>
          </a:p>
          <a:p>
            <a:r>
              <a:rPr lang="en-GB" smtClean="0"/>
              <a:t>Careers Adviser</a:t>
            </a:r>
            <a:endParaRPr lang="en-GB" dirty="0" smtClean="0"/>
          </a:p>
          <a:p>
            <a:r>
              <a:rPr lang="en-GB" dirty="0" smtClean="0"/>
              <a:t>Parents </a:t>
            </a:r>
            <a:r>
              <a:rPr lang="en-GB" dirty="0" smtClean="0"/>
              <a:t>(Siblings</a:t>
            </a:r>
            <a:r>
              <a:rPr lang="en-GB" dirty="0" smtClean="0"/>
              <a:t>?)</a:t>
            </a:r>
            <a:endParaRPr lang="en-GB" dirty="0" smtClean="0"/>
          </a:p>
          <a:p>
            <a:r>
              <a:rPr lang="en-GB" dirty="0" smtClean="0"/>
              <a:t>Others?</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500" b="1" dirty="0" smtClean="0"/>
              <a:t>Forms due: </a:t>
            </a:r>
            <a:r>
              <a:rPr lang="en-GB" sz="5400" b="1" dirty="0" smtClean="0">
                <a:solidFill>
                  <a:srgbClr val="FF0000"/>
                </a:solidFill>
              </a:rPr>
              <a:t>Fri 19</a:t>
            </a:r>
            <a:r>
              <a:rPr lang="en-GB" sz="5400" b="1" baseline="30000" dirty="0" smtClean="0">
                <a:solidFill>
                  <a:srgbClr val="FF0000"/>
                </a:solidFill>
              </a:rPr>
              <a:t>th</a:t>
            </a:r>
            <a:r>
              <a:rPr lang="en-GB" sz="5400" b="1" dirty="0" smtClean="0">
                <a:solidFill>
                  <a:srgbClr val="FF0000"/>
                </a:solidFill>
              </a:rPr>
              <a:t> January</a:t>
            </a:r>
            <a:endParaRPr lang="en-GB" sz="5400" b="1" dirty="0">
              <a:solidFill>
                <a:srgbClr val="FF0000"/>
              </a:solidFill>
            </a:endParaRPr>
          </a:p>
        </p:txBody>
      </p:sp>
      <p:sp>
        <p:nvSpPr>
          <p:cNvPr id="3" name="Content Placeholder 2"/>
          <p:cNvSpPr>
            <a:spLocks noGrp="1"/>
          </p:cNvSpPr>
          <p:nvPr>
            <p:ph type="subTitle" idx="1"/>
          </p:nvPr>
        </p:nvSpPr>
        <p:spPr/>
        <p:txBody>
          <a:bodyPr>
            <a:normAutofit/>
          </a:bodyPr>
          <a:lstStyle/>
          <a:p>
            <a:pPr lvl="2">
              <a:buNone/>
            </a:pPr>
            <a:endParaRPr lang="en-GB" sz="2200" dirty="0" smtClean="0"/>
          </a:p>
          <a:p>
            <a:pPr>
              <a:buNone/>
            </a:pPr>
            <a:endParaRPr lang="en-GB" dirty="0" smtClean="0"/>
          </a:p>
          <a:p>
            <a:pPr lvl="2">
              <a:buNone/>
            </a:pPr>
            <a:endParaRPr lang="en-GB" dirty="0" smtClean="0"/>
          </a:p>
          <a:p>
            <a:pPr lvl="2"/>
            <a:endParaRPr lang="en-GB"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546</Words>
  <Application>Microsoft Office PowerPoint</Application>
  <PresentationFormat>On-screen Show (4:3)</PresentationFormat>
  <Paragraphs>87</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From Broad General Education to Senior Phase</vt:lpstr>
      <vt:lpstr>Broad General Education in S3</vt:lpstr>
      <vt:lpstr>What is the Senior Phase for?</vt:lpstr>
      <vt:lpstr>Senior Phase</vt:lpstr>
      <vt:lpstr>Which subjects?</vt:lpstr>
      <vt:lpstr>Find out information</vt:lpstr>
      <vt:lpstr>Take advice</vt:lpstr>
      <vt:lpstr>Forms due: Fri 19th January</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Curriculum</dc:title>
  <dc:creator>aboyles</dc:creator>
  <cp:lastModifiedBy>010alboyles</cp:lastModifiedBy>
  <cp:revision>34</cp:revision>
  <dcterms:created xsi:type="dcterms:W3CDTF">2014-12-16T08:20:47Z</dcterms:created>
  <dcterms:modified xsi:type="dcterms:W3CDTF">2017-12-15T14:53:55Z</dcterms:modified>
</cp:coreProperties>
</file>