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0" r:id="rId2"/>
    <p:sldId id="272" r:id="rId3"/>
    <p:sldId id="275" r:id="rId4"/>
    <p:sldId id="280" r:id="rId5"/>
    <p:sldId id="294" r:id="rId6"/>
    <p:sldId id="295" r:id="rId7"/>
    <p:sldId id="289" r:id="rId8"/>
    <p:sldId id="288" r:id="rId9"/>
    <p:sldId id="282" r:id="rId10"/>
    <p:sldId id="291" r:id="rId11"/>
    <p:sldId id="290" r:id="rId12"/>
    <p:sldId id="283" r:id="rId13"/>
    <p:sldId id="284" r:id="rId14"/>
    <p:sldId id="285" r:id="rId15"/>
    <p:sldId id="293" r:id="rId16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8172" autoAdjust="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FE435-0281-4D22-8C22-7FC94820741B}" type="datetimeFigureOut">
              <a:rPr lang="en-GB" smtClean="0"/>
              <a:pPr/>
              <a:t>22/02/2018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F1C6A-6D50-4D48-9860-81E23DBC4F8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3F0D37-0527-4F98-B308-E3867C717946}" type="datetimeFigureOut">
              <a:rPr lang="en-US" smtClean="0"/>
              <a:pPr/>
              <a:t>2/22/2018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61A86-7F52-4A9C-AF1B-E31C667A854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EEA6-7834-46E0-B48A-F6881710DD24}" type="datetimeFigureOut">
              <a:rPr lang="en-GB" smtClean="0"/>
              <a:pPr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545-549A-48E7-8242-CF8175E35E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EEA6-7834-46E0-B48A-F6881710DD24}" type="datetimeFigureOut">
              <a:rPr lang="en-GB" smtClean="0"/>
              <a:pPr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545-549A-48E7-8242-CF8175E35E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EEA6-7834-46E0-B48A-F6881710DD24}" type="datetimeFigureOut">
              <a:rPr lang="en-GB" smtClean="0"/>
              <a:pPr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545-549A-48E7-8242-CF8175E35E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EEA6-7834-46E0-B48A-F6881710DD24}" type="datetimeFigureOut">
              <a:rPr lang="en-GB" smtClean="0"/>
              <a:pPr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545-549A-48E7-8242-CF8175E35E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EEA6-7834-46E0-B48A-F6881710DD24}" type="datetimeFigureOut">
              <a:rPr lang="en-GB" smtClean="0"/>
              <a:pPr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545-549A-48E7-8242-CF8175E35E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EEA6-7834-46E0-B48A-F6881710DD24}" type="datetimeFigureOut">
              <a:rPr lang="en-GB" smtClean="0"/>
              <a:pPr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545-549A-48E7-8242-CF8175E35E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EEA6-7834-46E0-B48A-F6881710DD24}" type="datetimeFigureOut">
              <a:rPr lang="en-GB" smtClean="0"/>
              <a:pPr/>
              <a:t>22/02/2018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545-549A-48E7-8242-CF8175E35E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EEA6-7834-46E0-B48A-F6881710DD24}" type="datetimeFigureOut">
              <a:rPr lang="en-GB" smtClean="0"/>
              <a:pPr/>
              <a:t>22/02/2018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545-549A-48E7-8242-CF8175E35E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EEA6-7834-46E0-B48A-F6881710DD24}" type="datetimeFigureOut">
              <a:rPr lang="en-GB" smtClean="0"/>
              <a:pPr/>
              <a:t>22/02/2018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545-549A-48E7-8242-CF8175E35E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EEA6-7834-46E0-B48A-F6881710DD24}" type="datetimeFigureOut">
              <a:rPr lang="en-GB" smtClean="0"/>
              <a:pPr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545-549A-48E7-8242-CF8175E35E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5EEA6-7834-46E0-B48A-F6881710DD24}" type="datetimeFigureOut">
              <a:rPr lang="en-GB" smtClean="0"/>
              <a:pPr/>
              <a:t>22/02/2018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CD545-549A-48E7-8242-CF8175E35EC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5EEA6-7834-46E0-B48A-F6881710DD24}" type="datetimeFigureOut">
              <a:rPr lang="en-GB" smtClean="0"/>
              <a:pPr/>
              <a:t>22/02/2018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CD545-549A-48E7-8242-CF8175E35EC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cqf.org.uk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500" dirty="0" smtClean="0"/>
              <a:t>Moving on in the Senior Phase:  Option Choices for S4 &amp; S5.</a:t>
            </a:r>
            <a:endParaRPr lang="en-GB" sz="3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3886200"/>
            <a:ext cx="8215370" cy="1752600"/>
          </a:xfrm>
        </p:spPr>
        <p:txBody>
          <a:bodyPr>
            <a:normAutofit fontScale="32500" lnSpcReduction="20000"/>
          </a:bodyPr>
          <a:lstStyle/>
          <a:p>
            <a:r>
              <a:rPr lang="en-GB" sz="7000" b="1" dirty="0" smtClean="0">
                <a:solidFill>
                  <a:schemeClr val="tx1"/>
                </a:solidFill>
              </a:rPr>
              <a:t>Mr George Cooper, Head Teacher</a:t>
            </a:r>
          </a:p>
          <a:p>
            <a:r>
              <a:rPr lang="en-GB" sz="7000" b="1" dirty="0" smtClean="0">
                <a:solidFill>
                  <a:schemeClr val="tx1"/>
                </a:solidFill>
              </a:rPr>
              <a:t>Mrs Alison Boyles, Depute Head Teacher (Curriculum)</a:t>
            </a:r>
          </a:p>
          <a:p>
            <a:endParaRPr lang="en-GB" sz="5000" dirty="0" smtClean="0"/>
          </a:p>
          <a:p>
            <a:r>
              <a:rPr lang="en-GB" sz="6200" dirty="0" smtClean="0">
                <a:solidFill>
                  <a:schemeClr val="tx1"/>
                </a:solidFill>
              </a:rPr>
              <a:t>Mr Peter </a:t>
            </a:r>
            <a:r>
              <a:rPr lang="en-GB" sz="6200" dirty="0" err="1" smtClean="0">
                <a:solidFill>
                  <a:schemeClr val="tx1"/>
                </a:solidFill>
              </a:rPr>
              <a:t>Liddle</a:t>
            </a:r>
            <a:r>
              <a:rPr lang="en-GB" sz="6200" dirty="0" smtClean="0">
                <a:solidFill>
                  <a:schemeClr val="tx1"/>
                </a:solidFill>
              </a:rPr>
              <a:t>, Depute Head Teacher, S5 Year Head </a:t>
            </a:r>
          </a:p>
          <a:p>
            <a:r>
              <a:rPr lang="en-GB" sz="6200" dirty="0" smtClean="0">
                <a:solidFill>
                  <a:schemeClr val="tx1"/>
                </a:solidFill>
              </a:rPr>
              <a:t>Mr </a:t>
            </a:r>
            <a:r>
              <a:rPr lang="en-GB" sz="6200" dirty="0" smtClean="0">
                <a:solidFill>
                  <a:schemeClr val="tx1"/>
                </a:solidFill>
              </a:rPr>
              <a:t>Michael Healy, </a:t>
            </a:r>
            <a:r>
              <a:rPr lang="en-GB" sz="6200" dirty="0" smtClean="0">
                <a:solidFill>
                  <a:schemeClr val="tx1"/>
                </a:solidFill>
              </a:rPr>
              <a:t>Depute Head Teacher, </a:t>
            </a:r>
            <a:r>
              <a:rPr lang="en-GB" sz="6200" dirty="0" smtClean="0">
                <a:solidFill>
                  <a:schemeClr val="tx1"/>
                </a:solidFill>
              </a:rPr>
              <a:t>S4 </a:t>
            </a:r>
            <a:r>
              <a:rPr lang="en-GB" sz="6200" dirty="0" smtClean="0">
                <a:solidFill>
                  <a:schemeClr val="tx1"/>
                </a:solidFill>
              </a:rPr>
              <a:t>Year Head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Advanced Higher courses</a:t>
            </a:r>
          </a:p>
          <a:p>
            <a:r>
              <a:rPr lang="en-GB" dirty="0" smtClean="0"/>
              <a:t>Higher courses</a:t>
            </a:r>
          </a:p>
          <a:p>
            <a:r>
              <a:rPr lang="en-GB" dirty="0" smtClean="0"/>
              <a:t>National 5 courses</a:t>
            </a:r>
          </a:p>
          <a:p>
            <a:r>
              <a:rPr lang="en-GB" dirty="0" smtClean="0"/>
              <a:t>National Progression awards</a:t>
            </a:r>
          </a:p>
          <a:p>
            <a:r>
              <a:rPr lang="en-GB" dirty="0" smtClean="0"/>
              <a:t>Senior Phase Partnership Programme – college options.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S6 Curriculum- what will it be?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A </a:t>
            </a:r>
            <a:r>
              <a:rPr lang="en-GB" dirty="0"/>
              <a:t>realistic assessment of previous performance in subjects at </a:t>
            </a:r>
            <a:r>
              <a:rPr lang="en-GB" dirty="0" smtClean="0"/>
              <a:t>National 4/5 and </a:t>
            </a:r>
            <a:r>
              <a:rPr lang="en-GB" dirty="0"/>
              <a:t>expected performance in </a:t>
            </a:r>
            <a:r>
              <a:rPr lang="en-GB" dirty="0" smtClean="0"/>
              <a:t>S5</a:t>
            </a:r>
            <a:endParaRPr lang="en-GB" dirty="0"/>
          </a:p>
          <a:p>
            <a:r>
              <a:rPr lang="en-GB" dirty="0" smtClean="0"/>
              <a:t>New </a:t>
            </a:r>
            <a:r>
              <a:rPr lang="en-GB" dirty="0"/>
              <a:t>subjects may be </a:t>
            </a:r>
            <a:r>
              <a:rPr lang="en-GB" dirty="0" smtClean="0"/>
              <a:t>undertaken </a:t>
            </a:r>
            <a:endParaRPr lang="en-GB" dirty="0"/>
          </a:p>
          <a:p>
            <a:r>
              <a:rPr lang="en-GB" dirty="0" smtClean="0"/>
              <a:t>Subjects </a:t>
            </a:r>
            <a:r>
              <a:rPr lang="en-GB" dirty="0"/>
              <a:t>may be taken at an advanced level in preparation for </a:t>
            </a:r>
            <a:r>
              <a:rPr lang="en-GB" dirty="0" smtClean="0"/>
              <a:t>university</a:t>
            </a:r>
          </a:p>
          <a:p>
            <a:r>
              <a:rPr lang="en-GB" dirty="0" smtClean="0"/>
              <a:t>Think about future aspirations / plans</a:t>
            </a:r>
          </a:p>
          <a:p>
            <a:r>
              <a:rPr lang="en-GB" dirty="0" smtClean="0"/>
              <a:t>Breadth of curriculum</a:t>
            </a:r>
          </a:p>
          <a:p>
            <a:r>
              <a:rPr lang="en-GB" dirty="0" smtClean="0"/>
              <a:t>Best subjects?</a:t>
            </a:r>
          </a:p>
          <a:p>
            <a:r>
              <a:rPr lang="en-GB" dirty="0" smtClean="0"/>
              <a:t>Favourite subjects?</a:t>
            </a:r>
          </a:p>
          <a:p>
            <a:r>
              <a:rPr lang="en-GB" dirty="0" smtClean="0"/>
              <a:t>...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Choosing for S6 – </a:t>
            </a:r>
            <a:r>
              <a:rPr lang="en-GB" dirty="0" smtClean="0">
                <a:solidFill>
                  <a:srgbClr val="FF0000"/>
                </a:solidFill>
              </a:rPr>
              <a:t>4 courses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S5 Options Assembly</a:t>
            </a:r>
          </a:p>
          <a:p>
            <a:r>
              <a:rPr lang="en-GB" dirty="0" smtClean="0"/>
              <a:t>S5 Parents’ evening – Wednesday 28</a:t>
            </a:r>
            <a:r>
              <a:rPr lang="en-GB" baseline="30000" dirty="0" smtClean="0"/>
              <a:t>th</a:t>
            </a:r>
            <a:r>
              <a:rPr lang="en-GB" dirty="0" smtClean="0"/>
              <a:t> February / Wednesday 7</a:t>
            </a:r>
            <a:r>
              <a:rPr lang="en-GB" baseline="30000" dirty="0" smtClean="0"/>
              <a:t>th</a:t>
            </a:r>
            <a:r>
              <a:rPr lang="en-GB" dirty="0" smtClean="0"/>
              <a:t> March</a:t>
            </a:r>
            <a:endParaRPr lang="en-GB" dirty="0"/>
          </a:p>
          <a:p>
            <a:r>
              <a:rPr lang="en-GB" dirty="0" smtClean="0"/>
              <a:t>Parents</a:t>
            </a:r>
            <a:r>
              <a:rPr lang="en-GB" dirty="0"/>
              <a:t>’ Options Information Evening </a:t>
            </a:r>
          </a:p>
          <a:p>
            <a:r>
              <a:rPr lang="en-GB" dirty="0" smtClean="0"/>
              <a:t>S5 Interviews with Guidance Teacher </a:t>
            </a:r>
            <a:endParaRPr lang="en-GB" dirty="0"/>
          </a:p>
          <a:p>
            <a:r>
              <a:rPr lang="en-GB" dirty="0" smtClean="0"/>
              <a:t>S5 </a:t>
            </a:r>
            <a:r>
              <a:rPr lang="en-GB" dirty="0"/>
              <a:t>Options Forms returned </a:t>
            </a:r>
            <a:r>
              <a:rPr lang="en-GB" dirty="0" smtClean="0"/>
              <a:t>by </a:t>
            </a:r>
            <a:endParaRPr lang="en-GB" dirty="0" smtClean="0"/>
          </a:p>
          <a:p>
            <a:pPr>
              <a:buNone/>
            </a:pPr>
            <a:r>
              <a:rPr lang="en-GB" sz="3700" b="1" dirty="0" smtClean="0">
                <a:solidFill>
                  <a:srgbClr val="FF0000"/>
                </a:solidFill>
              </a:rPr>
              <a:t>	</a:t>
            </a:r>
            <a:r>
              <a:rPr lang="en-GB" sz="3700" b="1" dirty="0" smtClean="0">
                <a:solidFill>
                  <a:srgbClr val="FF0000"/>
                </a:solidFill>
              </a:rPr>
              <a:t>	</a:t>
            </a:r>
            <a:r>
              <a:rPr lang="en-GB" sz="3700" b="1" dirty="0" smtClean="0">
                <a:solidFill>
                  <a:srgbClr val="FF0000"/>
                </a:solidFill>
              </a:rPr>
              <a:t>Friday </a:t>
            </a:r>
            <a:r>
              <a:rPr lang="en-GB" sz="3700" b="1" dirty="0" smtClean="0">
                <a:solidFill>
                  <a:srgbClr val="FF0000"/>
                </a:solidFill>
              </a:rPr>
              <a:t>16</a:t>
            </a:r>
            <a:r>
              <a:rPr lang="en-GB" sz="37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3700" b="1" dirty="0" smtClean="0">
                <a:solidFill>
                  <a:srgbClr val="FF0000"/>
                </a:solidFill>
              </a:rPr>
              <a:t> March.</a:t>
            </a:r>
            <a:endParaRPr lang="en-GB" sz="3700" b="1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Options Process:  S5 into S6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progression</a:t>
            </a:r>
          </a:p>
          <a:p>
            <a:r>
              <a:rPr lang="en-GB" dirty="0" smtClean="0"/>
              <a:t>suited </a:t>
            </a:r>
            <a:r>
              <a:rPr lang="en-GB" dirty="0"/>
              <a:t>to </a:t>
            </a:r>
            <a:r>
              <a:rPr lang="en-GB" dirty="0" smtClean="0"/>
              <a:t>skills and strengths</a:t>
            </a:r>
            <a:endParaRPr lang="en-GB" dirty="0"/>
          </a:p>
          <a:p>
            <a:r>
              <a:rPr lang="en-GB" dirty="0" smtClean="0"/>
              <a:t>enjoyment </a:t>
            </a:r>
            <a:endParaRPr lang="en-GB" dirty="0"/>
          </a:p>
          <a:p>
            <a:r>
              <a:rPr lang="en-GB" dirty="0" smtClean="0"/>
              <a:t>needed </a:t>
            </a:r>
            <a:r>
              <a:rPr lang="en-GB" dirty="0"/>
              <a:t>for </a:t>
            </a:r>
            <a:r>
              <a:rPr lang="en-GB" dirty="0" smtClean="0"/>
              <a:t>future career / college / university </a:t>
            </a:r>
            <a:endParaRPr lang="en-GB" dirty="0"/>
          </a:p>
          <a:p>
            <a:r>
              <a:rPr lang="en-GB" dirty="0" smtClean="0"/>
              <a:t>try </a:t>
            </a:r>
            <a:r>
              <a:rPr lang="en-GB" dirty="0"/>
              <a:t>something new </a:t>
            </a:r>
          </a:p>
          <a:p>
            <a:r>
              <a:rPr lang="en-GB" dirty="0"/>
              <a:t>p</a:t>
            </a:r>
            <a:r>
              <a:rPr lang="en-GB" dirty="0" smtClean="0"/>
              <a:t>rovide breadth to curriculum</a:t>
            </a:r>
          </a:p>
          <a:p>
            <a:r>
              <a:rPr lang="en-GB" dirty="0" smtClean="0"/>
              <a:t>best subjects?</a:t>
            </a:r>
          </a:p>
          <a:p>
            <a:r>
              <a:rPr lang="en-GB" dirty="0" smtClean="0"/>
              <a:t>favourite subjects?</a:t>
            </a:r>
          </a:p>
          <a:p>
            <a:r>
              <a:rPr lang="en-GB" dirty="0" smtClean="0"/>
              <a:t>....</a:t>
            </a:r>
            <a:endParaRPr lang="en-GB" dirty="0"/>
          </a:p>
          <a:p>
            <a:pPr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Reasons for Choices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Options Booklet </a:t>
            </a:r>
          </a:p>
          <a:p>
            <a:r>
              <a:rPr lang="en-GB" dirty="0" smtClean="0"/>
              <a:t>Guidance </a:t>
            </a:r>
            <a:r>
              <a:rPr lang="en-GB" dirty="0"/>
              <a:t>Teacher </a:t>
            </a:r>
            <a:endParaRPr lang="en-GB" dirty="0" smtClean="0"/>
          </a:p>
          <a:p>
            <a:r>
              <a:rPr lang="en-GB" dirty="0" smtClean="0"/>
              <a:t>Careers Adviser </a:t>
            </a:r>
          </a:p>
          <a:p>
            <a:r>
              <a:rPr lang="en-GB" dirty="0" smtClean="0"/>
              <a:t>Subject </a:t>
            </a:r>
            <a:r>
              <a:rPr lang="en-GB" dirty="0"/>
              <a:t>Teachers </a:t>
            </a:r>
          </a:p>
          <a:p>
            <a:r>
              <a:rPr lang="en-GB" dirty="0" smtClean="0"/>
              <a:t>Parents/Relations/Family </a:t>
            </a:r>
            <a:r>
              <a:rPr lang="en-GB" dirty="0"/>
              <a:t>friends </a:t>
            </a:r>
          </a:p>
          <a:p>
            <a:r>
              <a:rPr lang="en-GB" dirty="0" smtClean="0"/>
              <a:t>Universities </a:t>
            </a:r>
            <a:endParaRPr lang="en-GB" dirty="0"/>
          </a:p>
          <a:p>
            <a:r>
              <a:rPr lang="en-GB" dirty="0" smtClean="0"/>
              <a:t>Internet...UCAS course search tool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Sources of Information / Advice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d</a:t>
            </a:r>
            <a:r>
              <a:rPr lang="en-GB" dirty="0" smtClean="0"/>
              <a:t>iscussing </a:t>
            </a:r>
            <a:r>
              <a:rPr lang="en-GB" dirty="0"/>
              <a:t>choices with </a:t>
            </a:r>
            <a:r>
              <a:rPr lang="en-GB"/>
              <a:t>your </a:t>
            </a:r>
            <a:r>
              <a:rPr lang="en-GB" smtClean="0"/>
              <a:t>child;</a:t>
            </a:r>
            <a:endParaRPr lang="en-GB" dirty="0"/>
          </a:p>
          <a:p>
            <a:r>
              <a:rPr lang="en-GB" dirty="0" smtClean="0"/>
              <a:t>encouraging </a:t>
            </a:r>
            <a:r>
              <a:rPr lang="en-GB" dirty="0"/>
              <a:t>your child to research possible </a:t>
            </a:r>
          </a:p>
          <a:p>
            <a:pPr>
              <a:buNone/>
            </a:pPr>
            <a:r>
              <a:rPr lang="en-GB" dirty="0" smtClean="0"/>
              <a:t>	careers </a:t>
            </a:r>
            <a:r>
              <a:rPr lang="en-GB" dirty="0"/>
              <a:t>/ entry requirements </a:t>
            </a:r>
            <a:r>
              <a:rPr lang="en-GB" dirty="0" smtClean="0"/>
              <a:t>and consider future career aspirations;</a:t>
            </a:r>
          </a:p>
          <a:p>
            <a:r>
              <a:rPr lang="en-GB" dirty="0" smtClean="0"/>
              <a:t>using UCAS course search tool;</a:t>
            </a:r>
          </a:p>
          <a:p>
            <a:r>
              <a:rPr lang="en-GB" dirty="0" smtClean="0"/>
              <a:t>get in touch if you need more information;</a:t>
            </a:r>
            <a:endParaRPr lang="en-GB" dirty="0"/>
          </a:p>
          <a:p>
            <a:r>
              <a:rPr lang="en-GB" dirty="0" smtClean="0"/>
              <a:t>ensuring that your child returns their completed and signed  options form by:  </a:t>
            </a:r>
          </a:p>
          <a:p>
            <a:pPr>
              <a:buNone/>
            </a:pPr>
            <a:r>
              <a:rPr lang="en-GB" sz="5000" dirty="0" smtClean="0">
                <a:solidFill>
                  <a:srgbClr val="FF0000"/>
                </a:solidFill>
              </a:rPr>
              <a:t>		</a:t>
            </a:r>
            <a:r>
              <a:rPr lang="en-GB" sz="5000" b="1" dirty="0" smtClean="0">
                <a:solidFill>
                  <a:srgbClr val="FF0000"/>
                </a:solidFill>
              </a:rPr>
              <a:t>Friday 16</a:t>
            </a:r>
            <a:r>
              <a:rPr lang="en-GB" sz="50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5000" b="1" dirty="0" smtClean="0">
                <a:solidFill>
                  <a:srgbClr val="FF0000"/>
                </a:solidFill>
              </a:rPr>
              <a:t> March</a:t>
            </a:r>
            <a:r>
              <a:rPr lang="en-GB" sz="5000" dirty="0" smtClean="0">
                <a:solidFill>
                  <a:srgbClr val="FF0000"/>
                </a:solidFill>
              </a:rPr>
              <a:t>.</a:t>
            </a:r>
            <a:endParaRPr lang="en-GB" sz="50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You can help by… </a:t>
            </a:r>
            <a:br>
              <a:rPr lang="en-GB" b="1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Outline purpose and expectations of the  Senior Phase as well as what is offered;</a:t>
            </a:r>
          </a:p>
          <a:p>
            <a:r>
              <a:rPr lang="en-GB" dirty="0" smtClean="0"/>
              <a:t>Explain our options process for current S4 and S5 pupils;</a:t>
            </a:r>
          </a:p>
          <a:p>
            <a:r>
              <a:rPr lang="en-GB" dirty="0" smtClean="0"/>
              <a:t>Explain how we support pupils as they make choices and personalise their learning and maintain progression;</a:t>
            </a:r>
          </a:p>
          <a:p>
            <a:r>
              <a:rPr lang="en-GB" dirty="0" smtClean="0"/>
              <a:t>Provide the opportunity for you to meet with partners from Higher and Further education, Training providers.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of the Evening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Provide specialisation, depth and rigour;</a:t>
            </a:r>
          </a:p>
          <a:p>
            <a:r>
              <a:rPr lang="en-GB" dirty="0" smtClean="0"/>
              <a:t>Opportunity to obtain qualifications;</a:t>
            </a:r>
          </a:p>
          <a:p>
            <a:r>
              <a:rPr lang="en-GB" dirty="0" smtClean="0"/>
              <a:t>Opportunities to develop skills for learning, life and work;</a:t>
            </a:r>
          </a:p>
          <a:p>
            <a:r>
              <a:rPr lang="en-GB" dirty="0" smtClean="0"/>
              <a:t>Continued focus on literacy, numeracy and health and wellbeing;</a:t>
            </a:r>
          </a:p>
          <a:p>
            <a:r>
              <a:rPr lang="en-GB" dirty="0" smtClean="0"/>
              <a:t>Provide support for young people to move on to sustained positive destinations.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Purposes of the Senior Phase (S4 – 6)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Challenge</a:t>
            </a:r>
            <a:r>
              <a:rPr lang="en-GB" dirty="0" smtClean="0"/>
              <a:t> and enjoyment</a:t>
            </a:r>
          </a:p>
          <a:p>
            <a:r>
              <a:rPr lang="en-GB" dirty="0" smtClean="0"/>
              <a:t>Breadth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Depth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Personalisation</a:t>
            </a:r>
            <a:r>
              <a:rPr lang="en-GB" dirty="0" smtClean="0"/>
              <a:t> and choice</a:t>
            </a:r>
          </a:p>
          <a:p>
            <a:r>
              <a:rPr lang="en-GB" dirty="0" smtClean="0"/>
              <a:t>Coherence</a:t>
            </a:r>
          </a:p>
          <a:p>
            <a:r>
              <a:rPr lang="en-GB" dirty="0" smtClean="0"/>
              <a:t>Relevance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Senior Phase Curriculum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Shows articulation of different qualifications in Scotland - qualifications offered can be compared using SCQF level;</a:t>
            </a:r>
          </a:p>
          <a:p>
            <a:r>
              <a:rPr lang="en-GB" dirty="0" smtClean="0"/>
              <a:t>Information for parents can be found at: </a:t>
            </a:r>
            <a:r>
              <a:rPr lang="en-GB" dirty="0" smtClean="0">
                <a:hlinkClick r:id="rId2"/>
              </a:rPr>
              <a:t>http://scqf.org.uk/</a:t>
            </a:r>
            <a:endParaRPr lang="en-GB" dirty="0" smtClean="0"/>
          </a:p>
          <a:p>
            <a:r>
              <a:rPr lang="en-GB" dirty="0" smtClean="0"/>
              <a:t>SCQF promotes lifelong learning; </a:t>
            </a:r>
          </a:p>
          <a:p>
            <a:r>
              <a:rPr lang="en-GB" dirty="0" smtClean="0"/>
              <a:t>helps pupils and parents / carers to better understand qualifications available in Scotland.</a:t>
            </a:r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Scottish Credit and Qualification Framework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he Scottish Credit and Qualifications Framewor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-136525"/>
            <a:ext cx="9144000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Higher courses</a:t>
            </a:r>
          </a:p>
          <a:p>
            <a:r>
              <a:rPr lang="en-GB" dirty="0" smtClean="0"/>
              <a:t>National 5 courses</a:t>
            </a:r>
          </a:p>
          <a:p>
            <a:r>
              <a:rPr lang="en-GB" dirty="0" smtClean="0"/>
              <a:t>National Progression awards</a:t>
            </a:r>
          </a:p>
          <a:p>
            <a:r>
              <a:rPr lang="en-GB" dirty="0" smtClean="0"/>
              <a:t>Senior Phase Partnership Programme – college options.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S5 Curriculum- what will it be?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Realistic assessment: consider the </a:t>
            </a:r>
            <a:r>
              <a:rPr lang="en-GB" dirty="0"/>
              <a:t>overall performance at National 5 or National 4 </a:t>
            </a:r>
            <a:r>
              <a:rPr lang="en-GB" dirty="0" smtClean="0"/>
              <a:t>(prelim results?)</a:t>
            </a:r>
          </a:p>
          <a:p>
            <a:r>
              <a:rPr lang="en-GB" dirty="0" smtClean="0"/>
              <a:t>New subjects may be undertaken </a:t>
            </a:r>
            <a:endParaRPr lang="en-GB" dirty="0"/>
          </a:p>
          <a:p>
            <a:r>
              <a:rPr lang="en-GB" dirty="0" smtClean="0"/>
              <a:t>Think about future aspirations / plans</a:t>
            </a:r>
          </a:p>
          <a:p>
            <a:r>
              <a:rPr lang="en-GB" dirty="0" smtClean="0"/>
              <a:t>Breadth of curriculum</a:t>
            </a:r>
          </a:p>
          <a:p>
            <a:r>
              <a:rPr lang="en-GB" dirty="0" smtClean="0"/>
              <a:t>Best subjects?</a:t>
            </a:r>
          </a:p>
          <a:p>
            <a:r>
              <a:rPr lang="en-GB" dirty="0" smtClean="0"/>
              <a:t>Favourite subjects?</a:t>
            </a:r>
          </a:p>
          <a:p>
            <a:r>
              <a:rPr lang="en-GB" dirty="0" smtClean="0"/>
              <a:t>.....</a:t>
            </a:r>
          </a:p>
          <a:p>
            <a:endParaRPr lang="en-GB" dirty="0"/>
          </a:p>
          <a:p>
            <a:pPr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Choosing for S5 – </a:t>
            </a:r>
            <a:r>
              <a:rPr lang="en-GB" b="1" dirty="0" smtClean="0">
                <a:solidFill>
                  <a:srgbClr val="FF0000"/>
                </a:solidFill>
              </a:rPr>
              <a:t>5 courses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S4 </a:t>
            </a:r>
            <a:r>
              <a:rPr lang="en-GB" dirty="0"/>
              <a:t>Parents’ Meeting </a:t>
            </a:r>
            <a:r>
              <a:rPr lang="en-GB" dirty="0" smtClean="0"/>
              <a:t>– Wednesday 7</a:t>
            </a:r>
            <a:r>
              <a:rPr lang="en-GB" baseline="30000" dirty="0" smtClean="0"/>
              <a:t>th</a:t>
            </a:r>
            <a:r>
              <a:rPr lang="en-GB" dirty="0" smtClean="0"/>
              <a:t> February</a:t>
            </a:r>
            <a:endParaRPr lang="en-GB" dirty="0"/>
          </a:p>
          <a:p>
            <a:r>
              <a:rPr lang="en-GB" dirty="0" smtClean="0"/>
              <a:t>S4 </a:t>
            </a:r>
            <a:r>
              <a:rPr lang="en-GB" dirty="0"/>
              <a:t>Options </a:t>
            </a:r>
            <a:r>
              <a:rPr lang="en-GB" dirty="0" smtClean="0"/>
              <a:t>Assembly</a:t>
            </a:r>
            <a:endParaRPr lang="en-GB" dirty="0"/>
          </a:p>
          <a:p>
            <a:r>
              <a:rPr lang="en-GB" dirty="0" smtClean="0"/>
              <a:t>Parents</a:t>
            </a:r>
            <a:r>
              <a:rPr lang="en-GB" dirty="0"/>
              <a:t>’ Options Information Evening </a:t>
            </a:r>
          </a:p>
          <a:p>
            <a:r>
              <a:rPr lang="en-GB" dirty="0" smtClean="0"/>
              <a:t>S4 Interviews with Guidance Teacher </a:t>
            </a:r>
            <a:endParaRPr lang="en-GB" dirty="0"/>
          </a:p>
          <a:p>
            <a:r>
              <a:rPr lang="en-GB" dirty="0" smtClean="0"/>
              <a:t>S4 </a:t>
            </a:r>
            <a:r>
              <a:rPr lang="en-GB" dirty="0"/>
              <a:t>Options Forms returned </a:t>
            </a:r>
            <a:r>
              <a:rPr lang="en-GB" dirty="0" smtClean="0"/>
              <a:t>by:</a:t>
            </a:r>
          </a:p>
          <a:p>
            <a:pPr>
              <a:buNone/>
            </a:pPr>
            <a:r>
              <a:rPr lang="en-GB" dirty="0" smtClean="0"/>
              <a:t>			 </a:t>
            </a:r>
            <a:r>
              <a:rPr lang="en-GB" sz="3700" b="1" dirty="0" smtClean="0">
                <a:solidFill>
                  <a:srgbClr val="FF0000"/>
                </a:solidFill>
              </a:rPr>
              <a:t>Friday 16</a:t>
            </a:r>
            <a:r>
              <a:rPr lang="en-GB" sz="37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3700" b="1" dirty="0" smtClean="0">
                <a:solidFill>
                  <a:srgbClr val="FF0000"/>
                </a:solidFill>
              </a:rPr>
              <a:t> March.</a:t>
            </a:r>
            <a:endParaRPr lang="en-GB" sz="3700" b="1" dirty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Options Process:  S4 into S5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</TotalTime>
  <Words>528</Words>
  <Application>Microsoft Office PowerPoint</Application>
  <PresentationFormat>On-screen Show (4:3)</PresentationFormat>
  <Paragraphs>100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Moving on in the Senior Phase:  Option Choices for S4 &amp; S5.</vt:lpstr>
      <vt:lpstr>Aims of the Evening</vt:lpstr>
      <vt:lpstr>Purposes of the Senior Phase (S4 – 6)</vt:lpstr>
      <vt:lpstr>Senior Phase Curriculum</vt:lpstr>
      <vt:lpstr>Scottish Credit and Qualification Framework</vt:lpstr>
      <vt:lpstr>Slide 6</vt:lpstr>
      <vt:lpstr>S5 Curriculum- what will it be?</vt:lpstr>
      <vt:lpstr>Choosing for S5 – 5 courses</vt:lpstr>
      <vt:lpstr>Options Process:  S4 into S5</vt:lpstr>
      <vt:lpstr>S6 Curriculum- what will it be?</vt:lpstr>
      <vt:lpstr>Choosing for S6 – 4 courses</vt:lpstr>
      <vt:lpstr>Options Process:  S5 into S6</vt:lpstr>
      <vt:lpstr>Reasons for Choices</vt:lpstr>
      <vt:lpstr>Sources of Information / Advice</vt:lpstr>
      <vt:lpstr>You can help by…  </vt:lpstr>
    </vt:vector>
  </TitlesOfParts>
  <Company>RM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Curriculum</dc:title>
  <dc:creator>aboyles</dc:creator>
  <cp:lastModifiedBy>010alboyles</cp:lastModifiedBy>
  <cp:revision>111</cp:revision>
  <dcterms:created xsi:type="dcterms:W3CDTF">2014-12-16T08:20:47Z</dcterms:created>
  <dcterms:modified xsi:type="dcterms:W3CDTF">2018-02-22T16:18:31Z</dcterms:modified>
</cp:coreProperties>
</file>