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1"/>
  </p:notesMasterIdLst>
  <p:sldIdLst>
    <p:sldId id="283" r:id="rId2"/>
    <p:sldId id="308" r:id="rId3"/>
    <p:sldId id="305" r:id="rId4"/>
    <p:sldId id="306" r:id="rId5"/>
    <p:sldId id="284" r:id="rId6"/>
    <p:sldId id="300" r:id="rId7"/>
    <p:sldId id="285" r:id="rId8"/>
    <p:sldId id="286" r:id="rId9"/>
    <p:sldId id="309" r:id="rId10"/>
  </p:sldIdLst>
  <p:sldSz cx="9144000" cy="6858000" type="screen4x3"/>
  <p:notesSz cx="6810375" cy="99425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103" d="100"/>
          <a:sy n="103" d="100"/>
        </p:scale>
        <p:origin x="-2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0A7AC-1DCF-458F-825D-361BBE28EBDB}" type="datetimeFigureOut">
              <a:rPr lang="en-GB" smtClean="0"/>
              <a:pPr/>
              <a:t>05/03/2019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8300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680F2-AB73-4265-8786-E9820FD5174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5440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A9E4C-C70B-4661-BFD0-9590066F03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1DAE8-A5AA-4B08-B29D-AE6B8084D0A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6DB7-CDE6-4551-9918-03ECFB26A72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290BB-1281-4795-887B-32FC1961FE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40143-61EC-4AD2-870B-A1C78D6B3BE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B3AFA-B8DA-4A60-8594-5028B348D1B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A84A2-EA64-48E4-9098-AC0BB85A06D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3C83-2BBF-445F-B5FE-016B3795B2C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E20BD-76A4-4C89-8EEC-63C575A88E2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4088F-EC8F-4618-9F05-4AF69F70F7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4461F-1B03-444E-A69D-BCF40D0822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83849F5-4973-4755-9132-A9D0C8895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75" r:id="rId2"/>
    <p:sldLayoutId id="2147483884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5" r:id="rId9"/>
    <p:sldLayoutId id="2147483881" r:id="rId10"/>
    <p:sldLayoutId id="214748388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8000" dirty="0" smtClean="0">
                <a:latin typeface="Comic Sans MS" pitchFamily="66" charset="0"/>
              </a:rPr>
              <a:t>Maths and Numeracy</a:t>
            </a:r>
            <a:endParaRPr lang="en-GB" sz="8000" dirty="0">
              <a:latin typeface="Comic Sans MS" pitchFamily="66" charset="0"/>
            </a:endParaRPr>
          </a:p>
        </p:txBody>
      </p:sp>
      <p:sp>
        <p:nvSpPr>
          <p:cNvPr id="39939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 eaLnBrk="1" hangingPunct="1"/>
            <a:endParaRPr lang="en-GB" altLang="en-US" sz="4800" dirty="0" smtClean="0">
              <a:latin typeface="Comic Sans MS" pitchFamily="66" charset="0"/>
            </a:endParaRPr>
          </a:p>
          <a:p>
            <a:pPr marR="0" algn="ctr" eaLnBrk="1" hangingPunct="1"/>
            <a:r>
              <a:rPr lang="en-US" altLang="en-US" sz="4800" dirty="0" smtClean="0">
                <a:latin typeface="Comic Sans MS" pitchFamily="66" charset="0"/>
              </a:rPr>
              <a:t>Parental Workshop 2019</a:t>
            </a:r>
            <a:endParaRPr lang="en-GB" altLang="en-US" sz="4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       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mic Sans MS" panose="030F0702030302020204" pitchFamily="66" charset="0"/>
              </a:rPr>
              <a:t>Counting – Forward Number Word Sequence (FNWS)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Counting – Backward Number Word Sequence (BNWS)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Counting objects accurately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Finger patterns and bunny ears *</a:t>
            </a:r>
          </a:p>
          <a:p>
            <a:r>
              <a:rPr lang="en-US" sz="2400" dirty="0" err="1" smtClean="0">
                <a:latin typeface="Comic Sans MS" panose="030F0702030302020204" pitchFamily="66" charset="0"/>
              </a:rPr>
              <a:t>Recognising</a:t>
            </a:r>
            <a:r>
              <a:rPr lang="en-US" sz="2400" dirty="0" smtClean="0">
                <a:latin typeface="Comic Sans MS" panose="030F0702030302020204" pitchFamily="66" charset="0"/>
              </a:rPr>
              <a:t> dot patterns *</a:t>
            </a:r>
          </a:p>
          <a:p>
            <a:r>
              <a:rPr lang="en-US" sz="2400" dirty="0" err="1" smtClean="0">
                <a:latin typeface="Comic Sans MS" panose="030F0702030302020204" pitchFamily="66" charset="0"/>
              </a:rPr>
              <a:t>Recognising</a:t>
            </a:r>
            <a:r>
              <a:rPr lang="en-US" sz="2400" dirty="0" smtClean="0">
                <a:latin typeface="Comic Sans MS" panose="030F0702030302020204" pitchFamily="66" charset="0"/>
              </a:rPr>
              <a:t> numerals and ordering them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Ways to help at home – </a:t>
            </a:r>
          </a:p>
          <a:p>
            <a:pPr marL="0" indent="0">
              <a:buNone/>
            </a:pP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                         Numeracy and </a:t>
            </a:r>
            <a:r>
              <a:rPr lang="en-US" sz="2400" dirty="0" err="1" smtClean="0">
                <a:latin typeface="Comic Sans MS" panose="030F0702030302020204" pitchFamily="66" charset="0"/>
              </a:rPr>
              <a:t>maths</a:t>
            </a:r>
            <a:r>
              <a:rPr lang="en-US" sz="2400" dirty="0" smtClean="0">
                <a:latin typeface="Comic Sans MS" panose="030F0702030302020204" pitchFamily="66" charset="0"/>
              </a:rPr>
              <a:t> in everyday life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Home Link Bags</a:t>
            </a:r>
          </a:p>
          <a:p>
            <a:endParaRPr lang="en-US" sz="2400" dirty="0" smtClean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Wilson\AppData\Local\Microsoft\Windows\INetCache\IE\96LEX2L0\number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92696"/>
            <a:ext cx="1373138" cy="1098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Wilson\AppData\Local\Microsoft\Windows\INetCache\IE\ABXMBS4V\Dice.svg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749607"/>
            <a:ext cx="144016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Wilson\AppData\Local\Microsoft\Windows\INetCache\IE\8JBD42HW\skittles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78660"/>
            <a:ext cx="906041" cy="1212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Wilson\AppData\Local\Microsoft\Windows\INetCache\IE\ABXMBS4V\alarmclock-512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78659"/>
            <a:ext cx="1251067" cy="125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Wilson\AppData\Local\Microsoft\Windows\INetCache\IE\ABXMBS4V\Unbalanced_scales-too-far-right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730233"/>
            <a:ext cx="1080120" cy="94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384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pPr algn="ctr"/>
            <a:r>
              <a:rPr lang="en-US" sz="4000" dirty="0" smtClean="0">
                <a:latin typeface="Comic Sans MS" panose="030F0702030302020204" pitchFamily="66" charset="0"/>
              </a:rPr>
              <a:t>Finger Patterns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4623792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What are finger patterns?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anose="030F0702030302020204" pitchFamily="66" charset="0"/>
              </a:rPr>
              <a:t>They support the development of more sophisticated arithmetical strategies. 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Moving fingers correctly as sing numbers rhymes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Finger patterns 1 to 5 on each hand, initially seen and then not (bunny ears</a:t>
            </a:r>
            <a:r>
              <a:rPr lang="en-US" sz="2400" dirty="0" smtClean="0">
                <a:latin typeface="Comic Sans MS" panose="030F0702030302020204" pitchFamily="66" charset="0"/>
              </a:rPr>
              <a:t>).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Then 6 to 10</a:t>
            </a:r>
          </a:p>
          <a:p>
            <a:r>
              <a:rPr lang="en-US" sz="2400" dirty="0" smtClean="0">
                <a:latin typeface="Comic Sans MS" panose="030F0702030302020204" pitchFamily="66" charset="0"/>
              </a:rPr>
              <a:t>Doubles, number bonds to 10</a:t>
            </a:r>
            <a:endParaRPr lang="en-US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C:\Users\Wilson\AppData\Local\Microsoft\Windows\INetCache\IE\1LCOPPDY\american-count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085184"/>
            <a:ext cx="4392488" cy="1345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135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7926"/>
          </a:xfrm>
        </p:spPr>
        <p:txBody>
          <a:bodyPr/>
          <a:lstStyle/>
          <a:p>
            <a:pPr algn="ctr"/>
            <a:r>
              <a:rPr lang="en-US" sz="4000" dirty="0" smtClean="0">
                <a:latin typeface="Comic Sans MS" panose="030F0702030302020204" pitchFamily="66" charset="0"/>
              </a:rPr>
              <a:t>Recognising Dot </a:t>
            </a:r>
            <a:r>
              <a:rPr lang="en-US" sz="4000" dirty="0">
                <a:latin typeface="Comic Sans MS" panose="030F0702030302020204" pitchFamily="66" charset="0"/>
              </a:rPr>
              <a:t>P</a:t>
            </a:r>
            <a:r>
              <a:rPr lang="en-US" sz="4000" dirty="0" smtClean="0">
                <a:latin typeface="Comic Sans MS" panose="030F0702030302020204" pitchFamily="66" charset="0"/>
              </a:rPr>
              <a:t>atterns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 smtClean="0">
                <a:latin typeface="Comic Sans MS" panose="030F0702030302020204" pitchFamily="66" charset="0"/>
              </a:rPr>
              <a:t>Subitising – ascribing numerosity to collection of items, typically a spatial configuration of dots, immediately and without </a:t>
            </a:r>
            <a:r>
              <a:rPr lang="en-US" sz="2300" smtClean="0">
                <a:latin typeface="Comic Sans MS" panose="030F0702030302020204" pitchFamily="66" charset="0"/>
              </a:rPr>
              <a:t>counting.</a:t>
            </a:r>
          </a:p>
          <a:p>
            <a:pPr marL="0" indent="0">
              <a:buNone/>
            </a:pPr>
            <a:endParaRPr lang="en-US" sz="2300" dirty="0" smtClean="0">
              <a:latin typeface="Comic Sans MS" panose="030F0702030302020204" pitchFamily="66" charset="0"/>
            </a:endParaRPr>
          </a:p>
          <a:p>
            <a:r>
              <a:rPr lang="en-US" sz="2300" dirty="0" smtClean="0">
                <a:latin typeface="Comic Sans MS" panose="030F0702030302020204" pitchFamily="66" charset="0"/>
              </a:rPr>
              <a:t>Regular dot patterns, irregular dot patterns</a:t>
            </a:r>
          </a:p>
          <a:p>
            <a:endParaRPr lang="en-US" sz="2300" dirty="0" smtClean="0">
              <a:latin typeface="Comic Sans MS" panose="030F0702030302020204" pitchFamily="66" charset="0"/>
            </a:endParaRPr>
          </a:p>
          <a:p>
            <a:r>
              <a:rPr lang="en-US" sz="2300" dirty="0" smtClean="0">
                <a:latin typeface="Comic Sans MS" panose="030F0702030302020204" pitchFamily="66" charset="0"/>
              </a:rPr>
              <a:t>Activities using spatial patterns are very useful in helping young children to understand how numbers can be made up and also broken up.</a:t>
            </a:r>
          </a:p>
        </p:txBody>
      </p:sp>
      <p:pic>
        <p:nvPicPr>
          <p:cNvPr id="2050" name="Picture 2" descr="C:\Users\Wilson\AppData\Local\Microsoft\Windows\INetCache\IE\ABXMBS4V\Five_dice_02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040458"/>
            <a:ext cx="2411760" cy="113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9672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/>
          <a:lstStyle/>
          <a:p>
            <a:pPr algn="ctr" eaLnBrk="1" hangingPunct="1"/>
            <a:r>
              <a:rPr lang="en-GB" altLang="en-US" sz="3200" dirty="0" smtClean="0">
                <a:latin typeface="Comic Sans MS" pitchFamily="66" charset="0"/>
              </a:rPr>
              <a:t>Ideas of things to 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8316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Count objects in daily life e.g. stairs,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cars, cups, cutlery, shoes etc.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GB" sz="2400" dirty="0" smtClean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Look for numbers around you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GB" sz="2400" dirty="0" smtClean="0">
                <a:latin typeface="Comic Sans MS" pitchFamily="66" charset="0"/>
              </a:rPr>
              <a:t>   e.g. numbers on buses, road signs,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GB" sz="2400" dirty="0" smtClean="0">
                <a:latin typeface="Comic Sans MS" pitchFamily="66" charset="0"/>
              </a:rPr>
              <a:t>   house numbers, car registrations,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GB" sz="2400" dirty="0" smtClean="0">
                <a:latin typeface="Comic Sans MS" pitchFamily="66" charset="0"/>
              </a:rPr>
              <a:t>   birthday cards etc.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GB" sz="2400" dirty="0" smtClean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Count forwards and backwards, say number rhymes, play blast off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GB" sz="2400" dirty="0" smtClean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Use first, second, third when describing order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GB" dirty="0" smtClean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GB" dirty="0">
              <a:latin typeface="Comic Sans MS" pitchFamily="66" charset="0"/>
            </a:endParaRPr>
          </a:p>
        </p:txBody>
      </p:sp>
      <p:pic>
        <p:nvPicPr>
          <p:cNvPr id="40964" name="Picture 5" descr="C:\Users\Wilson\AppData\Local\Microsoft\Windows\Temporary Internet Files\Content.IE5\OIPP9GXS\MP90044388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543050"/>
            <a:ext cx="2211387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/>
          <a:lstStyle/>
          <a:p>
            <a:pPr algn="ctr"/>
            <a:r>
              <a:rPr lang="en-GB" altLang="en-US" sz="3200" dirty="0" smtClean="0">
                <a:latin typeface="Comic Sans MS" pitchFamily="66" charset="0"/>
              </a:rPr>
              <a:t>Ideas of things to try continued…</a:t>
            </a:r>
            <a:endParaRPr lang="en-GB" alt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695825"/>
          </a:xfrm>
        </p:spPr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sz="2400" dirty="0">
                <a:latin typeface="Comic Sans MS" pitchFamily="66" charset="0"/>
              </a:rPr>
              <a:t>Get your child to help put out the recycling, talk about the shapes and sizes of objects and sort </a:t>
            </a:r>
            <a:r>
              <a:rPr lang="en-GB" sz="2400" dirty="0" smtClean="0">
                <a:latin typeface="Comic Sans MS" pitchFamily="66" charset="0"/>
              </a:rPr>
              <a:t>them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GB" sz="2400" dirty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GB" sz="2400" dirty="0">
                <a:latin typeface="Comic Sans MS" pitchFamily="66" charset="0"/>
              </a:rPr>
              <a:t>When sorting the washing pair socks, compare the sizes of family members clothes, sort the clothes by who they belong </a:t>
            </a:r>
            <a:r>
              <a:rPr lang="en-GB" sz="2400" dirty="0" smtClean="0">
                <a:latin typeface="Comic Sans MS" pitchFamily="66" charset="0"/>
              </a:rPr>
              <a:t>to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Look at patterns on clothes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GB" sz="2400" dirty="0" smtClean="0">
                <a:latin typeface="Comic Sans MS" pitchFamily="66" charset="0"/>
              </a:rPr>
              <a:t>                                                           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Sort the clothes by colour, size, type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GB" dirty="0" smtClean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GB" dirty="0">
              <a:latin typeface="Comic Sans MS" pitchFamily="66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GB" dirty="0">
              <a:latin typeface="Comic Sans MS" pitchFamily="66" charset="0"/>
            </a:endParaRPr>
          </a:p>
          <a:p>
            <a:pPr>
              <a:defRPr/>
            </a:pPr>
            <a:endParaRPr lang="en-GB" dirty="0"/>
          </a:p>
        </p:txBody>
      </p:sp>
      <p:pic>
        <p:nvPicPr>
          <p:cNvPr id="41988" name="Picture 2" descr="C:\Users\Wilson\AppData\Local\Microsoft\Windows\Temporary Internet Files\Content.IE5\OIPP9GXS\MC9000449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5963" y="4059238"/>
            <a:ext cx="2378075" cy="191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 eaLnBrk="1" hangingPunct="1"/>
            <a:r>
              <a:rPr lang="en-GB" altLang="en-US" sz="3200" dirty="0" smtClean="0">
                <a:latin typeface="Comic Sans MS" pitchFamily="66" charset="0"/>
              </a:rPr>
              <a:t>Ideas of things to try continued…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Let your child fill and empty different sized tubs, cups and bottles at bath time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Bake with your child, let them help you with weighing and measuring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Look at the shape, size and numbers on coins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Let your child pay for items in the shops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                                                                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GB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en-GB" dirty="0" smtClean="0"/>
          </a:p>
        </p:txBody>
      </p:sp>
      <p:pic>
        <p:nvPicPr>
          <p:cNvPr id="43012" name="Picture 4" descr="C:\Users\Wilson\AppData\Local\Microsoft\Windows\Temporary Internet Files\Content.IE5\J5AWQ3PN\MC90044131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736619">
            <a:off x="6864350" y="4754563"/>
            <a:ext cx="1566863" cy="156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 eaLnBrk="1" hangingPunct="1"/>
            <a:r>
              <a:rPr lang="en-GB" altLang="en-US" sz="3200" dirty="0" smtClean="0">
                <a:latin typeface="Comic Sans MS" pitchFamily="66" charset="0"/>
              </a:rPr>
              <a:t>Ideas of things to try continued…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Through your family routines talk about time, today, yesterday, tomorrow and the days of the week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Count how many sleeps to birthdays, Christmas and other important events for your child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GB" sz="2400" dirty="0" smtClean="0">
              <a:latin typeface="Comic Sans MS" pitchFamily="66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400" dirty="0" smtClean="0">
                <a:latin typeface="Comic Sans MS" pitchFamily="66" charset="0"/>
              </a:rPr>
              <a:t>Talk about the changes in the seasons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by looking at how the environment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changes over a year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GB" dirty="0">
                <a:latin typeface="Comic Sans MS" pitchFamily="66" charset="0"/>
              </a:rPr>
              <a:t>	</a:t>
            </a:r>
            <a:r>
              <a:rPr lang="en-GB" dirty="0" smtClean="0">
                <a:latin typeface="Comic Sans MS" pitchFamily="66" charset="0"/>
              </a:rPr>
              <a:t>				</a:t>
            </a:r>
          </a:p>
        </p:txBody>
      </p:sp>
      <p:pic>
        <p:nvPicPr>
          <p:cNvPr id="44036" name="Picture 4" descr="C:\Users\Wilson\AppData\Local\Microsoft\Windows\Temporary Internet Files\Content.IE5\LOWD7CQ1\MC90023941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3929063"/>
            <a:ext cx="2036762" cy="234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1942"/>
          </a:xfrm>
        </p:spPr>
        <p:txBody>
          <a:bodyPr/>
          <a:lstStyle/>
          <a:p>
            <a:pPr algn="ctr"/>
            <a:r>
              <a:rPr lang="en-US" sz="4000" dirty="0" smtClean="0">
                <a:latin typeface="Comic Sans MS" panose="030F0702030302020204" pitchFamily="66" charset="0"/>
              </a:rPr>
              <a:t>Home </a:t>
            </a:r>
            <a:r>
              <a:rPr lang="en-US" sz="4000" smtClean="0">
                <a:latin typeface="Comic Sans MS" panose="030F0702030302020204" pitchFamily="66" charset="0"/>
              </a:rPr>
              <a:t>Link Bags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Ten bags covering a range of areas of </a:t>
            </a:r>
            <a:r>
              <a:rPr lang="en-US" sz="2000" dirty="0" err="1" smtClean="0">
                <a:latin typeface="Comic Sans MS" panose="030F0702030302020204" pitchFamily="66" charset="0"/>
              </a:rPr>
              <a:t>maths</a:t>
            </a:r>
            <a:r>
              <a:rPr lang="en-US" sz="2000" dirty="0" smtClean="0">
                <a:latin typeface="Comic Sans MS" panose="030F0702030302020204" pitchFamily="66" charset="0"/>
              </a:rPr>
              <a:t>, all bags have a number story book inside</a:t>
            </a:r>
          </a:p>
          <a:p>
            <a:r>
              <a:rPr lang="en-US" sz="2000" dirty="0" err="1" smtClean="0">
                <a:latin typeface="Comic Sans MS" panose="030F0702030302020204" pitchFamily="66" charset="0"/>
              </a:rPr>
              <a:t>Recognising</a:t>
            </a:r>
            <a:r>
              <a:rPr lang="en-US" sz="2000" dirty="0" smtClean="0">
                <a:latin typeface="Comic Sans MS" panose="030F0702030302020204" pitchFamily="66" charset="0"/>
              </a:rPr>
              <a:t> and Ordering Numbers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Size Order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Sorting                             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Dot pattern games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Snap - matching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Pattern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Dominoes</a:t>
            </a:r>
          </a:p>
          <a:p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6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1976</TotalTime>
  <Words>456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Maths and Numeracy</vt:lpstr>
      <vt:lpstr>           </vt:lpstr>
      <vt:lpstr>Finger Patterns</vt:lpstr>
      <vt:lpstr>Recognising Dot Patterns</vt:lpstr>
      <vt:lpstr>Ideas of things to try</vt:lpstr>
      <vt:lpstr>Ideas of things to try continued…</vt:lpstr>
      <vt:lpstr>Ideas of things to try continued…</vt:lpstr>
      <vt:lpstr>Ideas of things to try continued…</vt:lpstr>
      <vt:lpstr>Home Link Bags 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Curriculum for Excellence</dc:title>
  <dc:creator>063EWilson</dc:creator>
  <cp:lastModifiedBy>063shouston</cp:lastModifiedBy>
  <cp:revision>224</cp:revision>
  <dcterms:created xsi:type="dcterms:W3CDTF">2009-10-27T13:43:20Z</dcterms:created>
  <dcterms:modified xsi:type="dcterms:W3CDTF">2019-03-05T12:52:53Z</dcterms:modified>
</cp:coreProperties>
</file>