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  <p:sldMasterId id="2147483658" r:id="rId3"/>
    <p:sldMasterId id="2147483659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</p:sldMasterIdLst>
  <p:notesMasterIdLst>
    <p:notesMasterId r:id="rId29"/>
  </p:notesMasterIdLst>
  <p:handoutMasterIdLst>
    <p:handoutMasterId r:id="rId30"/>
  </p:handoutMasterIdLst>
  <p:sldIdLst>
    <p:sldId id="256" r:id="rId11"/>
    <p:sldId id="554" r:id="rId12"/>
    <p:sldId id="563" r:id="rId13"/>
    <p:sldId id="555" r:id="rId14"/>
    <p:sldId id="564" r:id="rId15"/>
    <p:sldId id="556" r:id="rId16"/>
    <p:sldId id="557" r:id="rId17"/>
    <p:sldId id="558" r:id="rId18"/>
    <p:sldId id="568" r:id="rId19"/>
    <p:sldId id="576" r:id="rId20"/>
    <p:sldId id="565" r:id="rId21"/>
    <p:sldId id="559" r:id="rId22"/>
    <p:sldId id="566" r:id="rId23"/>
    <p:sldId id="562" r:id="rId24"/>
    <p:sldId id="560" r:id="rId25"/>
    <p:sldId id="572" r:id="rId26"/>
    <p:sldId id="574" r:id="rId27"/>
    <p:sldId id="571" r:id="rId28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726"/>
    <a:srgbClr val="00FF99"/>
    <a:srgbClr val="831FB5"/>
    <a:srgbClr val="76B900"/>
    <a:srgbClr val="0082D1"/>
    <a:srgbClr val="E80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44" autoAdjust="0"/>
    <p:restoredTop sz="94790" autoAdjust="0"/>
  </p:normalViewPr>
  <p:slideViewPr>
    <p:cSldViewPr>
      <p:cViewPr varScale="1">
        <p:scale>
          <a:sx n="73" d="100"/>
          <a:sy n="73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7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395" y="0"/>
            <a:ext cx="294977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r"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324"/>
            <a:ext cx="2949772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395" y="9443324"/>
            <a:ext cx="2949772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r"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8C25D49-4E2B-4A9C-B83E-C26A3B361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7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395" y="0"/>
            <a:ext cx="294977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>
            <a:lvl1pPr algn="r"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338" y="4721662"/>
            <a:ext cx="5444112" cy="447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24"/>
            <a:ext cx="2949772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395" y="9443324"/>
            <a:ext cx="2949772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0" tIns="46064" rIns="92130" bIns="46064" numCol="1" anchor="b" anchorCtr="0" compatLnSpc="1">
            <a:prstTxWarp prst="textNoShape">
              <a:avLst/>
            </a:prstTxWarp>
          </a:bodyPr>
          <a:lstStyle>
            <a:lvl1pPr algn="r" defTabSz="920892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E4D371CA-A9C2-4DF1-8651-A1B520988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1pPr>
            <a:lvl2pPr marL="746330" indent="-287050"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8200" indent="-229640"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3pPr>
            <a:lvl4pPr marL="1607480" indent="-229640"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4pPr>
            <a:lvl5pPr marL="2066760" indent="-229640" defTabSz="920156" eaLnBrk="0" hangingPunct="0">
              <a:defRPr sz="2900">
                <a:solidFill>
                  <a:schemeClr val="tx1"/>
                </a:solidFill>
                <a:latin typeface="Arial" charset="0"/>
              </a:defRPr>
            </a:lvl5pPr>
            <a:lvl6pPr marL="2526040" indent="-229640" defTabSz="9201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Arial" charset="0"/>
              </a:defRPr>
            </a:lvl6pPr>
            <a:lvl7pPr marL="2985321" indent="-229640" defTabSz="9201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Arial" charset="0"/>
              </a:defRPr>
            </a:lvl7pPr>
            <a:lvl8pPr marL="3444602" indent="-229640" defTabSz="9201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Arial" charset="0"/>
              </a:defRPr>
            </a:lvl8pPr>
            <a:lvl9pPr marL="3903882" indent="-229640" defTabSz="920156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6BDD39-C706-4C24-A554-646A6B9FA1C6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Welcome,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Check to see if any of the DofE Managers are coming for the first time.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Check Agenda – anything to add take away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Any Domestic arrangements etc.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38100">
            <a:solidFill>
              <a:srgbClr val="C3A2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1096963"/>
            <a:ext cx="9144000" cy="0"/>
          </a:xfrm>
          <a:prstGeom prst="line">
            <a:avLst/>
          </a:prstGeom>
          <a:noFill/>
          <a:ln w="38100">
            <a:solidFill>
              <a:srgbClr val="B1B1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1150938"/>
            <a:ext cx="9144000" cy="0"/>
          </a:xfrm>
          <a:prstGeom prst="line">
            <a:avLst/>
          </a:prstGeom>
          <a:noFill/>
          <a:ln w="38100">
            <a:solidFill>
              <a:srgbClr val="782F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2625" y="2420938"/>
            <a:ext cx="7772400" cy="18002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4678363"/>
            <a:ext cx="6478588" cy="1800225"/>
          </a:xfrm>
        </p:spPr>
        <p:txBody>
          <a:bodyPr/>
          <a:lstStyle>
            <a:lvl1pPr marL="0" indent="0" algn="ctr">
              <a:buFontTx/>
              <a:buNone/>
              <a:defRPr sz="30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54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6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17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898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471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8264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4678363"/>
            <a:ext cx="3162300" cy="180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4678363"/>
            <a:ext cx="3163888" cy="180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44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867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604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60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9429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24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021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290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2428875"/>
            <a:ext cx="1943100" cy="4049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2428875"/>
            <a:ext cx="5678488" cy="4049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0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0"/>
            <a:ext cx="8642350" cy="684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5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48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78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9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24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70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63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453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515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80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4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4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4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9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8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02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6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574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743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8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16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45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28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06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043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33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23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5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402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952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57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8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14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1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40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020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8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90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24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0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889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206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62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02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27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13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84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7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89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56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66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50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278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499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77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17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13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58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3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08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3300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112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71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56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125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942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6290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23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500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3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3132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532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1518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256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866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322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859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4807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847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41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0350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565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577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496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244975" cy="558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231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444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59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007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245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7025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38100">
            <a:solidFill>
              <a:srgbClr val="C3A2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1096963"/>
            <a:ext cx="9144000" cy="0"/>
          </a:xfrm>
          <a:prstGeom prst="line">
            <a:avLst/>
          </a:prstGeom>
          <a:noFill/>
          <a:ln w="38100">
            <a:solidFill>
              <a:srgbClr val="B1B1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1150938"/>
            <a:ext cx="9144000" cy="0"/>
          </a:xfrm>
          <a:prstGeom prst="line">
            <a:avLst/>
          </a:prstGeom>
          <a:noFill/>
          <a:ln w="38100">
            <a:solidFill>
              <a:srgbClr val="782F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80" r:id="rId1"/>
    <p:sldLayoutId id="2147488370" r:id="rId2"/>
    <p:sldLayoutId id="2147488371" r:id="rId3"/>
    <p:sldLayoutId id="2147488372" r:id="rId4"/>
    <p:sldLayoutId id="2147488373" r:id="rId5"/>
    <p:sldLayoutId id="2147488374" r:id="rId6"/>
    <p:sldLayoutId id="2147488375" r:id="rId7"/>
    <p:sldLayoutId id="2147488376" r:id="rId8"/>
    <p:sldLayoutId id="2147488377" r:id="rId9"/>
    <p:sldLayoutId id="2147488378" r:id="rId10"/>
    <p:sldLayoutId id="2147488379" r:id="rId11"/>
    <p:sldLayoutId id="21474883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D424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428875"/>
            <a:ext cx="77739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4678363"/>
            <a:ext cx="64785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44" name="Picture 7" descr="FULL LOGO - GUNMET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38100">
            <a:solidFill>
              <a:srgbClr val="C3A2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0" y="1096963"/>
            <a:ext cx="9144000" cy="0"/>
          </a:xfrm>
          <a:prstGeom prst="line">
            <a:avLst/>
          </a:prstGeom>
          <a:noFill/>
          <a:ln w="38100">
            <a:solidFill>
              <a:srgbClr val="B1B1A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0" y="1150938"/>
            <a:ext cx="9144000" cy="0"/>
          </a:xfrm>
          <a:prstGeom prst="line">
            <a:avLst/>
          </a:prstGeom>
          <a:noFill/>
          <a:ln w="38100">
            <a:solidFill>
              <a:srgbClr val="782F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69" r:id="rId1"/>
    <p:sldLayoutId id="2147488470" r:id="rId2"/>
    <p:sldLayoutId id="2147488471" r:id="rId3"/>
    <p:sldLayoutId id="2147488472" r:id="rId4"/>
    <p:sldLayoutId id="2147488473" r:id="rId5"/>
    <p:sldLayoutId id="2147488474" r:id="rId6"/>
    <p:sldLayoutId id="2147488475" r:id="rId7"/>
    <p:sldLayoutId id="2147488476" r:id="rId8"/>
    <p:sldLayoutId id="2147488477" r:id="rId9"/>
    <p:sldLayoutId id="2147488478" r:id="rId10"/>
    <p:sldLayoutId id="21474884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3D4242"/>
          </a:solidFill>
          <a:latin typeface="Georgia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Bronze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  <p:sldLayoutId id="2147488383" r:id="rId3"/>
    <p:sldLayoutId id="2147488384" r:id="rId4"/>
    <p:sldLayoutId id="2147488385" r:id="rId5"/>
    <p:sldLayoutId id="2147488386" r:id="rId6"/>
    <p:sldLayoutId id="2147488387" r:id="rId7"/>
    <p:sldLayoutId id="2147488388" r:id="rId8"/>
    <p:sldLayoutId id="2147488389" r:id="rId9"/>
    <p:sldLayoutId id="2147488390" r:id="rId10"/>
    <p:sldLayoutId id="21474883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Silver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Gold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3" r:id="rId1"/>
    <p:sldLayoutId id="2147488404" r:id="rId2"/>
    <p:sldLayoutId id="2147488405" r:id="rId3"/>
    <p:sldLayoutId id="2147488406" r:id="rId4"/>
    <p:sldLayoutId id="2147488407" r:id="rId5"/>
    <p:sldLayoutId id="2147488408" r:id="rId6"/>
    <p:sldLayoutId id="2147488409" r:id="rId7"/>
    <p:sldLayoutId id="2147488410" r:id="rId8"/>
    <p:sldLayoutId id="2147488411" r:id="rId9"/>
    <p:sldLayoutId id="2147488412" r:id="rId10"/>
    <p:sldLayoutId id="21474884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Volunteering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E806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14" r:id="rId1"/>
    <p:sldLayoutId id="2147488415" r:id="rId2"/>
    <p:sldLayoutId id="2147488416" r:id="rId3"/>
    <p:sldLayoutId id="2147488417" r:id="rId4"/>
    <p:sldLayoutId id="2147488418" r:id="rId5"/>
    <p:sldLayoutId id="2147488419" r:id="rId6"/>
    <p:sldLayoutId id="2147488420" r:id="rId7"/>
    <p:sldLayoutId id="2147488421" r:id="rId8"/>
    <p:sldLayoutId id="2147488422" r:id="rId9"/>
    <p:sldLayoutId id="2147488423" r:id="rId10"/>
    <p:sldLayoutId id="2147488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80649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Physical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FFC72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25" r:id="rId1"/>
    <p:sldLayoutId id="2147488426" r:id="rId2"/>
    <p:sldLayoutId id="2147488427" r:id="rId3"/>
    <p:sldLayoutId id="2147488428" r:id="rId4"/>
    <p:sldLayoutId id="2147488429" r:id="rId5"/>
    <p:sldLayoutId id="2147488430" r:id="rId6"/>
    <p:sldLayoutId id="2147488431" r:id="rId7"/>
    <p:sldLayoutId id="2147488432" r:id="rId8"/>
    <p:sldLayoutId id="2147488433" r:id="rId9"/>
    <p:sldLayoutId id="2147488434" r:id="rId10"/>
    <p:sldLayoutId id="21474884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72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Skills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0082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36" r:id="rId1"/>
    <p:sldLayoutId id="2147488437" r:id="rId2"/>
    <p:sldLayoutId id="2147488438" r:id="rId3"/>
    <p:sldLayoutId id="2147488439" r:id="rId4"/>
    <p:sldLayoutId id="2147488440" r:id="rId5"/>
    <p:sldLayoutId id="2147488441" r:id="rId6"/>
    <p:sldLayoutId id="2147488442" r:id="rId7"/>
    <p:sldLayoutId id="2147488443" r:id="rId8"/>
    <p:sldLayoutId id="2147488444" r:id="rId9"/>
    <p:sldLayoutId id="2147488445" r:id="rId10"/>
    <p:sldLayoutId id="21474884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2D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Expedition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76B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47" r:id="rId1"/>
    <p:sldLayoutId id="2147488448" r:id="rId2"/>
    <p:sldLayoutId id="2147488449" r:id="rId3"/>
    <p:sldLayoutId id="2147488450" r:id="rId4"/>
    <p:sldLayoutId id="2147488451" r:id="rId5"/>
    <p:sldLayoutId id="2147488452" r:id="rId6"/>
    <p:sldLayoutId id="2147488453" r:id="rId7"/>
    <p:sldLayoutId id="2147488454" r:id="rId8"/>
    <p:sldLayoutId id="2147488455" r:id="rId9"/>
    <p:sldLayoutId id="2147488456" r:id="rId10"/>
    <p:sldLayoutId id="21474884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6B9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Residential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4235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0" y="1042988"/>
            <a:ext cx="9144000" cy="0"/>
          </a:xfrm>
          <a:prstGeom prst="line">
            <a:avLst/>
          </a:prstGeom>
          <a:noFill/>
          <a:ln w="127000">
            <a:solidFill>
              <a:srgbClr val="831F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8" r:id="rId1"/>
    <p:sldLayoutId id="2147488459" r:id="rId2"/>
    <p:sldLayoutId id="2147488460" r:id="rId3"/>
    <p:sldLayoutId id="2147488461" r:id="rId4"/>
    <p:sldLayoutId id="2147488462" r:id="rId5"/>
    <p:sldLayoutId id="2147488463" r:id="rId6"/>
    <p:sldLayoutId id="2147488464" r:id="rId7"/>
    <p:sldLayoutId id="2147488465" r:id="rId8"/>
    <p:sldLayoutId id="2147488466" r:id="rId9"/>
    <p:sldLayoutId id="2147488467" r:id="rId10"/>
    <p:sldLayoutId id="21474884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31FB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Q6RNfGxABZdmDM&amp;tbnid=2ubAFAU_wHzesM:&amp;ved=0CAUQjRw&amp;url=http://www.trinityhigh.com/Duke_of_edinburgh_award/dukeofedinburgh.php&amp;ei=Qf_9U5z9OcPa0QWnvoGIBQ&amp;bvm=bv.74035653,d.ZGU&amp;psig=AFQjCNHoESkO-c6VcA72J5M1poktDAXUZA&amp;ust=1409241280230659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edof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Q6RNfGxABZdmDM&amp;tbnid=2ubAFAU_wHzesM:&amp;ved=0CAUQjRw&amp;url=http://www.trinityhigh.com/Duke_of_edinburgh_award/dukeofedinburgh.php&amp;ei=Qf_9U5z9OcPa0QWnvoGIBQ&amp;bvm=bv.74035653,d.ZGU&amp;psig=AFQjCNHoESkO-c6VcA72J5M1poktDAXUZA&amp;ust=1409241280230659" TargetMode="External"/><Relationship Id="rId2" Type="http://schemas.openxmlformats.org/officeDocument/2006/relationships/hyperlink" Target="http://www.dof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fe.org/en/content/cms/doing-your-dofe/activities-sections/volunteering/working-environment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dofe.org/en/content/cms/doing-your-dofe/activities-sections/volunteering/helping-a-charit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hotos\Dof E\June 2014\Bronze Qual 23rd to 24th June\DSC05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764704"/>
            <a:ext cx="8397875" cy="1584176"/>
          </a:xfrm>
        </p:spPr>
        <p:txBody>
          <a:bodyPr/>
          <a:lstStyle/>
          <a:p>
            <a:pPr eaLnBrk="1" hangingPunct="1"/>
            <a:r>
              <a:rPr lang="en-US" sz="3400" dirty="0" smtClean="0">
                <a:ea typeface="Calibri" pitchFamily="34" charset="0"/>
                <a:cs typeface="Calibri" pitchFamily="34" charset="0"/>
              </a:rPr>
              <a:t>Bearsden Academy</a:t>
            </a:r>
            <a:br>
              <a:rPr lang="en-US" sz="3400" dirty="0" smtClean="0">
                <a:ea typeface="Calibri" pitchFamily="34" charset="0"/>
                <a:cs typeface="Calibri" pitchFamily="34" charset="0"/>
              </a:rPr>
            </a:br>
            <a:r>
              <a:rPr lang="en-US" sz="3400" dirty="0" smtClean="0">
                <a:ea typeface="Calibri" pitchFamily="34" charset="0"/>
                <a:cs typeface="Calibri" pitchFamily="34" charset="0"/>
              </a:rPr>
              <a:t>September 2019</a:t>
            </a:r>
            <a:br>
              <a:rPr lang="en-US" sz="3400" dirty="0" smtClean="0">
                <a:ea typeface="Calibri" pitchFamily="34" charset="0"/>
                <a:cs typeface="Calibri" pitchFamily="34" charset="0"/>
              </a:rPr>
            </a:br>
            <a:endParaRPr lang="en-US" sz="3400" dirty="0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60648"/>
            <a:ext cx="1447532" cy="16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0648"/>
            <a:ext cx="15341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Duration of sections</a:t>
            </a:r>
            <a:endParaRPr lang="en-GB" dirty="0"/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 descr="G:\Photos\Dof E\Bronze training days\2013-11-09 11.18.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2987824" cy="2240868"/>
          </a:xfrm>
          <a:prstGeom prst="rect">
            <a:avLst/>
          </a:prstGeom>
          <a:noFill/>
        </p:spPr>
      </p:pic>
      <p:pic>
        <p:nvPicPr>
          <p:cNvPr id="143363" name="Picture 3" descr="G:\Photos\Dof E\Bronze training days\2013-12-07 11.51.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37112"/>
            <a:ext cx="2784309" cy="2088232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haydonschool.com/_site/data/files/images/dofe/50801A75447674A839305845CF3F4007.pn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9" y="1258888"/>
            <a:ext cx="8615579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Expedition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9"/>
            <a:ext cx="8642350" cy="1450032"/>
          </a:xfrm>
        </p:spPr>
        <p:txBody>
          <a:bodyPr/>
          <a:lstStyle/>
          <a:p>
            <a:r>
              <a:rPr lang="en-GB" sz="2400" b="1" dirty="0" smtClean="0"/>
              <a:t>Bronze Award:</a:t>
            </a:r>
          </a:p>
          <a:p>
            <a:pPr lvl="1"/>
            <a:r>
              <a:rPr lang="en-GB" sz="2400" dirty="0" smtClean="0"/>
              <a:t>One Saturday (10am – 1pm) per month plus a day in Mugdock park (7 Saturdays).</a:t>
            </a:r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520" y="2564904"/>
            <a:ext cx="86423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400" b="1" kern="0" dirty="0" smtClean="0">
                <a:latin typeface="+mn-lt"/>
              </a:rPr>
              <a:t>Silver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Award from Bronze: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Walking groups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- </a:t>
            </a:r>
            <a:r>
              <a:rPr lang="en-GB" sz="2400" kern="0" dirty="0" smtClean="0">
                <a:latin typeface="+mn-lt"/>
              </a:rPr>
              <a:t>Four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evenings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in February and March.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GB" sz="2400" i="1" kern="0" dirty="0" smtClean="0">
                <a:latin typeface="+mn-lt"/>
              </a:rPr>
              <a:t>Canoe groups </a:t>
            </a:r>
            <a:r>
              <a:rPr lang="en-GB" sz="2400" kern="0" dirty="0" smtClean="0">
                <a:latin typeface="+mn-lt"/>
              </a:rPr>
              <a:t>– </a:t>
            </a:r>
            <a:r>
              <a:rPr lang="en-GB" sz="2400" kern="0" dirty="0" smtClean="0"/>
              <a:t>Four evenings  in February and March</a:t>
            </a:r>
            <a:r>
              <a:rPr lang="en-GB" sz="2400" kern="0" dirty="0" smtClean="0">
                <a:latin typeface="+mn-lt"/>
              </a:rPr>
              <a:t> plus a weekend canoeing training in February/March.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4581128"/>
            <a:ext cx="5760640" cy="14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Silver Award direct entrant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Monthly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training after school on Tuesday from 3 30 to 5 </a:t>
            </a:r>
            <a:r>
              <a:rPr kumimoji="0" lang="en-GB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approx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9267" name="Picture 3" descr="G:\Photos\Dof E\Bronze training days\2013-11-09 11.19.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25144"/>
            <a:ext cx="2232248" cy="1674186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Expedition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Groups will plan a route with an aim for their expedition.</a:t>
            </a:r>
          </a:p>
          <a:p>
            <a:r>
              <a:rPr lang="en-GB" sz="2400" dirty="0" smtClean="0"/>
              <a:t>All groups carry out a practice expedition at the end of March, and a Qualifying expedition with an Assessor in May (Bronze) or June (Silver).</a:t>
            </a:r>
          </a:p>
          <a:p>
            <a:r>
              <a:rPr lang="en-GB" sz="2400" dirty="0" smtClean="0"/>
              <a:t>These expeditions are self-sufficient and remotely supervised.</a:t>
            </a:r>
          </a:p>
        </p:txBody>
      </p:sp>
      <p:pic>
        <p:nvPicPr>
          <p:cNvPr id="3074" name="Picture 2" descr="F:\Photos\Dof E\Silver Practice April 2013\2013-04-20 14.29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:\Photos\Dof E\June 2014\Bronze Qual 23rd to 24th June\DSC05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552395" cy="2664296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7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Canoeing Expeditions</a:t>
            </a:r>
            <a:endParaRPr lang="en-GB" dirty="0"/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 descr="G:\Photos\Dof E\April 2014\Silver Canoe 7 to 9 April\2014-04-07 15.51.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0" t="-2178" r="16666" b="2178"/>
          <a:stretch/>
        </p:blipFill>
        <p:spPr bwMode="auto">
          <a:xfrm>
            <a:off x="6013550" y="3237786"/>
            <a:ext cx="2879625" cy="2592288"/>
          </a:xfrm>
          <a:prstGeom prst="rect">
            <a:avLst/>
          </a:prstGeom>
          <a:noFill/>
        </p:spPr>
      </p:pic>
      <p:pic>
        <p:nvPicPr>
          <p:cNvPr id="140293" name="Picture 5" descr="G:\Photos\Dof E\April 2014\Silver Canoe 7 to 9 April\2014-04-07 15.23.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96" y="3212976"/>
            <a:ext cx="3840427" cy="288032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1340768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Organised and supervised by Mr Alan Smith, East Dunbartonshire’s Outdoor Education Officer and his team. Training day in March, practice expedition in April, qualifying expedition in June.</a:t>
            </a:r>
            <a:endParaRPr lang="en-GB" dirty="0"/>
          </a:p>
        </p:txBody>
      </p:sp>
      <p:pic>
        <p:nvPicPr>
          <p:cNvPr id="140292" name="Picture 4" descr="G:\Photos\Dof E\April 2014\Silver Canoe 7 to 9 April\2014-04-07 16.57.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6004" y="4452794"/>
            <a:ext cx="3264000" cy="2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Completing the Award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8"/>
            <a:ext cx="5113263" cy="5589587"/>
          </a:xfrm>
        </p:spPr>
        <p:txBody>
          <a:bodyPr/>
          <a:lstStyle/>
          <a:p>
            <a:r>
              <a:rPr lang="en-GB" sz="2400" dirty="0" smtClean="0"/>
              <a:t>Each of your sections are logged on </a:t>
            </a:r>
            <a:r>
              <a:rPr lang="en-GB" sz="2400" dirty="0" smtClean="0">
                <a:hlinkClick r:id="rId2"/>
              </a:rPr>
              <a:t>www.edofe.org</a:t>
            </a:r>
            <a:r>
              <a:rPr lang="en-GB" sz="2400" dirty="0" smtClean="0"/>
              <a:t> complete with evidence (photos/text etc).</a:t>
            </a:r>
          </a:p>
          <a:p>
            <a:endParaRPr lang="en-GB" sz="2400" dirty="0" smtClean="0"/>
          </a:p>
          <a:p>
            <a:r>
              <a:rPr lang="en-GB" sz="2400" dirty="0" smtClean="0"/>
              <a:t>Your D of E leader will sign-off your sections as you submit them.</a:t>
            </a:r>
          </a:p>
          <a:p>
            <a:endParaRPr lang="en-GB" sz="2400" dirty="0" smtClean="0"/>
          </a:p>
          <a:p>
            <a:r>
              <a:rPr lang="en-GB" sz="2400" dirty="0" smtClean="0"/>
              <a:t>A Expedition presentation is made and delivered with your group to parents and staff after your Qualifying expedition is completed (August 2019)</a:t>
            </a:r>
            <a:endParaRPr lang="en-GB" sz="2400" dirty="0"/>
          </a:p>
        </p:txBody>
      </p:sp>
      <p:sp>
        <p:nvSpPr>
          <p:cNvPr id="4098" name="AutoShape 2" descr="data:image/jpeg;base64,/9j/4AAQSkZJRgABAQAAAQABAAD/2wCEAAkGBxQTEhUUEhQWFBUVGRUbFhYYFx8YGRUVGRgbGBUVFRgYHiggGBwlHBkWITEhJSkrLi4uGB8zODMsNygtLisBCgoKDg0OGxAQGy0kHyY3LCwsLyw3MiwsLy8sLCwsLCwsLCw0NDQtLC0sLCwsLDQsLCwsLCwsLCwsLCwsLCwsLP/AABEIAMEBBQMBIgACEQEDEQH/xAAcAAABBAMBAAAAAAAAAAAAAAAAAgQFBgEDBwj/xABREAABAwICAwgNCAcHBQEBAQABAgMRAAQSIQUxQQYTFCJRUpHRBxUyU1RhcYGSk6Gx0jM0YnJzssHhFiNCg6KzwhckY5TD0+JDRGSC8KPxJf/EABkBAQEBAQEBAAAAAAAAAAAAAAABAwIEBf/EADMRAAIBAgMGBQIFBQEAAAAAAAABAgMREhNRBBQhMVLRQWGRobFicSJCguHwBTJTgfEj/9oADAMBAAIRAxEAPwDsd/clK2k89UHomsXd0w0QHXUNk6gt3DI5RiOdadK/LW/1z901zLs4/OLb7NftUOquJywq5rRp5k8J00aTtfCWvXJ66cuutpAKnQkK1ErAB25Sc68y2S0pcQpScSQpJKecOTPLpqx7oLhkMQAtRciQpSFC3WI/VpAUd6yCjgTIIUkTxSKzVbhex6ZbGk0rndRctHU8n1gpaVoOp3+IV5cwDkFG9DkHRXOf5He4rq9j1LKe+fxCjLvh6RXlsIHIKUFHlNM/yJuP1e37nqPD9M9IrOD6Z9nVXl0PK5yuk0oXK+ev0j11c/yJuP1HqENnnn2dVZ3s849A6q8vi9d7456auulDSD3fnfWK66Z/kNxfUend7Vzj0CjArneyvMg0o/3971quulDTFx4Q/wCtX8VM/wAhuL6j0zgVzv4fzowK5w9H8680jTl14S/65fxUsbobvZdXHr1/FTPWhNxep6Twq5w9H86MKucPR/OvNo3SXnhdz69z4q2DdTe+F3HrVfiauetBuMtT0dC+VPR+dHH5U9FedBuuvh/3b/pk++lDdlf+Fvel1imetCblLVHonj/R9tZ4/wBH2154G7fSHhbv8Pw0sbu9I+Fr9FHwUz1oNynqj0HK/o+2iV8iek9Vefxu/wBI+FK9BHwUodkLSPhB9BHw0z4k3KeqO/SvkT0/lRK+RPT+VcEHZG0j3/8AgT1UsdkrSPfk+rT1Vc+JNyqeR3nEvkT0/lRiXzR0/lXCh2TtId8R6pNZHZP0hz2/VDrpnxG51PI7pjVzR01jGrm+2uHDspaQ5zXqvzpQ7KmkOVj1R+KmfEblU8jt++K5vtFZ3xXN9o664iOytf8AJb+rV/uVYdwnZAu7u8Qw8lkIUFklCFJVxUkiCVka/FVVaLdjmWyTim3Y6al3YRH/AN4qKQruj5B+NZrU8wx0n8vb/WP3TVJ7K9gyp1lx8rPEcSEonFxQVFSQlJxGSnuoSAFEnVV20j84t/Kr7hqq9kPQPCXUzecHTvYCmylRSsYlGTBAPJHXXE1eJtQkozu3YpW5a4ebsL9dvi35KLHBgTjOI5KwpgzkeTVVz0+4tmzCwF27qltFzgzKXllwtSsKQrJAMJ6Ns1B6I3APwrguk8IBTi3tK05xxcUL5Kes9jzSCJwaTUmSSYxiVHWTx8zWaUkuR6pypylfEvfyOVXry1uLU5ONSlFciDinOUiIM7K0V0x/sSXK1FS7ttSlElSihUqJ1kmczWo9iC52XDPoqrHLnoehbRS1OcVmuhK7EN3sfYPpj+mkHsR3nfbf0l/BTLloXeKXUQ9tudt1W6XVXOBZZ3xSCAcP60IxnlQEmSJmaRZbmBw1Vq64SUNqWstCSFjCQ2MlYjCgcgeSpg9iS92LtvTX8FD/AGK9IKUVKXbqUoyVF1ZJJ1kkt5musL6TnNjx/GRadx0ultL4mXITvalqwJuDbpUcEgyczHciSaSxuMcVvcOoJXrwoUrB+rDoJKRmMJ1jbAzJFSI7FOkBqNv5nVDxd75KwOxfpIat58zyh/RUwPpGautEJd7mlt8GKlpi4W2gQDKQ4U4VEHXkdWUERT5/cWuTva8oVxXUFC8QWtCQpKcWFCt7UQswIiadq7Gmk4AhogZgb+YB5Rxcqx/ZxpSScKZUIUeEGVJ5qjGY8RpgehcxdaGWlNyyGmXHA+VlspSU72EhSy224YJVMAOAajqNNmtyrpaS7vjSUKQHCVKUMCC3vgKuLzZ1Tq8dS39nmlYIw8VXdJ4Rkr6w1HUNfJSrjcLpZQSlScSUICEp35MJbAjCBIEQADyxnNMPkFUVv70RqdxVyVAAtawDxjCXCUgNni6+OnMSnx00RuZfKVKBbOFtLpAWZCFI3wA8WAvBxsJOqrHZ7ltMsqxISrEE4EkuIXhTrhGMnDs1clMkbjtLJBSlp0BQAUA6njJSnCkHj5gJy8lMPkwqv1IYq3G3QMDeiZgw6OKQpSTiyyAUhQPjrA3HXRMANqEE4g6kpGaAATsJ3xuPErZnT/8ARfS4JO9PyZmHU5ySo/t8qlHzmsI3O6YSZDVwNY7tJyOEHIrjUhHojkqYfJjMfVEqNFT53E6Q8Ed/h+KkK3HX4/7N70QfxrnC9DXHDVEHRUydyd8P+zf9WaQdzF74HceqV1UwsY46oiaKlDucvPBLn1K+qkHQF34Jc+oc+GpZlxLUjqKfHQtz4Lc+oc+Gmdy2W1YXQW1QDhcBQqDqOFUGPHSzF1qJopIcTzk9I662OtlBhaVIOsBYKCRygKiRSzLdCauXYkH/APpN/Ud+7FUzEOUdIq7dh/PSSfE07/T111D+5GdZ/wDnL7HcP2j5B+NFA7pXmor3HxBjffObf959xVNdPOOBwBDdysYRm0psJBlWRC1gz5opze/OmP3n3DTfTejt9ckBgkISDjKwsCVRmhQ4uZjxzUaujqLsyOD73er8eq+M0C7d5l/6LZ663J0Y5j3wC1KgqScbmSoA52WUZeStbOhVp7lu24hGp13ilMEDbGoZVxlrzNMX2McMd5L/ANWj4KyL53/zvUpP+lSn9FOrzKGOKVZpuHBBUZVngMZ7K3WGjrhpWJLbZyIhVysjl1FrKpgXn7i/29hudJuD9q8/y0+5msduF8+7/wAofwZqYNxed4Y/zCv9moHdRu1dsN73+2Sd8Kgne3sXcwTOJsctRxitfcsU5OyXwbe3iu+3P+TX/tUdvz31/wA9k5/t1CDsrmAeAXBChKSCCCOUQM6QrsvtjJVm8k+NSQY5c4qXhr89zTJqdPx2J8boD35zz2Tvw1n9Ij3/AKbR0VADsws7bV70kddbB2YLfwd/+D4qXhr89xk1On47Eyd0v/kt+e2cH9VY/SgeFsedhY97lRI7L1r3l/oT8VKHZdtO9P8Aop+Kp+DX3fcZU+n47En+lafDLX1ZHvdo/S9vwyz6I/1ajx2XLPvb/oJ+KlDstWXNf9WPiq/h6vd9yZU+h+3YkBuwb8MsvTA/1KWndajZc2R/ej46j/7V7A6w/wCq/Oj+1DRx17752TS66hlS6H/P9EmN1A7/AGR/ffnSxuk/xbM/vvyqI/tK0YdeP/Lq6qx/aJok6wf8sr4avDqJlS6GTY3Qnn2p/fH4KWnTyv8Axz5Hz/t1Ajd9og8nntlfBShu00Me9+e2V/t0uuomVLoZPjTa+Yyf35/26WNLud6b9cf9uq6d1GhDr3jz25+Csdv9BnXwb1H/AAp+r47DLfS/R9yyDSrveUeu/wCFKGlHe8j1o+Gqv230CfBPVD4ayNI6APgfqwP6afq+OwwfS/R9y0jSbveD5nE1zXdzuMury/4UlhlaN5S3vbyv2gScXFB5ffVkTe6B5bL0Uj8KWH9B7F2Y8igPcavHq+OxMH0v0fc5rddiu6UBgtLdpWNKsaX1HIEkgJUIzn2CrJ2Q9yd1fXbL6LZCm22S2W3nAklUqOIFBOrEOirQHNC7HLbzOx/VSh2n2PMea5I/rpx6vjsTD9Ps+5y247F75KcNg0AJKhww8bikQMsgFQeXKrP2M9xT9ppDflW6GGgw4jivb6VLK0qClTnqy1bKtoRonZcN+a8WP9WpLQbVkHJtnQteE5C5U7xZEnCpxQ1xnFVJ35/HYjSty/nqTKe6V5vdWaEd0rze6s1oZEdd/O2fqufdpemLNgguPoSQgazlAE7fOemkXHztr6jn4Vv0m2ogwnGAkkJkCVCYknVsEio5YePwLXNCdDsLIUpoBQiM58hy16h0VquhbLWsLScSZxa/FOryCtmiloS4pMgOLSg4Z1pE5geUq9lYd0mQpY3pJgqk4wMhtM+bp8tIzxpMOOEbvLtVnMElU6pziZ+7U3bvBYlOqSPODBqJTpY7WQMyO7RsrY3pNWQQyTkkqCVDilUkgwNmflqgl6qu67cy1fvNNvKcSEIcUCggGSUJzxA5RVktXipMlJQeadY6KbK+cp+yV99NSSurHcJOLuiiW25WzBU03pG8QWpBTviRhCQcQEt6gE5xsimt7uJ0e4oKc0hcOK7nEVoVEbCre8orqBYTM4UznnA26+mkKtm4koRA5UiucuOh3n1F4nL09jfR5BKb9yExJxNQJMCeJy5UgdjawIJF+uBEmW4kgkCcMEwDV8udMWSCUqKDyhLZXqM54Uka6327lo4QEhomZAKQDiiJAIEmKZUdC7zV1OdHsY2ezSJ6Wuqt7PYkZWJRerUOUJQfHs81dIGimZJ3pEmJOEbDI9udb7a1Q3IQlKZ1wInZsplx0G81dTmf9jiPC1+rTST2HU+Fq9WOuuqVrefSgStQSOUmB7amVDQbzV1OWK7DvJd9LX/Ktauw6vZdp9Ufjrpbem7dRhLyCRr41PkLBEggjlFMqOhd6q6nIj2HXfC2/VH46Sew694U16pXx12GipkwLvdXU44ew+/4S16tXxUk9iC58IZ9FVdlrU9cIT3Skp8pA99MmA3urqccPYhu9j7H8fVSD2I7zvtv0r+GuztPJV3KgryGfdWymTEu+VTiR7Et73y39JfwVouexbeoSVFbECNS1bSBzPHXdKYab+RP1m/5iajoxKtsqXOQ2HY6vEqWkotnSnBOJxQ1g5A72cjIJiM0p2SC/O4G522NmfJcOD3pq66Y3nfV7+taBjRhUiclBucykZZUhlDC5CLx+QFEjEcsM4tY2T7qqpRJLap3KSvcDc5f3G2ynIXKoM8spzrW/uAuVAxYMAkZEXJyMRIGGPHq2V0PR9il1C97uXlJIwkkmR+1KZ1HPWKsSBAAq5USb1P+X7nA/wCzLSPem/Wjqq1djTclc2d4V3DaUBTS0ghQVniQdnkrqdNnPlUfVc96KipRTuWW1TmnF2Ftd0ryj3Cs1hrWry/gKzWp5SPe+eN/Zue9Na902nE2reIpKiQYA1jIwemti/nifsl/eRWvdXo9Dtu5jTiKEqUjM5KAyOWuuZXs7FXPicq3BpfN80tzGVSElRk5FKiQSZygKyrqb9/bhSkqSZlWLKZOYOrxH21UtxCBwtPJvZIHjzE+1VdGwDkFY7NFqLvqevbdse1SjJpKytw5EA7f2o/YJz2Dxa9eqAPJTpm/t0FeHikTiyOYTyE69ftqU3scg6KwWE80dAr0HjI5enmRGZjlwnLy7a3JM3AP+EfasU64MjmJ6BTVPzk+JpP3z1VGVD5RiqfeXDt2uEiGiYSCYkDW4vxE6h4xy1YN0DkML2TA8yiAfYTUTY3VoUKClJjigjMdzmNnLPRVCaQ00xucZatXFqKlqQmQSYAOrIDy7axpncVCSq0WUr172s4kK8QJzSfH7qjd3l22LRQsMC3lFKMOP9kkSoJUoBRkAa8pNWdi2ZwJL0IcIBWA4qErjjBJJ1TNSxoqskufYi9xW6RTh3h6QsFSRi7pK0900udZjMHaAeSrlXMtLpSzpDfGVAtKZQskGQH23ABJ5xQVDPYa6YDREqKKd48nx/YYaa0lvKJAxLUcLaOco8viGsmoe30Sp5WN44lAmcQlI+ihO2OXV5aXpd9HCf1iwkIQAiTHHVnI/hp4tu3JnfoyA4r2EZCBkDXMo4uHgcJ2GCNFINw4zMBLbSxknWpbgOzVxRTS4Yes14mzkTkjPA4Noz7lWs9edMNGXLjmlX2sLoYQy2kXG+90UqUtJKhkQd8UkDWN7zqz3VgjAqHlkwSApzEMUSDB151jOlhWKnwfs/J/f1R3iu7PkSOjL5L7aXEalbDrSRkpKuQg5U6qr7kXoW62MwQhz/2UVIX04QasV27gQpXNST0Ct4TU4qS8eJw1Z2IHTmm1YlNMAymAtYEwoxCE+PPM7JHmj2tx63eM85hJM5DEqPpKO3pqS3PWqRCiZUBKsx3aiZPl19Nbd0DpYZeuAt5QbSpe9t4STA1CQf8A+TWilbkcNX5kDpDcncNDHbPb4U6m18Q5bErGr2U73I7q9+O8vSHASnjCFBY1tuDYqMwdoB2im2g90YuWEOpN8kLExvGMchwrSiFCZIIqK3UwL5h5pK0cIStKgpBQS8ynfWXIIEnKJ5K7i1O6fMji4cfA6dUfpz5L/wB2f5qKc2T+NtC+elKukA02038l+8Y/nIrF8jSPNEc+8sOvYEoWcSZSsgf9JMRJ1a6Rwh7bbMbY46THJ5fZW5xC3nnglNvDSkplxorUqUJXM4hA40R4qb6RtlMtlxbdqUpicLBJzIAynlIoW6ZL6KdODjoQ0qTKUkEa8jlyiKeBwco6aorWmbdQXhFkShClrTvSwpKUnCSU4eXVy7K1Oaethh4tmSrDAShwkYilKcQDeUqUkeUxTiTgdAxDlrQv5VH1XPeioXtU54Naekof6dO9F25bchTLLZUlRCm1EnIpBBxIHKOig4Ek1rV5fwFZrDOtXl/AVmqQjz88H2SvvIpzpOwS8nApS0g8xZQekbKaj55+6P3k1GOaQbN/vIebDoBO95443vX3MbQdeys6knG1le7sdwjiv5cTfozck0w6l1DjsomElQKYIIg8WSM+WrFUG1aXMoKrlJSkpmERiEjEkq93lrPA7ySQ+3tgFs6iZzzzIy9tdpJcjgm6Kg1297mN/ZgbQ2QY2Tmcqf6NS8MW/KbVqw4EkRyzJM1QPaYI+dK+yR99dP6j2/nS/smvvuVGVeI03YaMdubZTTDm9LUUceSIAUCRKc8wIqk2e4S/QTjuEugiILzyYMjjAjxSPP4q6jVZ0xuhOItMZqBwlUTxuagbSOXOuZRT4s3p7VUpRwx5Ff8A0QvBtSfFwx72cWk/ovfz3WWU/wB9cJ8ZEo9lP/0fvXYWp3AdcLcVPQnIU2vLu/seO7x2pzWiVoSPppMFI8Yjz1zhiN/n4ojP0S0tvsh8b3jBgvFRwYpgyjMxlXVBUZoHTSLlGJOShGJMzr1KSdqTsP41KV3GKRzWryq2ulw04Ff0nYOrcUQkFOUSE6oHKPLUZf6HuVAb2EIM5lSELkQco8sZ+KrnRXil/T4Sm5453fHnw9Aq7StZehRWtF36JwpYE64QBi1xMf8A2Zp21o+4KRvraVKzmEpjXlE+KKt9FSX9PUlbMmvtIKu1+VehC6AsihS1KQEEgCQkAmJyy2U63QJcNs8GRidKFBAyzURlry6akKK9dCllRUbt28ZcWZzlid+X2OKjRemhnwdEnWcDMmnNpozSJCt/tlBX7OBppQ1GcWY2x7a7DRXue03/ACR9DzKjb8zOTaQf0sAkMsLWAIIWwgYQAMMFKs9vkgVGuuaYOuyn911LrtdFFtC6IldF9TGeh0kMMhScKg22FJ5pwiU+Y5UjTI/Vj7Rj+cin9MdL9yn7Vn+YmvMzePNEM7bvqcfNu8lnC/K8SMQWODNpSk8gBVi8qQNU0saPv5+ctKSVSQpuSEEg4REAwBkSOXzD7aFN3ocZU+nfhLSO6XDbMAZjaAdeyoPeLcEjtffYkAYsKlFJUpIUU4t8GOJiY5aEJhWjr8z+stMwkfIkgjCMaDJ1FXsArNtou8xo31VqUYhviUtQVJEwAVT9D0BUItm3QlxCbHSCjkClJXEgpclCiuBnGY8fKaXc27CiHDb6SJwjipUuEFMoMALyVAOrXkdZoCYZttJJGEvML4uaykhQWScgAIwgYRJzOdStkHMTQeKS4Gl4ynJJViRJSDqGVUwMWxQn+7aTSTO1wKxHDkpWPOMKYJP41d2xDyRnk0devuk6/HlQDlnWry/gKKwx+19Y1mgI5Hzw/Zf1CoNzQ9uNJKuFBe+lKgePxcO9weJh5o5anWvna/sx96tC8fCCUonJWZAg8XIYonMwNdeeu5JxtqvC/wDw1pfm+z8iItu1u9wlRShWA4SXBBScQidR40nbq5K3AaP1h5cHLJxyIgnLoJy5KkE39zAxWkkwDDiTBMTs1CTn4q2OXb2KBaykEicScxJAKfNB6a9BkB0AwuFccgpTqWYUkJAE58bIDX+JqTs7YNoShM4UgATmYHKdtbQKzQBTBof3lz7Jr77tP6Ys/OHPs2fvO1GVeIaafKGVFPdGEp8qjAPmmfNUJYrt7X5V1CCBxMWUEiSrxnOJ8vLWeyHfrZtQppovKxoASMXjk8QE5VQNG7rbvFgLDrSTiOIqegEJJA1bSAPPUckjKVSMXZlv0hu8t7dILl4yoqUEjA0tUaypSgkmBG3UI21Zg2+qAosqQYxDCc0nWBJgyPfXMbzSbjuEXCG3EBSVBK1urAKSYOFTXi1SMjT273cvpSVBCDA1B5wKPiSC0ffTEg60DfodrgWknGE9wkoUgT/0H1BJR5EuYSPKeWumVxK23V7/AHTRXarDjimmy5jOLBviVQZb7kHOPFXbaRaJSlFrgFFFFdGoUUUUAUUUUAUUUUAUUUUAUw0tqb+1a+8DT+mGlv8Apfat/iajLHmVB/d1b2lxdsrQ6taXSpWBIICS03BkkbIplcdmG3AJTbvmOUoH9RpGmNyFwq9unhbodQ+AEkuJB7jCZCtncmPo1W0dj++ASDaIOrEd9bkic4y5PHWUnUvwPXTjQt+I6np95ZtpBKCvBABz40ZExlmdnJVcuHX2ikJdWJSD3ZPn43uqa08p11sIRavZEZEtRA/eeIVVruy0gIKLNTmecuoRxPEQs56tlZ1qMpO8WY05xXBkg3pu7GpZPlSk+4VN7mNJOPPL32JShGoR3Sla+iqwzaXh7uyfQJOpxpzi5Qc1Jz8Xiq07lrJaHHStKgClsAqSEkkFZOQJ1SOmuKMKqksV7HU5Qa4cyft/2vrGii32/WV76K9p5yOY+dufZp99N7hsqeOYQRvkLGsDBHJEgmczspza/O3fqI95rcrRDZWpZklQUCCcoXAUI8cVjVg5ONvB3NISSvcZW9o8E4BeYlEylSkpKozxSBAOZHkgVg6LuhJTdknOMTYIz1DxRThvc7bpWlaWwlSDiEEjOIzEwala2MzRZtrSmHFY1Z8aMOU5ZeIVvoooAphb/OHvqtf1mn9RzB/XP7Mm8+Tik/jUZV4jjhR72v2ddHCj3tfQOuoO1syhJCX7spOGCU4iIMkhRGpQgeIeWsGxVOIXF0DEfJ8sSYwxsFUcCd4T/hr9H86xwgd7X6FMbBRQSVOvuAgABTRyM91KU69nmp72wRyL9Wv4aAOEJ5i/QNZ4aOav0D1Vjtij6Xq1/DWO2TfKr0FdVAL4ankX6CuqjhqfpegrqpPbJvnH0VdVHbFvnew9VAK4aj6XoK6qOHI5T6Kuqk9sWueKO2LXfE9NCGeHt872HqrPD2+cPb1Unti13xPTWe2DXfEekKF4GeHN88VnhzfPT01jhzXfEekOus8Mb74j0h10HAOHN89PSKOHN98T6QrPCm+ej0hRv7fOR0ioOAcNb56fSFN9Ka2ftU/dUachaDqKT5xTfSPdMfa/6a6MLmI0zpBTIQUNF3EqCBMgQTsBzMRnAzzIqO/SNZWgJt3AlSkpKl8XCSV6xByAR0kCn+mrVbm94Ht6wqkmSJEeIiY1wZHKKYWlk62tC13YUgFUyYxJGIJTmqO5wSrXKScpqkJq+ewNrVzUk9Arl11pyN7Q3cXBcVJUJWAMhJkpGpUiAYirzu8cWLB/eyAspwpJMQVEDXB5eSuLt7n7l0qW4rAlLbvGS9x0yMiDgScIEyNtFVhF2kXKcotp/P8APcv+iLxasanrpbaUAGVO4ZJ1AYjnnA8pp52M9MuPu3iVvOOpaLISHIxoxb5izTEgwIyBy1ba55onT76WUqcK23FLS2hIShRfwxK4IyzxTAg5E6qu3YZtz/fn1DN59PGmQQlGUHbGI57aSleT4napNU8VjotvqP1le+ii21Hyq99FDMjrP5099Vv3qqPe3RO764hLaAlC8AUtahjVkIAQhUZqAzipCw+cv+Rv+qqqvc7dIvLp5AUpD5gBD29wlQAWuOeAOKeWuZN+B6tlhSk5Zj8OHqOP02fxrQLNSlIicLiYgjECMRGUEHlzpbe7N84gLB0lMBUKRkSkKAPG5pB89QuidwJCCblsuOqUolQedTxf2ZLahiOsyeWnA3As+DlIMYhwm442XGmDnyZzqrSLVuKMNpgo1ZKm7x8Cd0ZusW46225auMhyQlSikgkAmBBJ1A9FWoVStAbkm2H0uJaUFACFKfddwk92QHTAykA68/HV1FR28DNX8QqKHd3XkT/LqVqMbRiVcgayUj/8k9dcnS8Rla6dJvBabytIDOPfVZJXGAQ1HdRizmIp/pq5CESqYJgwJJJISlIG2VFOXlpaLhQA/UryEa0fFWm/RvqChbCyDGRwEZcox51SDfcze74gKBJCgqeKUjElUEhJzGuNQ7nVTrTl6tpCVNgKJUAQQo8WCSRhznKtWjLdLAIbYUkEzCUpSkfVSFZU84Ye9udA66AgrfdE8pcb0jCTA4ygo6zIBRExGU65qM3D7rX7p8oc3pSS2Vne0qBYUF4d7cxa51ZwqUKyiCbhw3/Dc9H86Q3cJEw0sE5mG9Z5TGs0A+oppw4c1z1auqs8PTyOeqX8NAOqxFNe2CORfql/DWO2SPp+rX8NAO8I5KxgHIKa9sm+VXq1/DWe2TfKfQV1UA53scg6KxvSeaOim/bFvnew9VZ7YN88UBtNujmp6BWOCo5ifRFau2TXfE9NHbNrviemgIpzSFs5whpoo35jJaIAWg5EKA1xmOMKkdIfKMfaH+U5Uc4xao35TIb319QK1DNa1HCNeuIAy1ZVIaQ+Vt/tFfynKjKuZvvLFt2N8QlcTGITE66bnQjGEp3pOElRjZxgEq6QAKj7rdtYtrU2u4QlaCUqSQrIjWNVJG7rR/hbXSeqpjjqa7vW54H6M1btllTbbKBJU4gryUQlpMkqOEHbhqC0/odfBHG2YLrzS0NEHCMREZqMBMa+XKojsmbplY2l2Lu+YUrS6hsqxhKgkhRTriJzGYmozQ2nLdxsqdCAtQkpuIVAnIIx6hJJ4sE66znCE2m2dwhWirKL9GVa+YNuw1bvrBf39SN9QvGAmeOZGsQYIO3Xqrt/Y4twiyRhMpKlkGcUjERJO05VQNPL0fdAG4UypSQChxCyHEEDucSTx0zlBk+Ouh9jxbXAGG2VhYbQAqFBRSpXGKVEbc66jHje5vXrSdHA4tcvZW+SwW3c+c++isWvc9PvrNaHzyP0b84uPI1/XUrUTov5xcfu/cqpagCiiigCiiigCo23JxXMDEcYgcp3pGVSVR1irjXB5HPc03UKuTI/GufmIiBniSM4BOWwTIpRcWI/uRMiTCk5GVcXPbAHpVU9E7pLi5eDbTuaiZgDipB4yoOwVatB36zcvW61KVvaUqlYAVmSJGHLCYyr0T2dw5szjVuPrBAWDjYLREZEgzI+iYp1wJHN9p66Y6VecSsYH2mxhBKXBJ7oyrIgxGXmpt2wegjfrYqChJwqASnD5deOB5DWBpdkvwJHIfSPXRwJHIfTV11GIu7jColy1JBTEYgIMziM5EiI8hobvH8Kip23CuLEE4cyeMZMidg8VBdknwJH0vTV11ngafp+mrrpi1eOYkytkyTkCZwg60+PNM0hV87E4mBGZ4x2TIz1ZAnzUF2SPBByr9NXXWOCDnL9M9dMkXr2YIaJGGDjyJPdDlyy2bfNWwXD5IwpbUmM4V+1nMezpoLjngn01+maOCfTX6VNDcXPekHPLj6hB15f/TSxcv5/qkyIjjZHIkkeQ4emguOeCnnr6R1UcGPfF+zqpui4f2tJGRjjznlAOXl6Kym5ezlkDk44M8aI6JNBc3cHV3xf8Pw0cGV3xfQn4abLu35MMAiTBxjUNp8uylLvXREMKOUnjDIz3PjO2gubxbq74roT8NaL/wCVt/rr/lLp4wolKSoQSBI5DGYppe/KsfWX/LVUYRTNPbmdHNXO+vOutvOLxpIUYxkyMOWudlbTou0cGHhtwoOHe4kGS4c0niZSeXVUf2UmQHW1uZp4pGZEQRI9ladEuW7KkLW6loOvJUCtYCcQlWETlMTHmrzt2lax7lVqOCbk+BaDuLGoXdyBntb2iD/0+SsHcVrm7uDIIzSyYBBGX6rLuj01a0moPTWkGlhbAuEtOJKcRJIgBSFFJIIIxBQGR2nkrbBEw3qrr7IiHex8hTam1XLxQpKU9y0CAkgjCQ2I1ATUtuR3Lt2Da221rWFqxEriQcITHFA5KibhBVCTpIEmQgg4cxhCispPiIz2mauDB4qYM5DOZnLXO2qoRTuSe01Zxwt8DFt3I89FFt3IorowI/RXy1x5Ue41K1E6H+VuPrJ+7UtQBRRRQBRRRQBUbYpk3EbXD/LQKkqiWVkJuSMjvioP/ogVCrkzmuhdzV0xdNuLYWUtuYjhgyBOrPOrXuH0U63c3TziFIS6o4cWsyoq1eQipTTWkixghZUVKAIKkJhH7Ssx7dXLUnbrONMLK0qCjsgxhggpA5a9dTapTVmloYxpKLHa2knWAfKJrULJuIwJz+iKbX908lUNshaYEqxgcsiDq1DPx1pZ0hcQsrt9WHAkLBKgTCteUgZ+evKaj82TfMTnry1xMe81hNi2JAQnMychrGQNME6UfM/3VQISTmtOZy4uR259FKd0o8MMWrhkAmFJkGSMOvM5A+egHjOjmk9yhIyjIbNVaFaDYOtH8SvJy+M03c0y4EpVwV44kyQMJKTJ4pEzOQPnpI006RlaPT48IykgnWT7OugHStCskzhM8uJXXTq0tUtpwokDxknxbajUacWQr+7PhSQgkFIzClYThIJmNdA06rba3HoA5THO8nTQEzRUP27MTwd8CVZYONASlUhIO3EQB9E0hG6Gc+D3EbDvesDWdf8A956Am6KjE6XmP1TolLihKI7gxhOeROzl89KGl08biuQkSTg15gQBrJzoCRoqNd0yhJUIWSkkEBB1gTT9lzEkKG0A55HPloBdMbv5Zn9592Pxp9TC6+XZ8jvuT11GVHAtMaeUvSV5vrysJcwtE9ygNqICQDkP2vLFQG7TTabjCyk40tn5Q5YlkRKQP2QOknxUx3Qmbi58b7v81dMFNHNQBwgxMZDkE1zhWK51jeHCek+xbuoburNpsrG/NJCFIJGIhOSVgayCAPbVg0pZN91wdLpUoYshkDEqPLklOW2BXlGwvlNrSttRQtKuKoGCkjOa9TbitN8MsmLgxiWkYwNjicljxZiuzgYv2bZbM2HdApUkZcUoxGTGqSU+7kq0oMgGIy1cnirMUGgNdt3Ioote4HkooCP0N8pcfaD7oqVqKXoxwKUpp4t4zJGFJziJ4wOwVjgVx4SfQR8NAS1FRPA7nwj+BPVRwS57+PQT1UBLUVE8Guu/J9AVneLrvqPQ/OgJWo9NqrC6Nq1kjyQkfga1b1dd8b9D86xvd3z2vQPXQETum3LJvFguBwBGDCUFuCUrDiTxsxCso21P2rCgUSO5SQZgGeLGScth1U2w3fOa9E/FR/e+Vn0T8VAY0naYlzvBcyGe+BM+IgnZrpqnRoJA4OtOeZ37UCczkSTl7o5Kd4rvkZ6FfFRju+az/F10A2csArETbuAkJmHAMUEDDkrVAmllo4sQYemTH60R3OHucUDLOK3b7d8xr+Lro3+67216RoBnwQhogNPhRwiN9k5EqBxE5TqJj3VlNsQAd7fyPGGMGQUqBjPMAxya6d8Iuu9N+meqjhVz3hHrD8NANXmDAGG5yEhSVZjFnnyxGrOjAdUXQmBM6uVROyJ9lOuGXPg6fWH4KOG3Hg49Z/xoDQXCFYiLnWTg1jaB1x5K0ot4xEKupgkkjNUDKJynxeOnvD3/AAf/APT/AI0dsX/Bz6f5UBpWjDkVvkKTrgnNQI2ZiDn5qTvxwj9Y+IOve8yIBzETGUT4zTjtk94Mr0x1Uds3fB1+kKAb2qFKISHncuVEcsSVa9XsHndDRzuR4QrFABgZEzmYPLqpPbVzwdzpFHbZfg7ns66Alqj7r5wz9R7/AE609uFeDu/w9dHbn/Ae6E/FQqdjzjfaEx3ToK97CnnTjWCEDjqVmYMCnStCJDBbFxanMKxYzjzJThEpAMZ5clehO3f+A/6Kfio7eDvL3oj4qywS1Pc9pof4vf8AY85DcagFR4db8qeN3WUZ82rruH0u5oxp5CHLW5QTvmHhAQUqCQFBORmThGwT5a6x27Ttae9D86SdMN7WnPV1cMtTnP2f/H7sp1z2THEIU4bdhaUlIOC6xGVTGW956jVq3G7oeHW+/wC973xlJw4sXcxnMDlradKMbWl+qPVW620m0ThQlaZ/wykT0RVjGSfFnFWrRlC0IWet2x/bdwnyCilMphIHIBRXZ5RdFFFAFFFFAFFFFAFFFFAFFFFAFFFFAFFFFAFFFFAFFFFAFFFFAFYrNFAYooooDFFFFAFJNFFAJNJNFFAJoRroooB0KKKK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363663"/>
            <a:ext cx="3838575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ttp://www.trinityhigh.com/Duke_of_edinburgh_award/images/eDo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1412776"/>
            <a:ext cx="3312368" cy="2457563"/>
          </a:xfrm>
          <a:prstGeom prst="rect">
            <a:avLst/>
          </a:prstGeom>
          <a:noFill/>
        </p:spPr>
      </p:pic>
      <p:pic>
        <p:nvPicPr>
          <p:cNvPr id="4108" name="Picture 12" descr="http://www.glsescouts.org.uk/site/images/d_of_e_bad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4869160"/>
            <a:ext cx="2857500" cy="1057275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Scottish GENERAL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Application forms available on Tuesday 11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on the table in the corridor outside DHT Offices</a:t>
            </a:r>
          </a:p>
          <a:p>
            <a:endParaRPr lang="en-GB" sz="2400" dirty="0" smtClean="0"/>
          </a:p>
          <a:p>
            <a:r>
              <a:rPr lang="en-GB" sz="2400" dirty="0" smtClean="0"/>
              <a:t>Pick up a </a:t>
            </a:r>
            <a:r>
              <a:rPr lang="en-GB" sz="2400" b="1" dirty="0" smtClean="0"/>
              <a:t>yellow application form (S3 Bronze) or blue application form (S4)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Return the completed form to Mrs. MacKay in her office by </a:t>
            </a:r>
            <a:r>
              <a:rPr lang="en-GB" sz="2400" b="1" dirty="0" smtClean="0"/>
              <a:t>Monday 16th September. </a:t>
            </a:r>
            <a:r>
              <a:rPr lang="en-GB" sz="2400" dirty="0" smtClean="0"/>
              <a:t>If off ill then you/parent must contact the school stating you are applying by the deadline.</a:t>
            </a:r>
          </a:p>
          <a:p>
            <a:endParaRPr lang="en-GB" sz="2400" b="1" dirty="0" smtClean="0"/>
          </a:p>
          <a:p>
            <a:r>
              <a:rPr lang="en-GB" sz="2400" dirty="0" smtClean="0"/>
              <a:t>Full complete application forms will be selected.  If there are more application forms than spaces , then participants will be selected by ballot</a:t>
            </a:r>
            <a:endParaRPr lang="en-GB" sz="2400" dirty="0"/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6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likely cost for </a:t>
            </a:r>
            <a:r>
              <a:rPr lang="en-GB" sz="2400" b="1" dirty="0" smtClean="0"/>
              <a:t>Bronze</a:t>
            </a:r>
            <a:r>
              <a:rPr lang="en-GB" sz="2400" dirty="0" smtClean="0"/>
              <a:t> Award is £130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The likely cost for </a:t>
            </a:r>
            <a:r>
              <a:rPr lang="en-GB" sz="2400" b="1" dirty="0" smtClean="0"/>
              <a:t>Silver Walking </a:t>
            </a:r>
            <a:r>
              <a:rPr lang="en-GB" sz="2400" dirty="0" smtClean="0"/>
              <a:t>groups is £130</a:t>
            </a:r>
          </a:p>
          <a:p>
            <a:endParaRPr lang="en-GB" sz="2400" dirty="0" smtClean="0"/>
          </a:p>
          <a:p>
            <a:r>
              <a:rPr lang="en-GB" sz="2400" dirty="0" smtClean="0"/>
              <a:t>The likely cost for </a:t>
            </a:r>
            <a:r>
              <a:rPr lang="en-GB" sz="2400" b="1" dirty="0" smtClean="0"/>
              <a:t>Silver Canoeing </a:t>
            </a:r>
            <a:r>
              <a:rPr lang="en-GB" sz="2400" dirty="0" smtClean="0"/>
              <a:t>groups is around £300</a:t>
            </a:r>
          </a:p>
          <a:p>
            <a:endParaRPr lang="en-GB" sz="2400" dirty="0" smtClean="0"/>
          </a:p>
          <a:p>
            <a:r>
              <a:rPr lang="en-GB" sz="2400" dirty="0" smtClean="0"/>
              <a:t>In all cases the cost covers registration for the Award, transport, Assessor’s fees, supervisor’s fees (where necessary), equipment replacement, staff training (where necessary)</a:t>
            </a:r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6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Parent helpers welcome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Saturday morning training sessions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Supervising expeditions </a:t>
            </a:r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i="1" dirty="0" smtClean="0"/>
              <a:t>If interested, </a:t>
            </a:r>
          </a:p>
          <a:p>
            <a:pPr marL="0" indent="0">
              <a:buNone/>
            </a:pPr>
            <a:r>
              <a:rPr lang="en-GB" sz="2400" b="1" i="1" dirty="0" smtClean="0"/>
              <a:t>speak to Mrs MacKay at the end</a:t>
            </a:r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mping tent illustration Free Vecto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9" y="4053681"/>
            <a:ext cx="2491279" cy="24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ock photo delicious continental breakfast of coffee and croissant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9" y="1700808"/>
            <a:ext cx="25922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6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Alternatives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8"/>
            <a:ext cx="8569647" cy="5589587"/>
          </a:xfrm>
        </p:spPr>
        <p:txBody>
          <a:bodyPr/>
          <a:lstStyle/>
          <a:p>
            <a:r>
              <a:rPr lang="en-GB" sz="2400" b="1" dirty="0" err="1" smtClean="0"/>
              <a:t>Allander</a:t>
            </a:r>
            <a:r>
              <a:rPr lang="en-GB" sz="2400" b="1" dirty="0" smtClean="0"/>
              <a:t> Open Award Centre (AOAC) </a:t>
            </a:r>
          </a:p>
          <a:p>
            <a:r>
              <a:rPr lang="en-GB" sz="2400" dirty="0" smtClean="0"/>
              <a:t>Meets in Milngavie on Wednesday evenings</a:t>
            </a:r>
          </a:p>
          <a:p>
            <a:r>
              <a:rPr lang="en-GB" sz="2400" dirty="0" smtClean="0"/>
              <a:t>There are spaces for all levels but we have no information on this yet. It is unlikely that they will be able to accommodate direct entrants.</a:t>
            </a:r>
          </a:p>
          <a:p>
            <a:r>
              <a:rPr lang="en-GB" sz="2400" b="1" dirty="0" err="1" smtClean="0"/>
              <a:t>Kirkintilloch</a:t>
            </a:r>
            <a:r>
              <a:rPr lang="en-GB" sz="2400" b="1" dirty="0" smtClean="0"/>
              <a:t> Open Award Centre (KOAC) </a:t>
            </a:r>
          </a:p>
          <a:p>
            <a:r>
              <a:rPr lang="en-GB" sz="2400" dirty="0" smtClean="0"/>
              <a:t>Meets in  - </a:t>
            </a:r>
            <a:r>
              <a:rPr lang="en-GB" sz="2400" dirty="0" err="1" smtClean="0"/>
              <a:t>Hillhead</a:t>
            </a:r>
            <a:r>
              <a:rPr lang="en-GB" sz="2400" dirty="0" smtClean="0"/>
              <a:t>, </a:t>
            </a:r>
            <a:r>
              <a:rPr lang="en-GB" sz="2400" dirty="0" err="1" smtClean="0"/>
              <a:t>Kirkintilloch</a:t>
            </a:r>
            <a:r>
              <a:rPr lang="en-GB" sz="2400" dirty="0" smtClean="0"/>
              <a:t> on Tuesday evenings.</a:t>
            </a:r>
          </a:p>
          <a:p>
            <a:r>
              <a:rPr lang="en-GB" sz="2400" b="1" dirty="0" smtClean="0"/>
              <a:t>Applications for all spaces via Alan Smith, EDC Outdoor Education Officer</a:t>
            </a:r>
          </a:p>
          <a:p>
            <a:pPr marL="342900" lvl="1" indent="-342900">
              <a:buFontTx/>
              <a:buChar char="•"/>
            </a:pPr>
            <a:r>
              <a:rPr lang="en-GB" dirty="0" smtClean="0">
                <a:hlinkClick r:id="rId2"/>
              </a:rPr>
              <a:t>www.dofe.org</a:t>
            </a:r>
            <a:r>
              <a:rPr lang="en-GB" dirty="0" smtClean="0"/>
              <a:t> </a:t>
            </a:r>
          </a:p>
          <a:p>
            <a:endParaRPr lang="en-GB" sz="2400" dirty="0"/>
          </a:p>
        </p:txBody>
      </p:sp>
      <p:sp>
        <p:nvSpPr>
          <p:cNvPr id="4098" name="AutoShape 2" descr="data:image/jpeg;base64,/9j/4AAQSkZJRgABAQAAAQABAAD/2wCEAAkGBxQTEhUUEhQWFBUVGRUbFhYYFx8YGRUVGRgbGBUVFRgYHiggGBwlHBkWITEhJSkrLi4uGB8zODMsNygtLisBCgoKDg0OGxAQGy0kHyY3LCwsLyw3MiwsLy8sLCwsLCwsLCw0NDQtLC0sLCwsLDQsLCwsLCwsLCwsLCwsLCwsLP/AABEIAMEBBQMBIgACEQEDEQH/xAAcAAABBAMBAAAAAAAAAAAAAAAAAgQFBgEDBwj/xABREAABAwICAwgNCAcHBQEBAQABAgMRAAQSIQUxQQYTFCJRUpHRBxUyU1RhcYGSk6Gx0jM0YnJzssHhFiNCg6KzwhckY5TD0+JDRGSC8KPxJf/EABkBAQEBAQEBAAAAAAAAAAAAAAABAwIEBf/EADMRAAIBAgMGBQIFBQEAAAAAAAABAgMREhNRBBQhMVLRQWGRobFicSJCguHwBTJTgfEj/9oADAMBAAIRAxEAPwDsd/clK2k89UHomsXd0w0QHXUNk6gt3DI5RiOdadK/LW/1z901zLs4/OLb7NftUOquJywq5rRp5k8J00aTtfCWvXJ66cuutpAKnQkK1ErAB25Sc68y2S0pcQpScSQpJKecOTPLpqx7oLhkMQAtRciQpSFC3WI/VpAUd6yCjgTIIUkTxSKzVbhex6ZbGk0rndRctHU8n1gpaVoOp3+IV5cwDkFG9DkHRXOf5He4rq9j1LKe+fxCjLvh6RXlsIHIKUFHlNM/yJuP1e37nqPD9M9IrOD6Z9nVXl0PK5yuk0oXK+ev0j11c/yJuP1HqENnnn2dVZ3s849A6q8vi9d7456auulDSD3fnfWK66Z/kNxfUend7Vzj0CjArneyvMg0o/3971quulDTFx4Q/wCtX8VM/wAhuL6j0zgVzv4fzowK5w9H8680jTl14S/65fxUsbobvZdXHr1/FTPWhNxep6Twq5w9H86MKucPR/OvNo3SXnhdz69z4q2DdTe+F3HrVfiauetBuMtT0dC+VPR+dHH5U9FedBuuvh/3b/pk++lDdlf+Fvel1imetCblLVHonj/R9tZ4/wBH2154G7fSHhbv8Pw0sbu9I+Fr9FHwUz1oNynqj0HK/o+2iV8iek9Vefxu/wBI+FK9BHwUodkLSPhB9BHw0z4k3KeqO/SvkT0/lRK+RPT+VcEHZG0j3/8AgT1UsdkrSPfk+rT1Vc+JNyqeR3nEvkT0/lRiXzR0/lXCh2TtId8R6pNZHZP0hz2/VDrpnxG51PI7pjVzR01jGrm+2uHDspaQ5zXqvzpQ7KmkOVj1R+KmfEblU8jt++K5vtFZ3xXN9o664iOytf8AJb+rV/uVYdwnZAu7u8Qw8lkIUFklCFJVxUkiCVka/FVVaLdjmWyTim3Y6al3YRH/AN4qKQruj5B+NZrU8wx0n8vb/WP3TVJ7K9gyp1lx8rPEcSEonFxQVFSQlJxGSnuoSAFEnVV20j84t/Kr7hqq9kPQPCXUzecHTvYCmylRSsYlGTBAPJHXXE1eJtQkozu3YpW5a4ebsL9dvi35KLHBgTjOI5KwpgzkeTVVz0+4tmzCwF27qltFzgzKXllwtSsKQrJAMJ6Ns1B6I3APwrguk8IBTi3tK05xxcUL5Kes9jzSCJwaTUmSSYxiVHWTx8zWaUkuR6pypylfEvfyOVXry1uLU5ONSlFciDinOUiIM7K0V0x/sSXK1FS7ttSlElSihUqJ1kmczWo9iC52XDPoqrHLnoehbRS1OcVmuhK7EN3sfYPpj+mkHsR3nfbf0l/BTLloXeKXUQ9tudt1W6XVXOBZZ3xSCAcP60IxnlQEmSJmaRZbmBw1Vq64SUNqWstCSFjCQ2MlYjCgcgeSpg9iS92LtvTX8FD/AGK9IKUVKXbqUoyVF1ZJJ1kkt5musL6TnNjx/GRadx0ultL4mXITvalqwJuDbpUcEgyczHciSaSxuMcVvcOoJXrwoUrB+rDoJKRmMJ1jbAzJFSI7FOkBqNv5nVDxd75KwOxfpIat58zyh/RUwPpGautEJd7mlt8GKlpi4W2gQDKQ4U4VEHXkdWUERT5/cWuTva8oVxXUFC8QWtCQpKcWFCt7UQswIiadq7Gmk4AhogZgb+YB5Rxcqx/ZxpSScKZUIUeEGVJ5qjGY8RpgehcxdaGWlNyyGmXHA+VlspSU72EhSy224YJVMAOAajqNNmtyrpaS7vjSUKQHCVKUMCC3vgKuLzZ1Tq8dS39nmlYIw8VXdJ4Rkr6w1HUNfJSrjcLpZQSlScSUICEp35MJbAjCBIEQADyxnNMPkFUVv70RqdxVyVAAtawDxjCXCUgNni6+OnMSnx00RuZfKVKBbOFtLpAWZCFI3wA8WAvBxsJOqrHZ7ltMsqxISrEE4EkuIXhTrhGMnDs1clMkbjtLJBSlp0BQAUA6njJSnCkHj5gJy8lMPkwqv1IYq3G3QMDeiZgw6OKQpSTiyyAUhQPjrA3HXRMANqEE4g6kpGaAATsJ3xuPErZnT/8ARfS4JO9PyZmHU5ySo/t8qlHzmsI3O6YSZDVwNY7tJyOEHIrjUhHojkqYfJjMfVEqNFT53E6Q8Ed/h+KkK3HX4/7N70QfxrnC9DXHDVEHRUydyd8P+zf9WaQdzF74HceqV1UwsY46oiaKlDucvPBLn1K+qkHQF34Jc+oc+GpZlxLUjqKfHQtz4Lc+oc+Gmdy2W1YXQW1QDhcBQqDqOFUGPHSzF1qJopIcTzk9I662OtlBhaVIOsBYKCRygKiRSzLdCauXYkH/APpN/Ud+7FUzEOUdIq7dh/PSSfE07/T111D+5GdZ/wDnL7HcP2j5B+NFA7pXmor3HxBjffObf959xVNdPOOBwBDdysYRm0psJBlWRC1gz5opze/OmP3n3DTfTejt9ckBgkISDjKwsCVRmhQ4uZjxzUaujqLsyOD73er8eq+M0C7d5l/6LZ663J0Y5j3wC1KgqScbmSoA52WUZeStbOhVp7lu24hGp13ilMEDbGoZVxlrzNMX2McMd5L/ANWj4KyL53/zvUpP+lSn9FOrzKGOKVZpuHBBUZVngMZ7K3WGjrhpWJLbZyIhVysjl1FrKpgXn7i/29hudJuD9q8/y0+5msduF8+7/wAofwZqYNxed4Y/zCv9moHdRu1dsN73+2Sd8Kgne3sXcwTOJsctRxitfcsU5OyXwbe3iu+3P+TX/tUdvz31/wA9k5/t1CDsrmAeAXBChKSCCCOUQM6QrsvtjJVm8k+NSQY5c4qXhr89zTJqdPx2J8boD35zz2Tvw1n9Ij3/AKbR0VADsws7bV70kddbB2YLfwd/+D4qXhr89xk1On47Eyd0v/kt+e2cH9VY/SgeFsedhY97lRI7L1r3l/oT8VKHZdtO9P8Aop+Kp+DX3fcZU+n47En+lafDLX1ZHvdo/S9vwyz6I/1ajx2XLPvb/oJ+KlDstWXNf9WPiq/h6vd9yZU+h+3YkBuwb8MsvTA/1KWndajZc2R/ej46j/7V7A6w/wCq/Oj+1DRx17752TS66hlS6H/P9EmN1A7/AGR/ffnSxuk/xbM/vvyqI/tK0YdeP/Lq6qx/aJok6wf8sr4avDqJlS6GTY3Qnn2p/fH4KWnTyv8Axz5Hz/t1Ajd9og8nntlfBShu00Me9+e2V/t0uuomVLoZPjTa+Yyf35/26WNLud6b9cf9uq6d1GhDr3jz25+Csdv9BnXwb1H/AAp+r47DLfS/R9yyDSrveUeu/wCFKGlHe8j1o+Gqv230CfBPVD4ayNI6APgfqwP6afq+OwwfS/R9y0jSbveD5nE1zXdzuMury/4UlhlaN5S3vbyv2gScXFB5ffVkTe6B5bL0Uj8KWH9B7F2Y8igPcavHq+OxMH0v0fc5rddiu6UBgtLdpWNKsaX1HIEkgJUIzn2CrJ2Q9yd1fXbL6LZCm22S2W3nAklUqOIFBOrEOirQHNC7HLbzOx/VSh2n2PMea5I/rpx6vjsTD9Ps+5y247F75KcNg0AJKhww8bikQMsgFQeXKrP2M9xT9ppDflW6GGgw4jivb6VLK0qClTnqy1bKtoRonZcN+a8WP9WpLQbVkHJtnQteE5C5U7xZEnCpxQ1xnFVJ35/HYjSty/nqTKe6V5vdWaEd0rze6s1oZEdd/O2fqufdpemLNgguPoSQgazlAE7fOemkXHztr6jn4Vv0m2ogwnGAkkJkCVCYknVsEio5YePwLXNCdDsLIUpoBQiM58hy16h0VquhbLWsLScSZxa/FOryCtmiloS4pMgOLSg4Z1pE5geUq9lYd0mQpY3pJgqk4wMhtM+bp8tIzxpMOOEbvLtVnMElU6pziZ+7U3bvBYlOqSPODBqJTpY7WQMyO7RsrY3pNWQQyTkkqCVDilUkgwNmflqgl6qu67cy1fvNNvKcSEIcUCggGSUJzxA5RVktXipMlJQeadY6KbK+cp+yV99NSSurHcJOLuiiW25WzBU03pG8QWpBTviRhCQcQEt6gE5xsimt7uJ0e4oKc0hcOK7nEVoVEbCre8orqBYTM4UznnA26+mkKtm4koRA5UiucuOh3n1F4nL09jfR5BKb9yExJxNQJMCeJy5UgdjawIJF+uBEmW4kgkCcMEwDV8udMWSCUqKDyhLZXqM54Uka6327lo4QEhomZAKQDiiJAIEmKZUdC7zV1OdHsY2ezSJ6Wuqt7PYkZWJRerUOUJQfHs81dIGimZJ3pEmJOEbDI9udb7a1Q3IQlKZ1wInZsplx0G81dTmf9jiPC1+rTST2HU+Fq9WOuuqVrefSgStQSOUmB7amVDQbzV1OWK7DvJd9LX/Ktauw6vZdp9Ufjrpbem7dRhLyCRr41PkLBEggjlFMqOhd6q6nIj2HXfC2/VH46Sew694U16pXx12GipkwLvdXU44ew+/4S16tXxUk9iC58IZ9FVdlrU9cIT3Skp8pA99MmA3urqccPYhu9j7H8fVSD2I7zvtv0r+GuztPJV3KgryGfdWymTEu+VTiR7Et73y39JfwVouexbeoSVFbECNS1bSBzPHXdKYab+RP1m/5iajoxKtsqXOQ2HY6vEqWkotnSnBOJxQ1g5A72cjIJiM0p2SC/O4G522NmfJcOD3pq66Y3nfV7+taBjRhUiclBucykZZUhlDC5CLx+QFEjEcsM4tY2T7qqpRJLap3KSvcDc5f3G2ynIXKoM8spzrW/uAuVAxYMAkZEXJyMRIGGPHq2V0PR9il1C97uXlJIwkkmR+1KZ1HPWKsSBAAq5USb1P+X7nA/wCzLSPem/Wjqq1djTclc2d4V3DaUBTS0ghQVniQdnkrqdNnPlUfVc96KipRTuWW1TmnF2Ftd0ryj3Cs1hrWry/gKzWp5SPe+eN/Zue9Na902nE2reIpKiQYA1jIwemti/nifsl/eRWvdXo9Dtu5jTiKEqUjM5KAyOWuuZXs7FXPicq3BpfN80tzGVSElRk5FKiQSZygKyrqb9/bhSkqSZlWLKZOYOrxH21UtxCBwtPJvZIHjzE+1VdGwDkFY7NFqLvqevbdse1SjJpKytw5EA7f2o/YJz2Dxa9eqAPJTpm/t0FeHikTiyOYTyE69ftqU3scg6KwWE80dAr0HjI5enmRGZjlwnLy7a3JM3AP+EfasU64MjmJ6BTVPzk+JpP3z1VGVD5RiqfeXDt2uEiGiYSCYkDW4vxE6h4xy1YN0DkML2TA8yiAfYTUTY3VoUKClJjigjMdzmNnLPRVCaQ00xucZatXFqKlqQmQSYAOrIDy7axpncVCSq0WUr172s4kK8QJzSfH7qjd3l22LRQsMC3lFKMOP9kkSoJUoBRkAa8pNWdi2ZwJL0IcIBWA4qErjjBJJ1TNSxoqskufYi9xW6RTh3h6QsFSRi7pK0900udZjMHaAeSrlXMtLpSzpDfGVAtKZQskGQH23ABJ5xQVDPYa6YDREqKKd48nx/YYaa0lvKJAxLUcLaOco8viGsmoe30Sp5WN44lAmcQlI+ihO2OXV5aXpd9HCf1iwkIQAiTHHVnI/hp4tu3JnfoyA4r2EZCBkDXMo4uHgcJ2GCNFINw4zMBLbSxknWpbgOzVxRTS4Yes14mzkTkjPA4Noz7lWs9edMNGXLjmlX2sLoYQy2kXG+90UqUtJKhkQd8UkDWN7zqz3VgjAqHlkwSApzEMUSDB151jOlhWKnwfs/J/f1R3iu7PkSOjL5L7aXEalbDrSRkpKuQg5U6qr7kXoW62MwQhz/2UVIX04QasV27gQpXNST0Ct4TU4qS8eJw1Z2IHTmm1YlNMAymAtYEwoxCE+PPM7JHmj2tx63eM85hJM5DEqPpKO3pqS3PWqRCiZUBKsx3aiZPl19Nbd0DpYZeuAt5QbSpe9t4STA1CQf8A+TWilbkcNX5kDpDcncNDHbPb4U6m18Q5bErGr2U73I7q9+O8vSHASnjCFBY1tuDYqMwdoB2im2g90YuWEOpN8kLExvGMchwrSiFCZIIqK3UwL5h5pK0cIStKgpBQS8ynfWXIIEnKJ5K7i1O6fMji4cfA6dUfpz5L/wB2f5qKc2T+NtC+elKukA02038l+8Y/nIrF8jSPNEc+8sOvYEoWcSZSsgf9JMRJ1a6Rwh7bbMbY46THJ5fZW5xC3nnglNvDSkplxorUqUJXM4hA40R4qb6RtlMtlxbdqUpicLBJzIAynlIoW6ZL6KdODjoQ0qTKUkEa8jlyiKeBwco6aorWmbdQXhFkShClrTvSwpKUnCSU4eXVy7K1Oaethh4tmSrDAShwkYilKcQDeUqUkeUxTiTgdAxDlrQv5VH1XPeioXtU54Naekof6dO9F25bchTLLZUlRCm1EnIpBBxIHKOig4Ek1rV5fwFZrDOtXl/AVmqQjz88H2SvvIpzpOwS8nApS0g8xZQekbKaj55+6P3k1GOaQbN/vIebDoBO95443vX3MbQdeys6knG1le7sdwjiv5cTfozck0w6l1DjsomElQKYIIg8WSM+WrFUG1aXMoKrlJSkpmERiEjEkq93lrPA7ySQ+3tgFs6iZzzzIy9tdpJcjgm6Kg1297mN/ZgbQ2QY2Tmcqf6NS8MW/KbVqw4EkRyzJM1QPaYI+dK+yR99dP6j2/nS/smvvuVGVeI03YaMdubZTTDm9LUUceSIAUCRKc8wIqk2e4S/QTjuEugiILzyYMjjAjxSPP4q6jVZ0xuhOItMZqBwlUTxuagbSOXOuZRT4s3p7VUpRwx5Ff8A0QvBtSfFwx72cWk/ovfz3WWU/wB9cJ8ZEo9lP/0fvXYWp3AdcLcVPQnIU2vLu/seO7x2pzWiVoSPppMFI8Yjz1zhiN/n4ojP0S0tvsh8b3jBgvFRwYpgyjMxlXVBUZoHTSLlGJOShGJMzr1KSdqTsP41KV3GKRzWryq2ulw04Ff0nYOrcUQkFOUSE6oHKPLUZf6HuVAb2EIM5lSELkQco8sZ+KrnRXil/T4Sm5453fHnw9Aq7StZehRWtF36JwpYE64QBi1xMf8A2Zp21o+4KRvraVKzmEpjXlE+KKt9FSX9PUlbMmvtIKu1+VehC6AsihS1KQEEgCQkAmJyy2U63QJcNs8GRidKFBAyzURlry6akKK9dCllRUbt28ZcWZzlid+X2OKjRemhnwdEnWcDMmnNpozSJCt/tlBX7OBppQ1GcWY2x7a7DRXue03/ACR9DzKjb8zOTaQf0sAkMsLWAIIWwgYQAMMFKs9vkgVGuuaYOuyn911LrtdFFtC6IldF9TGeh0kMMhScKg22FJ5pwiU+Y5UjTI/Vj7Rj+cin9MdL9yn7Vn+YmvMzePNEM7bvqcfNu8lnC/K8SMQWODNpSk8gBVi8qQNU0saPv5+ctKSVSQpuSEEg4REAwBkSOXzD7aFN3ocZU+nfhLSO6XDbMAZjaAdeyoPeLcEjtffYkAYsKlFJUpIUU4t8GOJiY5aEJhWjr8z+stMwkfIkgjCMaDJ1FXsArNtou8xo31VqUYhviUtQVJEwAVT9D0BUItm3QlxCbHSCjkClJXEgpclCiuBnGY8fKaXc27CiHDb6SJwjipUuEFMoMALyVAOrXkdZoCYZttJJGEvML4uaykhQWScgAIwgYRJzOdStkHMTQeKS4Gl4ynJJViRJSDqGVUwMWxQn+7aTSTO1wKxHDkpWPOMKYJP41d2xDyRnk0devuk6/HlQDlnWry/gKKwx+19Y1mgI5Hzw/Zf1CoNzQ9uNJKuFBe+lKgePxcO9weJh5o5anWvna/sx96tC8fCCUonJWZAg8XIYonMwNdeeu5JxtqvC/wDw1pfm+z8iItu1u9wlRShWA4SXBBScQidR40nbq5K3AaP1h5cHLJxyIgnLoJy5KkE39zAxWkkwDDiTBMTs1CTn4q2OXb2KBaykEicScxJAKfNB6a9BkB0AwuFccgpTqWYUkJAE58bIDX+JqTs7YNoShM4UgATmYHKdtbQKzQBTBof3lz7Jr77tP6Ys/OHPs2fvO1GVeIaafKGVFPdGEp8qjAPmmfNUJYrt7X5V1CCBxMWUEiSrxnOJ8vLWeyHfrZtQppovKxoASMXjk8QE5VQNG7rbvFgLDrSTiOIqegEJJA1bSAPPUckjKVSMXZlv0hu8t7dILl4yoqUEjA0tUaypSgkmBG3UI21Zg2+qAosqQYxDCc0nWBJgyPfXMbzSbjuEXCG3EBSVBK1urAKSYOFTXi1SMjT273cvpSVBCDA1B5wKPiSC0ffTEg60DfodrgWknGE9wkoUgT/0H1BJR5EuYSPKeWumVxK23V7/AHTRXarDjimmy5jOLBviVQZb7kHOPFXbaRaJSlFrgFFFFdGoUUUUAUUUUAUUUUAUUUUAUw0tqb+1a+8DT+mGlv8Apfat/iajLHmVB/d1b2lxdsrQ6taXSpWBIICS03BkkbIplcdmG3AJTbvmOUoH9RpGmNyFwq9unhbodQ+AEkuJB7jCZCtncmPo1W0dj++ASDaIOrEd9bkic4y5PHWUnUvwPXTjQt+I6np95ZtpBKCvBABz40ZExlmdnJVcuHX2ikJdWJSD3ZPn43uqa08p11sIRavZEZEtRA/eeIVVruy0gIKLNTmecuoRxPEQs56tlZ1qMpO8WY05xXBkg3pu7GpZPlSk+4VN7mNJOPPL32JShGoR3Sla+iqwzaXh7uyfQJOpxpzi5Qc1Jz8Xiq07lrJaHHStKgClsAqSEkkFZOQJ1SOmuKMKqksV7HU5Qa4cyft/2vrGii32/WV76K9p5yOY+dufZp99N7hsqeOYQRvkLGsDBHJEgmczspza/O3fqI95rcrRDZWpZklQUCCcoXAUI8cVjVg5ONvB3NISSvcZW9o8E4BeYlEylSkpKozxSBAOZHkgVg6LuhJTdknOMTYIz1DxRThvc7bpWlaWwlSDiEEjOIzEwala2MzRZtrSmHFY1Z8aMOU5ZeIVvoooAphb/OHvqtf1mn9RzB/XP7Mm8+Tik/jUZV4jjhR72v2ddHCj3tfQOuoO1syhJCX7spOGCU4iIMkhRGpQgeIeWsGxVOIXF0DEfJ8sSYwxsFUcCd4T/hr9H86xwgd7X6FMbBRQSVOvuAgABTRyM91KU69nmp72wRyL9Wv4aAOEJ5i/QNZ4aOav0D1Vjtij6Xq1/DWO2TfKr0FdVAL4ankX6CuqjhqfpegrqpPbJvnH0VdVHbFvnew9VAK4aj6XoK6qOHI5T6Kuqk9sWueKO2LXfE9NCGeHt872HqrPD2+cPb1Unti13xPTWe2DXfEekKF4GeHN88VnhzfPT01jhzXfEekOus8Mb74j0h10HAOHN89PSKOHN98T6QrPCm+ej0hRv7fOR0ioOAcNb56fSFN9Ka2ftU/dUachaDqKT5xTfSPdMfa/6a6MLmI0zpBTIQUNF3EqCBMgQTsBzMRnAzzIqO/SNZWgJt3AlSkpKl8XCSV6xByAR0kCn+mrVbm94Ht6wqkmSJEeIiY1wZHKKYWlk62tC13YUgFUyYxJGIJTmqO5wSrXKScpqkJq+ewNrVzUk9Arl11pyN7Q3cXBcVJUJWAMhJkpGpUiAYirzu8cWLB/eyAspwpJMQVEDXB5eSuLt7n7l0qW4rAlLbvGS9x0yMiDgScIEyNtFVhF2kXKcotp/P8APcv+iLxasanrpbaUAGVO4ZJ1AYjnnA8pp52M9MuPu3iVvOOpaLISHIxoxb5izTEgwIyBy1ba55onT76WUqcK23FLS2hIShRfwxK4IyzxTAg5E6qu3YZtz/fn1DN59PGmQQlGUHbGI57aSleT4napNU8VjotvqP1le+ii21Hyq99FDMjrP5099Vv3qqPe3RO764hLaAlC8AUtahjVkIAQhUZqAzipCw+cv+Rv+qqqvc7dIvLp5AUpD5gBD29wlQAWuOeAOKeWuZN+B6tlhSk5Zj8OHqOP02fxrQLNSlIicLiYgjECMRGUEHlzpbe7N84gLB0lMBUKRkSkKAPG5pB89QuidwJCCblsuOqUolQedTxf2ZLahiOsyeWnA3As+DlIMYhwm442XGmDnyZzqrSLVuKMNpgo1ZKm7x8Cd0ZusW46225auMhyQlSikgkAmBBJ1A9FWoVStAbkm2H0uJaUFACFKfddwk92QHTAykA68/HV1FR28DNX8QqKHd3XkT/LqVqMbRiVcgayUj/8k9dcnS8Rla6dJvBabytIDOPfVZJXGAQ1HdRizmIp/pq5CESqYJgwJJJISlIG2VFOXlpaLhQA/UryEa0fFWm/RvqChbCyDGRwEZcox51SDfcze74gKBJCgqeKUjElUEhJzGuNQ7nVTrTl6tpCVNgKJUAQQo8WCSRhznKtWjLdLAIbYUkEzCUpSkfVSFZU84Ye9udA66AgrfdE8pcb0jCTA4ygo6zIBRExGU65qM3D7rX7p8oc3pSS2Vne0qBYUF4d7cxa51ZwqUKyiCbhw3/Dc9H86Q3cJEw0sE5mG9Z5TGs0A+oppw4c1z1auqs8PTyOeqX8NAOqxFNe2CORfql/DWO2SPp+rX8NAO8I5KxgHIKa9sm+VXq1/DWe2TfKfQV1UA53scg6KxvSeaOim/bFvnew9VZ7YN88UBtNujmp6BWOCo5ifRFau2TXfE9NHbNrviemgIpzSFs5whpoo35jJaIAWg5EKA1xmOMKkdIfKMfaH+U5Uc4xao35TIb319QK1DNa1HCNeuIAy1ZVIaQ+Vt/tFfynKjKuZvvLFt2N8QlcTGITE66bnQjGEp3pOElRjZxgEq6QAKj7rdtYtrU2u4QlaCUqSQrIjWNVJG7rR/hbXSeqpjjqa7vW54H6M1btllTbbKBJU4gryUQlpMkqOEHbhqC0/odfBHG2YLrzS0NEHCMREZqMBMa+XKojsmbplY2l2Lu+YUrS6hsqxhKgkhRTriJzGYmozQ2nLdxsqdCAtQkpuIVAnIIx6hJJ4sE66znCE2m2dwhWirKL9GVa+YNuw1bvrBf39SN9QvGAmeOZGsQYIO3Xqrt/Y4twiyRhMpKlkGcUjERJO05VQNPL0fdAG4UypSQChxCyHEEDucSTx0zlBk+Ouh9jxbXAGG2VhYbQAqFBRSpXGKVEbc66jHje5vXrSdHA4tcvZW+SwW3c+c++isWvc9PvrNaHzyP0b84uPI1/XUrUTov5xcfu/cqpagCiiigCiiigCo23JxXMDEcYgcp3pGVSVR1irjXB5HPc03UKuTI/GufmIiBniSM4BOWwTIpRcWI/uRMiTCk5GVcXPbAHpVU9E7pLi5eDbTuaiZgDipB4yoOwVatB36zcvW61KVvaUqlYAVmSJGHLCYyr0T2dw5szjVuPrBAWDjYLREZEgzI+iYp1wJHN9p66Y6VecSsYH2mxhBKXBJ7oyrIgxGXmpt2wegjfrYqChJwqASnD5deOB5DWBpdkvwJHIfSPXRwJHIfTV11GIu7jColy1JBTEYgIMziM5EiI8hobvH8Kip23CuLEE4cyeMZMidg8VBdknwJH0vTV11ngafp+mrrpi1eOYkytkyTkCZwg60+PNM0hV87E4mBGZ4x2TIz1ZAnzUF2SPBByr9NXXWOCDnL9M9dMkXr2YIaJGGDjyJPdDlyy2bfNWwXD5IwpbUmM4V+1nMezpoLjngn01+maOCfTX6VNDcXPekHPLj6hB15f/TSxcv5/qkyIjjZHIkkeQ4emguOeCnnr6R1UcGPfF+zqpui4f2tJGRjjznlAOXl6Kym5ezlkDk44M8aI6JNBc3cHV3xf8Pw0cGV3xfQn4abLu35MMAiTBxjUNp8uylLvXREMKOUnjDIz3PjO2gubxbq74roT8NaL/wCVt/rr/lLp4wolKSoQSBI5DGYppe/KsfWX/LVUYRTNPbmdHNXO+vOutvOLxpIUYxkyMOWudlbTou0cGHhtwoOHe4kGS4c0niZSeXVUf2UmQHW1uZp4pGZEQRI9ladEuW7KkLW6loOvJUCtYCcQlWETlMTHmrzt2lax7lVqOCbk+BaDuLGoXdyBntb2iD/0+SsHcVrm7uDIIzSyYBBGX6rLuj01a0moPTWkGlhbAuEtOJKcRJIgBSFFJIIIxBQGR2nkrbBEw3qrr7IiHex8hTam1XLxQpKU9y0CAkgjCQ2I1ATUtuR3Lt2Da221rWFqxEriQcITHFA5KibhBVCTpIEmQgg4cxhCispPiIz2mauDB4qYM5DOZnLXO2qoRTuSe01Zxwt8DFt3I89FFt3IorowI/RXy1x5Ue41K1E6H+VuPrJ+7UtQBRRRQBRRRQBUbYpk3EbXD/LQKkqiWVkJuSMjvioP/ogVCrkzmuhdzV0xdNuLYWUtuYjhgyBOrPOrXuH0U63c3TziFIS6o4cWsyoq1eQipTTWkixghZUVKAIKkJhH7Ssx7dXLUnbrONMLK0qCjsgxhggpA5a9dTapTVmloYxpKLHa2knWAfKJrULJuIwJz+iKbX908lUNshaYEqxgcsiDq1DPx1pZ0hcQsrt9WHAkLBKgTCteUgZ+evKaj82TfMTnry1xMe81hNi2JAQnMychrGQNME6UfM/3VQISTmtOZy4uR259FKd0o8MMWrhkAmFJkGSMOvM5A+egHjOjmk9yhIyjIbNVaFaDYOtH8SvJy+M03c0y4EpVwV44kyQMJKTJ4pEzOQPnpI006RlaPT48IykgnWT7OugHStCskzhM8uJXXTq0tUtpwokDxknxbajUacWQr+7PhSQgkFIzClYThIJmNdA06rba3HoA5THO8nTQEzRUP27MTwd8CVZYONASlUhIO3EQB9E0hG6Gc+D3EbDvesDWdf8A956Am6KjE6XmP1TolLihKI7gxhOeROzl89KGl08biuQkSTg15gQBrJzoCRoqNd0yhJUIWSkkEBB1gTT9lzEkKG0A55HPloBdMbv5Zn9592Pxp9TC6+XZ8jvuT11GVHAtMaeUvSV5vrysJcwtE9ygNqICQDkP2vLFQG7TTabjCyk40tn5Q5YlkRKQP2QOknxUx3Qmbi58b7v81dMFNHNQBwgxMZDkE1zhWK51jeHCek+xbuoburNpsrG/NJCFIJGIhOSVgayCAPbVg0pZN91wdLpUoYshkDEqPLklOW2BXlGwvlNrSttRQtKuKoGCkjOa9TbitN8MsmLgxiWkYwNjicljxZiuzgYv2bZbM2HdApUkZcUoxGTGqSU+7kq0oMgGIy1cnirMUGgNdt3Ioote4HkooCP0N8pcfaD7oqVqKXoxwKUpp4t4zJGFJziJ4wOwVjgVx4SfQR8NAS1FRPA7nwj+BPVRwS57+PQT1UBLUVE8Guu/J9AVneLrvqPQ/OgJWo9NqrC6Nq1kjyQkfga1b1dd8b9D86xvd3z2vQPXQETum3LJvFguBwBGDCUFuCUrDiTxsxCso21P2rCgUSO5SQZgGeLGScth1U2w3fOa9E/FR/e+Vn0T8VAY0naYlzvBcyGe+BM+IgnZrpqnRoJA4OtOeZ37UCczkSTl7o5Kd4rvkZ6FfFRju+az/F10A2csArETbuAkJmHAMUEDDkrVAmllo4sQYemTH60R3OHucUDLOK3b7d8xr+Lro3+67216RoBnwQhogNPhRwiN9k5EqBxE5TqJj3VlNsQAd7fyPGGMGQUqBjPMAxya6d8Iuu9N+meqjhVz3hHrD8NANXmDAGG5yEhSVZjFnnyxGrOjAdUXQmBM6uVROyJ9lOuGXPg6fWH4KOG3Hg49Z/xoDQXCFYiLnWTg1jaB1x5K0ot4xEKupgkkjNUDKJynxeOnvD3/AAf/APT/AI0dsX/Bz6f5UBpWjDkVvkKTrgnNQI2ZiDn5qTvxwj9Y+IOve8yIBzETGUT4zTjtk94Mr0x1Uds3fB1+kKAb2qFKISHncuVEcsSVa9XsHndDRzuR4QrFABgZEzmYPLqpPbVzwdzpFHbZfg7ns66Alqj7r5wz9R7/AE609uFeDu/w9dHbn/Ae6E/FQqdjzjfaEx3ToK97CnnTjWCEDjqVmYMCnStCJDBbFxanMKxYzjzJThEpAMZ5clehO3f+A/6Kfio7eDvL3oj4qywS1Pc9pof4vf8AY85DcagFR4db8qeN3WUZ82rruH0u5oxp5CHLW5QTvmHhAQUqCQFBORmThGwT5a6x27Ttae9D86SdMN7WnPV1cMtTnP2f/H7sp1z2THEIU4bdhaUlIOC6xGVTGW956jVq3G7oeHW+/wC973xlJw4sXcxnMDlradKMbWl+qPVW620m0ThQlaZ/wykT0RVjGSfFnFWrRlC0IWet2x/bdwnyCilMphIHIBRXZ5RdFFFAFFFFAFFFFAFFFFAFFFFAFFFFAFFFFAFFFFAFFFFAFFFFAFYrNFAYooooDFFFFAFJNFFAJNJNFFAJoRroooB0KKKK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9512" y="-1323528"/>
            <a:ext cx="3838575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8" name="Picture 12" descr="http://www.glsescouts.org.uk/site/images/d_of_e_bad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5661248"/>
            <a:ext cx="2857500" cy="108012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Scottish GENERAL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 of E Award?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1"/>
            <a:ext cx="8642350" cy="1008112"/>
          </a:xfrm>
        </p:spPr>
        <p:txBody>
          <a:bodyPr/>
          <a:lstStyle/>
          <a:p>
            <a:r>
              <a:rPr lang="en-GB" sz="2400" dirty="0" smtClean="0"/>
              <a:t>It gives young people the chance to develop </a:t>
            </a:r>
            <a:r>
              <a:rPr lang="en-GB" sz="2400" dirty="0"/>
              <a:t>skills for work and life, </a:t>
            </a:r>
            <a:r>
              <a:rPr lang="en-GB" sz="2400" dirty="0" smtClean="0"/>
              <a:t>fulfil their potential and have a brighter future.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lvl="1">
              <a:buNone/>
            </a:pPr>
            <a:endParaRPr lang="en-GB" sz="2400" dirty="0" smtClean="0"/>
          </a:p>
        </p:txBody>
      </p:sp>
      <p:pic>
        <p:nvPicPr>
          <p:cNvPr id="2050" name="Picture 2" descr="F:\Photos\Dof E\Silver Practice April 2013\2013-04-19 12.36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564904"/>
            <a:ext cx="4221027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 3 levels of Award:</a:t>
            </a:r>
          </a:p>
          <a:p>
            <a:pPr lvl="1">
              <a:buNone/>
            </a:pPr>
            <a:r>
              <a:rPr lang="en-GB" sz="2400" b="1" dirty="0" smtClean="0"/>
              <a:t>- Bronze, Silver </a:t>
            </a:r>
            <a:r>
              <a:rPr lang="en-GB" sz="2400" dirty="0" smtClean="0"/>
              <a:t>and Gold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789040"/>
            <a:ext cx="3695242" cy="245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 4 sections to complete:</a:t>
            </a:r>
          </a:p>
          <a:p>
            <a:pPr lvl="1">
              <a:buNone/>
            </a:pPr>
            <a:r>
              <a:rPr lang="en-GB" sz="2000" dirty="0" smtClean="0"/>
              <a:t>-  Volunteering</a:t>
            </a:r>
          </a:p>
          <a:p>
            <a:pPr lvl="1">
              <a:buNone/>
            </a:pPr>
            <a:r>
              <a:rPr lang="en-GB" sz="2000" dirty="0" smtClean="0"/>
              <a:t>-  Physical</a:t>
            </a:r>
          </a:p>
          <a:p>
            <a:pPr lvl="1">
              <a:buNone/>
            </a:pPr>
            <a:r>
              <a:rPr lang="en-GB" sz="2000" dirty="0" smtClean="0"/>
              <a:t>-  Skills</a:t>
            </a:r>
          </a:p>
          <a:p>
            <a:pPr lvl="1">
              <a:buNone/>
            </a:pPr>
            <a:r>
              <a:rPr lang="en-GB" sz="2000" dirty="0" smtClean="0"/>
              <a:t>-  Expedition</a:t>
            </a:r>
          </a:p>
          <a:p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4624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90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 of places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50825" y="1258888"/>
            <a:ext cx="8924238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Bronze Award places </a:t>
            </a:r>
            <a:r>
              <a:rPr lang="en-GB" sz="2400" dirty="0" smtClean="0"/>
              <a:t>(S3):</a:t>
            </a:r>
          </a:p>
          <a:p>
            <a:pPr marL="0" indent="0">
              <a:buNone/>
            </a:pPr>
            <a:r>
              <a:rPr lang="en-GB" sz="2400" dirty="0" smtClean="0"/>
              <a:t>     6/8 walking groups with 7 pupils in each group = </a:t>
            </a:r>
            <a:r>
              <a:rPr lang="en-GB" sz="2400" b="1" dirty="0" smtClean="0"/>
              <a:t>42/56</a:t>
            </a:r>
            <a:r>
              <a:rPr lang="en-GB" sz="2400" dirty="0" smtClean="0"/>
              <a:t> pupils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420888"/>
            <a:ext cx="8641655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</a:t>
            </a:r>
            <a:r>
              <a:rPr lang="en-GB" sz="2400" b="1" dirty="0" smtClean="0"/>
              <a:t>Silver Award places </a:t>
            </a:r>
            <a:r>
              <a:rPr lang="en-GB" sz="2400" dirty="0" smtClean="0"/>
              <a:t>(S4):</a:t>
            </a:r>
          </a:p>
          <a:p>
            <a:pPr lvl="1">
              <a:buFontTx/>
              <a:buChar char="-"/>
            </a:pPr>
            <a:r>
              <a:rPr lang="en-GB" sz="2400" dirty="0" smtClean="0"/>
              <a:t> </a:t>
            </a:r>
            <a:r>
              <a:rPr lang="en-GB" sz="2400" dirty="0"/>
              <a:t>5</a:t>
            </a:r>
            <a:r>
              <a:rPr lang="en-GB" sz="2400" dirty="0" smtClean="0"/>
              <a:t> walking groups with 7 pupils in each group = </a:t>
            </a:r>
            <a:r>
              <a:rPr lang="en-GB" sz="2400" b="1" dirty="0" smtClean="0"/>
              <a:t>35</a:t>
            </a:r>
            <a:r>
              <a:rPr lang="en-GB" sz="2400" dirty="0" smtClean="0"/>
              <a:t> pupils</a:t>
            </a:r>
          </a:p>
          <a:p>
            <a:pPr lvl="1">
              <a:buFontTx/>
              <a:buChar char="-"/>
            </a:pP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GB" sz="2400" i="1" dirty="0" smtClean="0"/>
              <a:t> provisionally 3 Canoe groups with 8 pupils in each group</a:t>
            </a:r>
          </a:p>
          <a:p>
            <a:pPr lvl="1">
              <a:buNone/>
            </a:pPr>
            <a:r>
              <a:rPr lang="en-GB" sz="2400" i="1" dirty="0" smtClean="0"/>
              <a:t> = </a:t>
            </a:r>
            <a:r>
              <a:rPr lang="en-GB" sz="2400" b="1" i="1" dirty="0" smtClean="0"/>
              <a:t>24</a:t>
            </a:r>
            <a:r>
              <a:rPr lang="en-GB" sz="2400" i="1" dirty="0" smtClean="0"/>
              <a:t> pupils</a:t>
            </a:r>
            <a:endParaRPr lang="en-GB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229200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 Total = 102/116 </a:t>
            </a:r>
            <a:r>
              <a:rPr lang="en-GB" sz="2400" b="1" dirty="0" smtClean="0"/>
              <a:t>pupils </a:t>
            </a:r>
            <a:r>
              <a:rPr lang="en-GB" sz="2400" dirty="0" smtClean="0"/>
              <a:t>from S3/4</a:t>
            </a:r>
            <a:endParaRPr lang="en-GB" sz="2400" dirty="0"/>
          </a:p>
        </p:txBody>
      </p:sp>
      <p:pic>
        <p:nvPicPr>
          <p:cNvPr id="8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www.glsescouts.org.uk/site/images/d_of_e_bad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5013176"/>
            <a:ext cx="2857500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Timescales for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9"/>
            <a:ext cx="8713663" cy="1017983"/>
          </a:xfrm>
        </p:spPr>
        <p:txBody>
          <a:bodyPr/>
          <a:lstStyle/>
          <a:p>
            <a:r>
              <a:rPr lang="en-GB" sz="2400" dirty="0" smtClean="0"/>
              <a:t>Each activity must be done for a minimum of 1 hour per week and for a set number of months.</a:t>
            </a:r>
          </a:p>
        </p:txBody>
      </p:sp>
      <p:pic>
        <p:nvPicPr>
          <p:cNvPr id="6146" name="Picture 2" descr="F:\Photos\Zoology Club\IMG_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293096"/>
            <a:ext cx="47675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 Silver Award from Bronze (S4):</a:t>
            </a:r>
          </a:p>
          <a:p>
            <a:pPr lvl="1">
              <a:buFontTx/>
              <a:buChar char="-"/>
            </a:pPr>
            <a:r>
              <a:rPr lang="en-GB" sz="2000" dirty="0" smtClean="0"/>
              <a:t>    Volunteering – 6 months</a:t>
            </a:r>
          </a:p>
          <a:p>
            <a:pPr lvl="1">
              <a:buFontTx/>
              <a:buChar char="-"/>
            </a:pPr>
            <a:r>
              <a:rPr lang="en-GB" sz="2000" dirty="0" smtClean="0"/>
              <a:t>    Physical – 3 (or 6) months</a:t>
            </a:r>
          </a:p>
          <a:p>
            <a:pPr lvl="1">
              <a:buFontTx/>
              <a:buChar char="-"/>
            </a:pPr>
            <a:r>
              <a:rPr lang="en-GB" sz="2000" dirty="0" smtClean="0"/>
              <a:t>    Skill – 3 (or 6) months</a:t>
            </a:r>
          </a:p>
          <a:p>
            <a:pPr lvl="1">
              <a:buNone/>
            </a:pPr>
            <a:r>
              <a:rPr lang="en-GB" sz="2000" dirty="0" smtClean="0"/>
              <a:t>-    2 expeditions – 3 day/2 nights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204864"/>
            <a:ext cx="7323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   </a:t>
            </a:r>
            <a:r>
              <a:rPr lang="en-GB" sz="2400" dirty="0" smtClean="0"/>
              <a:t>Bronze Award (S3):</a:t>
            </a:r>
            <a:endParaRPr lang="en-GB" sz="2200" dirty="0" smtClean="0"/>
          </a:p>
          <a:p>
            <a:pPr lvl="1">
              <a:buFontTx/>
              <a:buChar char="-"/>
            </a:pPr>
            <a:r>
              <a:rPr lang="en-GB" sz="2000" dirty="0" smtClean="0"/>
              <a:t>    Volunteering – 3 (or 6) months</a:t>
            </a:r>
          </a:p>
          <a:p>
            <a:pPr lvl="1">
              <a:buFontTx/>
              <a:buChar char="-"/>
            </a:pPr>
            <a:r>
              <a:rPr lang="en-GB" sz="2000" dirty="0" smtClean="0"/>
              <a:t>    Physical – 3 (or 6) months</a:t>
            </a:r>
          </a:p>
          <a:p>
            <a:pPr lvl="1">
              <a:buFontTx/>
              <a:buChar char="-"/>
            </a:pPr>
            <a:r>
              <a:rPr lang="en-GB" sz="2000" dirty="0" smtClean="0"/>
              <a:t>    Skill – 3 (or 6) months</a:t>
            </a:r>
          </a:p>
          <a:p>
            <a:pPr lvl="1">
              <a:buNone/>
            </a:pPr>
            <a:r>
              <a:rPr lang="en-GB" sz="2000" dirty="0" smtClean="0"/>
              <a:t>-    2 expeditions – 2 day/1 night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3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1" descr="G:\Photos\Dof E\June 2014\Bronze Qual 23rd to 24th June\DSC0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2448272" cy="1836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Timescales for sections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50825" y="1258888"/>
            <a:ext cx="8642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Silver Award direct entrant (S4):</a:t>
            </a:r>
            <a:endParaRPr lang="en-GB" sz="2000" dirty="0" smtClean="0"/>
          </a:p>
          <a:p>
            <a:pPr lvl="1">
              <a:buFontTx/>
              <a:buChar char="-"/>
            </a:pPr>
            <a:r>
              <a:rPr lang="en-GB" sz="2000" dirty="0" smtClean="0"/>
              <a:t>Volunteering for 6 months</a:t>
            </a:r>
          </a:p>
          <a:p>
            <a:pPr lvl="1">
              <a:buFontTx/>
              <a:buChar char="-"/>
            </a:pPr>
            <a:r>
              <a:rPr lang="en-GB" sz="2000" dirty="0" smtClean="0"/>
              <a:t>Physical/Skills ---one section for 6 months, the other for 3 months</a:t>
            </a:r>
          </a:p>
          <a:p>
            <a:pPr lvl="1">
              <a:buFontTx/>
              <a:buChar char="-"/>
            </a:pPr>
            <a:r>
              <a:rPr lang="en-GB" sz="2000" dirty="0" smtClean="0"/>
              <a:t>A further 6 months on volunteering or the longer session above</a:t>
            </a:r>
          </a:p>
          <a:p>
            <a:pPr lvl="1">
              <a:buFontTx/>
              <a:buChar char="-"/>
            </a:pPr>
            <a:r>
              <a:rPr lang="en-GB" sz="2000" dirty="0" smtClean="0"/>
              <a:t>2 expeditions – 3 days/2 nights</a:t>
            </a:r>
            <a:endParaRPr lang="en-GB" sz="2400" dirty="0" smtClean="0"/>
          </a:p>
        </p:txBody>
      </p:sp>
      <p:pic>
        <p:nvPicPr>
          <p:cNvPr id="5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51520" y="3429000"/>
            <a:ext cx="8642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Pupils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organise and complete their </a:t>
            </a:r>
            <a:r>
              <a:rPr kumimoji="0" lang="en-GB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Volunteering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400" b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Skills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sections in their own time out with school, and the </a:t>
            </a:r>
            <a:r>
              <a:rPr lang="en-GB" sz="2400" b="1" kern="0" dirty="0" smtClean="0">
                <a:latin typeface="+mn-lt"/>
              </a:rPr>
              <a:t>E</a:t>
            </a:r>
            <a:r>
              <a:rPr kumimoji="0" lang="en-GB" sz="2400" b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xpedition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section will be organised within school.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 descr="G:\Photos\Dof E\June 2014\Bronze Qual 23rd to 24th June\DSC05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13176"/>
            <a:ext cx="2088232" cy="1566174"/>
          </a:xfrm>
          <a:prstGeom prst="rect">
            <a:avLst/>
          </a:prstGeom>
          <a:noFill/>
        </p:spPr>
      </p:pic>
      <p:pic>
        <p:nvPicPr>
          <p:cNvPr id="142339" name="Picture 3" descr="G:\Photos\Dof E\June 2014\Bronze Qual 21st to 22nd June\IMG_5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725144"/>
            <a:ext cx="291632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8888"/>
            <a:ext cx="8569647" cy="5589587"/>
          </a:xfrm>
        </p:spPr>
        <p:txBody>
          <a:bodyPr/>
          <a:lstStyle/>
          <a:p>
            <a:r>
              <a:rPr lang="en-GB" dirty="0" smtClean="0"/>
              <a:t>This is about making a difference to peoples lives.</a:t>
            </a:r>
          </a:p>
          <a:p>
            <a:r>
              <a:rPr lang="en-GB" b="1" dirty="0" smtClean="0"/>
              <a:t>Charitable status</a:t>
            </a:r>
          </a:p>
          <a:p>
            <a:pPr lvl="1"/>
            <a:r>
              <a:rPr lang="en-GB" sz="2000" b="1" dirty="0" smtClean="0"/>
              <a:t>Helping others </a:t>
            </a:r>
            <a:r>
              <a:rPr lang="en-GB" sz="2000" dirty="0" smtClean="0"/>
              <a:t>e.g. helping older people.</a:t>
            </a:r>
          </a:p>
          <a:p>
            <a:pPr lvl="1"/>
            <a:r>
              <a:rPr lang="en-GB" sz="2000" b="1" dirty="0" smtClean="0"/>
              <a:t>Community Action </a:t>
            </a:r>
            <a:r>
              <a:rPr lang="en-GB" sz="2000" dirty="0" smtClean="0"/>
              <a:t>and raising </a:t>
            </a:r>
          </a:p>
          <a:p>
            <a:pPr lvl="1"/>
            <a:r>
              <a:rPr lang="en-GB" sz="2000" dirty="0" smtClean="0"/>
              <a:t>awareness e.g. campaigning, </a:t>
            </a:r>
          </a:p>
          <a:p>
            <a:pPr lvl="1"/>
            <a:r>
              <a:rPr lang="en-GB" sz="2000" dirty="0" smtClean="0"/>
              <a:t>council representation.</a:t>
            </a:r>
          </a:p>
          <a:p>
            <a:pPr lvl="1"/>
            <a:r>
              <a:rPr lang="en-GB" sz="2000" b="1" dirty="0" smtClean="0"/>
              <a:t>Working with the environment or </a:t>
            </a:r>
          </a:p>
          <a:p>
            <a:pPr lvl="1"/>
            <a:r>
              <a:rPr lang="en-GB" sz="2000" b="1" dirty="0" smtClean="0"/>
              <a:t>animals </a:t>
            </a:r>
            <a:r>
              <a:rPr lang="en-GB" sz="2000" dirty="0" smtClean="0"/>
              <a:t>e.g. litter picking.</a:t>
            </a:r>
          </a:p>
          <a:p>
            <a:pPr lvl="1"/>
            <a:r>
              <a:rPr lang="en-GB" sz="2000" b="1" dirty="0" smtClean="0"/>
              <a:t>Helping a charity or community </a:t>
            </a:r>
          </a:p>
          <a:p>
            <a:pPr lvl="1"/>
            <a:r>
              <a:rPr lang="en-GB" sz="2000" b="1" dirty="0" smtClean="0"/>
              <a:t>organisation </a:t>
            </a:r>
            <a:r>
              <a:rPr lang="en-GB" sz="2000" dirty="0" smtClean="0"/>
              <a:t>e.g. working in a charity shop.</a:t>
            </a:r>
          </a:p>
          <a:p>
            <a:pPr lvl="1"/>
            <a:r>
              <a:rPr lang="en-GB" sz="2000" b="1" dirty="0" smtClean="0"/>
              <a:t>Coaching, teaching and leadership </a:t>
            </a:r>
            <a:r>
              <a:rPr lang="en-GB" sz="2000" dirty="0" smtClean="0"/>
              <a:t>e.g. </a:t>
            </a:r>
          </a:p>
          <a:p>
            <a:pPr lvl="1"/>
            <a:r>
              <a:rPr lang="en-GB" sz="2000" dirty="0" smtClean="0"/>
              <a:t>sports leader, Brownie leader.</a:t>
            </a:r>
            <a:endParaRPr lang="en-GB" sz="2000" dirty="0"/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About our Char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988840"/>
            <a:ext cx="2857500" cy="1762126"/>
          </a:xfrm>
          <a:prstGeom prst="rect">
            <a:avLst/>
          </a:prstGeom>
          <a:noFill/>
        </p:spPr>
      </p:pic>
      <p:pic>
        <p:nvPicPr>
          <p:cNvPr id="8196" name="Picture 4" descr="Helping a charity or community organisation">
            <a:hlinkClick r:id="rId4" tooltip="Helping a charity or community organisa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144" y="5445224"/>
            <a:ext cx="1280141" cy="1152128"/>
          </a:xfrm>
          <a:prstGeom prst="rect">
            <a:avLst/>
          </a:prstGeom>
          <a:noFill/>
        </p:spPr>
      </p:pic>
      <p:pic>
        <p:nvPicPr>
          <p:cNvPr id="8198" name="Picture 6" descr="Working with the environment or animals">
            <a:hlinkClick r:id="rId6" tooltip="Working with the environment or animals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264" y="3861048"/>
            <a:ext cx="1680185" cy="1512168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8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achieve great physical fitness through participation and improvement in physical activity</a:t>
            </a:r>
          </a:p>
          <a:p>
            <a:pPr marL="342900" lvl="1" indent="-342900">
              <a:buFontTx/>
              <a:buChar char="•"/>
            </a:pPr>
            <a:r>
              <a:rPr lang="en-GB" b="1" dirty="0" smtClean="0"/>
              <a:t>Hot and sweaty!</a:t>
            </a:r>
          </a:p>
          <a:p>
            <a:pPr lvl="1"/>
            <a:r>
              <a:rPr lang="en-GB" dirty="0" smtClean="0"/>
              <a:t>Dance</a:t>
            </a:r>
          </a:p>
          <a:p>
            <a:pPr lvl="1"/>
            <a:r>
              <a:rPr lang="en-GB" dirty="0" smtClean="0"/>
              <a:t>Martial Arts</a:t>
            </a:r>
          </a:p>
          <a:p>
            <a:pPr lvl="1"/>
            <a:r>
              <a:rPr lang="en-GB" dirty="0" smtClean="0"/>
              <a:t>Extreme sports</a:t>
            </a:r>
          </a:p>
          <a:p>
            <a:pPr lvl="1"/>
            <a:r>
              <a:rPr lang="en-GB" dirty="0" smtClean="0"/>
              <a:t>Team sports</a:t>
            </a:r>
          </a:p>
          <a:p>
            <a:pPr lvl="1"/>
            <a:r>
              <a:rPr lang="en-GB" dirty="0" smtClean="0"/>
              <a:t>Individual sports</a:t>
            </a:r>
          </a:p>
          <a:p>
            <a:pPr lvl="1"/>
            <a:r>
              <a:rPr lang="en-GB" dirty="0" smtClean="0"/>
              <a:t>Water sports</a:t>
            </a:r>
          </a:p>
          <a:p>
            <a:pPr lvl="1"/>
            <a:r>
              <a:rPr lang="en-GB" dirty="0" smtClean="0"/>
              <a:t>Racquet sports</a:t>
            </a:r>
          </a:p>
          <a:p>
            <a:pPr lvl="1"/>
            <a:r>
              <a:rPr lang="en-GB" dirty="0" smtClean="0"/>
              <a:t>Fitness</a:t>
            </a:r>
          </a:p>
          <a:p>
            <a:pPr lvl="1"/>
            <a:endParaRPr lang="en-GB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2706150" cy="174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cottish GENERAL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i.edofe.org/Default.aspx?Height=500&amp;Width=700&amp;name=0302ee77-4b0f-40a5-886d-1f3f9207ad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12976"/>
            <a:ext cx="2721902" cy="1944216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5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This is about developing practical and social skills and personal interests.</a:t>
            </a:r>
          </a:p>
          <a:p>
            <a:r>
              <a:rPr lang="en-GB" sz="2400" b="1" dirty="0" smtClean="0"/>
              <a:t>an activity that allows you to prove you have broadened your understanding and increased your expertise</a:t>
            </a:r>
            <a:r>
              <a:rPr lang="en-GB" sz="2400" dirty="0" smtClean="0"/>
              <a:t>.</a:t>
            </a:r>
          </a:p>
          <a:p>
            <a:pPr lvl="1"/>
            <a:r>
              <a:rPr lang="en-GB" sz="2400" dirty="0" smtClean="0"/>
              <a:t>Music</a:t>
            </a:r>
          </a:p>
          <a:p>
            <a:pPr lvl="1"/>
            <a:r>
              <a:rPr lang="en-GB" sz="2400" dirty="0" smtClean="0"/>
              <a:t>Life skills</a:t>
            </a:r>
          </a:p>
          <a:p>
            <a:pPr lvl="1"/>
            <a:r>
              <a:rPr lang="en-GB" sz="2400" dirty="0" smtClean="0"/>
              <a:t>Science and Technology</a:t>
            </a:r>
          </a:p>
          <a:p>
            <a:pPr lvl="1"/>
            <a:r>
              <a:rPr lang="en-GB" sz="2400" dirty="0" smtClean="0"/>
              <a:t>Performance Arts</a:t>
            </a:r>
          </a:p>
          <a:p>
            <a:pPr lvl="1"/>
            <a:r>
              <a:rPr lang="en-GB" sz="2400" dirty="0" smtClean="0"/>
              <a:t>Games and Sports</a:t>
            </a:r>
          </a:p>
          <a:p>
            <a:pPr lvl="1"/>
            <a:r>
              <a:rPr lang="en-GB" sz="2400" dirty="0" smtClean="0"/>
              <a:t>Creative Arts</a:t>
            </a:r>
          </a:p>
          <a:p>
            <a:pPr lvl="1"/>
            <a:r>
              <a:rPr lang="en-GB" sz="2400" dirty="0" smtClean="0"/>
              <a:t>Learning and Collecting</a:t>
            </a:r>
          </a:p>
          <a:p>
            <a:pPr lvl="1"/>
            <a:r>
              <a:rPr lang="en-GB" sz="2400" dirty="0" smtClean="0"/>
              <a:t>Media and Communication</a:t>
            </a:r>
          </a:p>
          <a:p>
            <a:pPr lvl="1"/>
            <a:r>
              <a:rPr lang="en-GB" sz="2400" dirty="0" smtClean="0"/>
              <a:t>Natural World</a:t>
            </a:r>
            <a:endParaRPr lang="en-GB" sz="2400" dirty="0"/>
          </a:p>
        </p:txBody>
      </p:sp>
      <p:pic>
        <p:nvPicPr>
          <p:cNvPr id="6" name="Picture 17" descr="Scottish GENERAL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i.edofe.org/Default.aspx?Height=500&amp;Width=700&amp;name=e20fc7ed-0d72-48c6-a7e0-d815951ab6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3068960"/>
            <a:ext cx="2028825" cy="1514476"/>
          </a:xfrm>
          <a:prstGeom prst="rect">
            <a:avLst/>
          </a:prstGeom>
          <a:noFill/>
        </p:spPr>
      </p:pic>
      <p:pic>
        <p:nvPicPr>
          <p:cNvPr id="6146" name="Picture 2" descr="https://i.edofe.org/Default.aspx?Height=500&amp;Width=700&amp;name=f1223c28-b25d-417d-b523-b5be122092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2320" y="2996952"/>
            <a:ext cx="1517793" cy="2265363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6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Duration of sections</a:t>
            </a:r>
            <a:endParaRPr lang="en-GB" dirty="0"/>
          </a:p>
        </p:txBody>
      </p:sp>
      <p:pic>
        <p:nvPicPr>
          <p:cNvPr id="4" name="Picture 17" descr="Scottish GENERAL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 b="16321"/>
          <a:stretch/>
        </p:blipFill>
        <p:spPr bwMode="auto">
          <a:xfrm>
            <a:off x="341784" y="1"/>
            <a:ext cx="683568" cy="9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 descr="G:\Photos\Dof E\Bronze training days\2013-11-09 11.18.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2987824" cy="2240868"/>
          </a:xfrm>
          <a:prstGeom prst="rect">
            <a:avLst/>
          </a:prstGeom>
          <a:noFill/>
        </p:spPr>
      </p:pic>
      <p:pic>
        <p:nvPicPr>
          <p:cNvPr id="143363" name="Picture 3" descr="G:\Photos\Dof E\Bronze training days\2013-12-07 11.51.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37112"/>
            <a:ext cx="2784309" cy="2088232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0081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haydonschool.com/_site/data/files/images/dofe/B709D2853A17CD00BE62AD0505A7E62B.pn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3753"/>
            <a:ext cx="8642350" cy="55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7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7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8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9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10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10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2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3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3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4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4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5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5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6_Default Design 1">
      <a:dk1>
        <a:srgbClr val="3D4242"/>
      </a:dk1>
      <a:lt1>
        <a:srgbClr val="FFFFFF"/>
      </a:lt1>
      <a:dk2>
        <a:srgbClr val="3D4242"/>
      </a:dk2>
      <a:lt2>
        <a:srgbClr val="808080"/>
      </a:lt2>
      <a:accent1>
        <a:srgbClr val="C3A23E"/>
      </a:accent1>
      <a:accent2>
        <a:srgbClr val="B1B1AF"/>
      </a:accent2>
      <a:accent3>
        <a:srgbClr val="FFFFFF"/>
      </a:accent3>
      <a:accent4>
        <a:srgbClr val="333737"/>
      </a:accent4>
      <a:accent5>
        <a:srgbClr val="DECEAF"/>
      </a:accent5>
      <a:accent6>
        <a:srgbClr val="A0A09E"/>
      </a:accent6>
      <a:hlink>
        <a:srgbClr val="782F21"/>
      </a:hlink>
      <a:folHlink>
        <a:srgbClr val="FFFFFF"/>
      </a:folHlink>
    </a:clrScheme>
    <a:fontScheme name="6_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3D4242"/>
        </a:dk1>
        <a:lt1>
          <a:srgbClr val="FFFFFF"/>
        </a:lt1>
        <a:dk2>
          <a:srgbClr val="3D4242"/>
        </a:dk2>
        <a:lt2>
          <a:srgbClr val="808080"/>
        </a:lt2>
        <a:accent1>
          <a:srgbClr val="C3A23E"/>
        </a:accent1>
        <a:accent2>
          <a:srgbClr val="B1B1AF"/>
        </a:accent2>
        <a:accent3>
          <a:srgbClr val="FFFFFF"/>
        </a:accent3>
        <a:accent4>
          <a:srgbClr val="333737"/>
        </a:accent4>
        <a:accent5>
          <a:srgbClr val="DECEAF"/>
        </a:accent5>
        <a:accent6>
          <a:srgbClr val="A0A09E"/>
        </a:accent6>
        <a:hlink>
          <a:srgbClr val="782F2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5944</TotalTime>
  <Words>949</Words>
  <Application>Microsoft Office PowerPoint</Application>
  <PresentationFormat>On-screen Show (4:3)</PresentationFormat>
  <Paragraphs>143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Georgia</vt:lpstr>
      <vt:lpstr>blank</vt:lpstr>
      <vt:lpstr>8_Default Design</vt:lpstr>
      <vt:lpstr>9_Default Design</vt:lpstr>
      <vt:lpstr>10_Default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Bearsden Academy September 2019 </vt:lpstr>
      <vt:lpstr>What is the D of E Award?</vt:lpstr>
      <vt:lpstr>Numbers of places</vt:lpstr>
      <vt:lpstr>Timescales for sections</vt:lpstr>
      <vt:lpstr>Timescales for sections</vt:lpstr>
      <vt:lpstr>Volunteering</vt:lpstr>
      <vt:lpstr>Physical</vt:lpstr>
      <vt:lpstr>Skills</vt:lpstr>
      <vt:lpstr>Duration of sections</vt:lpstr>
      <vt:lpstr>Duration of sections</vt:lpstr>
      <vt:lpstr>Expedition Training</vt:lpstr>
      <vt:lpstr>Expedition</vt:lpstr>
      <vt:lpstr>Canoeing Expeditions</vt:lpstr>
      <vt:lpstr>Completing the Award</vt:lpstr>
      <vt:lpstr>How to apply</vt:lpstr>
      <vt:lpstr>Cost</vt:lpstr>
      <vt:lpstr> Parent helpers welcome </vt:lpstr>
      <vt:lpstr>Possible Alternatives</vt:lpstr>
    </vt:vector>
  </TitlesOfParts>
  <Company>The Duke of Edinburghs Award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Louise Taylor</dc:creator>
  <cp:lastModifiedBy>010AMacKay</cp:lastModifiedBy>
  <cp:revision>239</cp:revision>
  <cp:lastPrinted>2013-03-28T14:32:28Z</cp:lastPrinted>
  <dcterms:created xsi:type="dcterms:W3CDTF">2008-09-02T20:19:52Z</dcterms:created>
  <dcterms:modified xsi:type="dcterms:W3CDTF">2019-09-04T17:34:33Z</dcterms:modified>
</cp:coreProperties>
</file>