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82" r:id="rId4"/>
    <p:sldId id="297" r:id="rId5"/>
    <p:sldId id="266" r:id="rId6"/>
    <p:sldId id="276" r:id="rId7"/>
    <p:sldId id="277" r:id="rId8"/>
    <p:sldId id="278" r:id="rId9"/>
    <p:sldId id="271" r:id="rId10"/>
    <p:sldId id="294" r:id="rId11"/>
    <p:sldId id="270" r:id="rId12"/>
    <p:sldId id="284" r:id="rId13"/>
    <p:sldId id="272" r:id="rId14"/>
    <p:sldId id="263" r:id="rId15"/>
    <p:sldId id="287" r:id="rId16"/>
    <p:sldId id="288" r:id="rId17"/>
    <p:sldId id="298" r:id="rId18"/>
    <p:sldId id="299" r:id="rId19"/>
    <p:sldId id="289" r:id="rId20"/>
    <p:sldId id="296" r:id="rId21"/>
    <p:sldId id="293" r:id="rId22"/>
    <p:sldId id="292" r:id="rId23"/>
    <p:sldId id="273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02710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9" autoAdjust="0"/>
    <p:restoredTop sz="97312" autoAdjust="0"/>
  </p:normalViewPr>
  <p:slideViewPr>
    <p:cSldViewPr>
      <p:cViewPr varScale="1">
        <p:scale>
          <a:sx n="57" d="100"/>
          <a:sy n="57" d="100"/>
        </p:scale>
        <p:origin x="53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D78538-C114-4C6A-B66D-441DA2B39F9E}" type="datetimeFigureOut">
              <a:rPr lang="en-GB"/>
              <a:pPr>
                <a:defRPr/>
              </a:pPr>
              <a:t>22/09/2019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BCDA8-E5B8-47BB-9031-F854D442F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2EDCC-E870-4889-A0C6-B108CC4FD1F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BF054-7A56-41CC-B023-777F9F5B7F2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BCDA8-E5B8-47BB-9031-F854D442F1C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0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4F74D-3BB6-44C1-86BA-1411200D7CB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F750-37D8-46B6-A807-A3015137FDE8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70D8-B9A9-4FC6-A158-E2E50C8CD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7FB0-23B8-461F-84A7-8832A9289B4F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ACA7-2547-4AF4-A66B-271D7706D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6910-7060-4B3D-B564-A374C063CAD1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842A-F1C9-4609-AE9F-2D1D04689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350E-C8B5-4EC7-9EDF-08FBAC4960DB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6164-E8B5-4C9A-AF8D-9751042E5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B4D9-0E8E-4BD4-9FF2-6A2405939CDF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BE79-C591-4BB6-B859-44818C260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1257-A0FD-4F55-9A94-AF4F38E813CB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08CE-6055-4359-9135-8FED6509D9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6B85-6F7A-49A2-AC4C-D71513CB6E64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6612-D270-439A-860C-30FE2336B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2238-11AF-4DA3-8589-03E9A3E2CA32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EE79-95B6-4D61-A31A-D2A559AE3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6734-3CFD-463C-A153-C78AE432CEF3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C390-AF87-4A7E-BBDD-D2CE1CB2B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8115-EE10-4156-9DEF-012BE3C9D901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0B7D-4071-4173-9805-4FDFB4B2DB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291C-7D56-4057-9C1D-CD162AA93C4F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B7F1-F334-4C5E-9F17-02D15A088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722CF0-5119-494B-82B4-1EAB9D327D4C}" type="datetimeFigureOut">
              <a:rPr lang="en-US"/>
              <a:pPr>
                <a:defRPr/>
              </a:pPr>
              <a:t>9/22/2019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94E45-66E5-439C-9ED1-BD5974CEC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christine\AppData\Local\Microsoft\Windows\Temporary Internet Files\Content.IE5\FQ0H0ZQR\MP900439473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57188" y="0"/>
            <a:ext cx="9988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2235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Primary 2/3</a:t>
            </a:r>
            <a:br>
              <a:rPr lang="en-GB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</a:br>
            <a:r>
              <a:rPr lang="en-GB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Miss Fraser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403350" y="2565400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rgbClr val="FF0000"/>
                </a:solidFill>
                <a:latin typeface="Berlin Sans FB Demi" pitchFamily="34" charset="0"/>
              </a:rPr>
              <a:t>Meet the Teacher Evening</a:t>
            </a:r>
          </a:p>
          <a:p>
            <a:pPr eaLnBrk="1" hangingPunct="1"/>
            <a:endParaRPr lang="en-GB" dirty="0">
              <a:solidFill>
                <a:srgbClr val="FF0000"/>
              </a:solidFill>
              <a:latin typeface="Berlin Sans FB Demi" pitchFamily="34" charset="0"/>
            </a:endParaRPr>
          </a:p>
          <a:p>
            <a:pPr eaLnBrk="1" hangingPunct="1"/>
            <a:r>
              <a:rPr lang="en-GB" dirty="0">
                <a:solidFill>
                  <a:srgbClr val="FF0000"/>
                </a:solidFill>
                <a:latin typeface="Berlin Sans FB Demi" pitchFamily="34" charset="0"/>
              </a:rPr>
              <a:t>Tuesday 27</a:t>
            </a:r>
            <a:r>
              <a:rPr lang="en-GB" baseline="30000" dirty="0">
                <a:solidFill>
                  <a:srgbClr val="FF0000"/>
                </a:solidFill>
                <a:latin typeface="Berlin Sans FB Demi" pitchFamily="34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Berlin Sans FB Demi" pitchFamily="34" charset="0"/>
              </a:rPr>
              <a:t> August 2019 </a:t>
            </a:r>
          </a:p>
          <a:p>
            <a:pPr eaLnBrk="1" hangingPunct="1"/>
            <a:endParaRPr lang="en-GB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27F7-18B0-4E18-9964-CCE3782F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Numeracy and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F9F4-DCBE-4456-AF09-F1589F1E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19" y="1417638"/>
            <a:ext cx="3826768" cy="498316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Primary 2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This term we will be focusing on: 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Counting forwards and backwards to 50.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Identifying numbers to 50 and writing them correctly.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Counting in 10s to 100.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Identifying numbers before and after a number to 50.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Adding two numbers to 20 (8 + 3 = 11 / 12 + 7 = 19)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Subtracting numbers to 20 (12 – 2 = 10 / 20 – 4 = 16)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Properties of 2D shapes (edges, vertices, names, links to real life)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29C283-3C5C-43EB-BEBB-B03B45F87588}"/>
              </a:ext>
            </a:extLst>
          </p:cNvPr>
          <p:cNvSpPr txBox="1">
            <a:spLocks/>
          </p:cNvSpPr>
          <p:nvPr/>
        </p:nvSpPr>
        <p:spPr bwMode="auto">
          <a:xfrm>
            <a:off x="4860032" y="1346555"/>
            <a:ext cx="3826768" cy="532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800" dirty="0">
                <a:latin typeface="Comic Sans MS" panose="030F0702030302020204" pitchFamily="66" charset="0"/>
              </a:rPr>
              <a:t>Primary 3</a:t>
            </a:r>
          </a:p>
          <a:p>
            <a:pPr marL="0" indent="0">
              <a:buFont typeface="Arial" charset="0"/>
              <a:buNone/>
            </a:pPr>
            <a:r>
              <a:rPr lang="en-GB" sz="1800" dirty="0">
                <a:latin typeface="Comic Sans MS" panose="030F0702030302020204" pitchFamily="66" charset="0"/>
              </a:rPr>
              <a:t>This term we will be focusing on: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Adding and subtracting numbers within 100.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Counting on and back in 1’s, 2’s, 5’s and 10’s.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Verbalising 3 digit numbers e.g.327 = three hundred and twenty-seven.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Place value e.g. 327 represents 3 hundreds, 2 tens and seven ones.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Properties of 2D shapes (edges, vertices, names, links to real life)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Properties of 3D shapes</a:t>
            </a:r>
          </a:p>
          <a:p>
            <a:pPr lvl="0"/>
            <a:r>
              <a:rPr lang="en-GB" sz="1800" dirty="0">
                <a:latin typeface="Comic Sans MS" panose="030F0702030302020204" pitchFamily="66" charset="0"/>
              </a:rPr>
              <a:t>Symmetry</a:t>
            </a:r>
          </a:p>
          <a:p>
            <a:endParaRPr lang="en-GB" sz="1800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FEF1BF9-F6FC-45CC-ABC7-C8C1A69E654E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2043205" y="3946432"/>
            <a:ext cx="5078855" cy="21265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9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latin typeface="Comic Sans MS" pitchFamily="66" charset="0"/>
              </a:rPr>
              <a:t>Format of a normal maths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u="sng" dirty="0">
                <a:solidFill>
                  <a:srgbClr val="FF0000"/>
                </a:solidFill>
                <a:latin typeface="Comic Sans MS" pitchFamily="66" charset="0"/>
              </a:rPr>
              <a:t>Warm Up – </a:t>
            </a:r>
            <a:r>
              <a:rPr lang="en-GB" dirty="0">
                <a:latin typeface="Comic Sans MS" pitchFamily="66" charset="0"/>
              </a:rPr>
              <a:t>Counting games/ recalling facts/ paired tasks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u="sng" dirty="0">
                <a:solidFill>
                  <a:srgbClr val="00B0F0"/>
                </a:solidFill>
                <a:latin typeface="Comic Sans MS" pitchFamily="66" charset="0"/>
              </a:rPr>
              <a:t>Groups (differentiated)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Comic Sans MS" pitchFamily="66" charset="0"/>
              </a:rPr>
              <a:t>Teaching time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Comic Sans MS" pitchFamily="66" charset="0"/>
              </a:rPr>
              <a:t>Written task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Comic Sans MS" pitchFamily="66" charset="0"/>
              </a:rPr>
              <a:t>Active/Group Task/ICT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Comic Sans MS" pitchFamily="66" charset="0"/>
              </a:rPr>
              <a:t>Extension Tasks – Baskets with games and consolidation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u="sng" dirty="0">
                <a:solidFill>
                  <a:srgbClr val="FFC000"/>
                </a:solidFill>
                <a:latin typeface="Comic Sans MS" pitchFamily="66" charset="0"/>
              </a:rPr>
              <a:t>Plenary </a:t>
            </a:r>
            <a:r>
              <a:rPr lang="en-GB" dirty="0">
                <a:latin typeface="Comic Sans MS" pitchFamily="66" charset="0"/>
              </a:rPr>
              <a:t>– Sharing learning &amp; Assessing children’s learning ( orally/ written)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>
                <a:latin typeface="Comic Sans MS" pitchFamily="66" charset="0"/>
              </a:rPr>
              <a:t>E.g. Exit passes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anose="030F0702030302020204" pitchFamily="66" charset="0"/>
              </a:rPr>
              <a:t>Maths Task boards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Example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3528" y="2133600"/>
            <a:ext cx="2519363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Mental Maths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Teacher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I: Written task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Paired task/ challenge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C: Plenary (game, sharing, assessment)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4208" y="2126972"/>
            <a:ext cx="2519363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Mental Maths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Paired task/ challenge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Teacher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I: Written task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C: Plenary (game, sharing, assessment)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84889" y="2133600"/>
            <a:ext cx="2519362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Mental Maths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I: Written task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Play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Teacher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C: Plenary (game, sharing, assessment)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7893" name="Picture 5" descr="C:\Users\christine\AppData\Local\Microsoft\Windows\Temporary Internet Files\Content.IE5\GSUDYAN0\MP9102210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88913"/>
            <a:ext cx="1689100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98376"/>
              </p:ext>
            </p:extLst>
          </p:nvPr>
        </p:nvGraphicFramePr>
        <p:xfrm>
          <a:off x="179388" y="152400"/>
          <a:ext cx="8607330" cy="693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019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SassoonCRInfant" pitchFamily="2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SassoonCRInfant" pitchFamily="2" charset="0"/>
                        </a:rPr>
                        <a:t>Resources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933">
                <a:tc>
                  <a:txBody>
                    <a:bodyPr/>
                    <a:lstStyle/>
                    <a:p>
                      <a:endParaRPr lang="en-GB" sz="2000" u="sng" dirty="0">
                        <a:latin typeface="Comic Sans MS" pitchFamily="66" charset="0"/>
                      </a:endParaRPr>
                    </a:p>
                    <a:p>
                      <a:r>
                        <a:rPr lang="en-GB" sz="2000" u="sng" dirty="0">
                          <a:latin typeface="Comic Sans MS" pitchFamily="66" charset="0"/>
                        </a:rPr>
                        <a:t>Mental Maths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2000" dirty="0">
                          <a:latin typeface="Comic Sans MS" pitchFamily="66" charset="0"/>
                        </a:rPr>
                        <a:t>Counting games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2000" dirty="0">
                          <a:latin typeface="Comic Sans MS" pitchFamily="66" charset="0"/>
                        </a:rPr>
                        <a:t>Team games</a:t>
                      </a:r>
                      <a:r>
                        <a:rPr lang="en-GB" sz="2000" baseline="0" dirty="0">
                          <a:latin typeface="Comic Sans MS" pitchFamily="66" charset="0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Maths Around the world/ Mystery Number/ Find the answer/ Find the question/ Ordering</a:t>
                      </a:r>
                    </a:p>
                    <a:p>
                      <a:pPr>
                        <a:buFontTx/>
                        <a:buChar char="-"/>
                      </a:pPr>
                      <a:endParaRPr lang="en-GB" sz="2000" baseline="0" dirty="0">
                        <a:latin typeface="Comic Sans MS" pitchFamily="66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GB" sz="2000" u="sng" baseline="0" dirty="0">
                          <a:latin typeface="Comic Sans MS" pitchFamily="66" charset="0"/>
                        </a:rPr>
                        <a:t>Maths games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2000" baseline="0" dirty="0">
                          <a:latin typeface="Comic Sans MS" pitchFamily="66" charset="0"/>
                        </a:rPr>
                        <a:t>linked to key concepts being taught – Addition Bingo/ Time bingo/ </a:t>
                      </a:r>
                      <a:r>
                        <a:rPr lang="en-GB" sz="2000" dirty="0">
                          <a:latin typeface="Comic Sans MS" pitchFamily="66" charset="0"/>
                        </a:rPr>
                        <a:t> division snap/ matching</a:t>
                      </a:r>
                      <a:r>
                        <a:rPr lang="en-GB" sz="2000" baseline="0" dirty="0">
                          <a:latin typeface="Comic Sans MS" pitchFamily="66" charset="0"/>
                        </a:rPr>
                        <a:t> times tables </a:t>
                      </a:r>
                      <a:endParaRPr lang="en-GB" sz="2000" dirty="0">
                        <a:latin typeface="Comic Sans MS" pitchFamily="66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en-GB" sz="2000" dirty="0">
                        <a:latin typeface="Comic Sans MS" pitchFamily="66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GB" sz="2000" u="sng" dirty="0">
                          <a:latin typeface="Comic Sans MS" pitchFamily="66" charset="0"/>
                        </a:rPr>
                        <a:t>Written Work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2000" u="none" dirty="0">
                          <a:latin typeface="Comic Sans MS" pitchFamily="66" charset="0"/>
                        </a:rPr>
                        <a:t>Scottish Heinemann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Scottish Heinemann Active Maths</a:t>
                      </a:r>
                    </a:p>
                    <a:p>
                      <a:pPr>
                        <a:buFontTx/>
                        <a:buNone/>
                      </a:pPr>
                      <a:endParaRPr lang="en-GB" sz="2000" u="none" dirty="0">
                        <a:latin typeface="Comic Sans MS" pitchFamily="66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GB" sz="2000" u="none" baseline="0" dirty="0">
                          <a:latin typeface="Comic Sans MS" pitchFamily="66" charset="0"/>
                        </a:rPr>
                        <a:t> </a:t>
                      </a:r>
                      <a:endParaRPr lang="en-GB" sz="2000" u="none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dirty="0">
                          <a:latin typeface="Comic Sans MS" pitchFamily="66" charset="0"/>
                        </a:rPr>
                        <a:t>Education City Website</a:t>
                      </a:r>
                      <a:r>
                        <a:rPr lang="en-GB" sz="2800" baseline="0" dirty="0">
                          <a:latin typeface="Comic Sans MS" pitchFamily="66" charset="0"/>
                        </a:rPr>
                        <a:t> ( School membership)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Websites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Whiteboards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Digit flip cards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Hundred Squares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Dice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Maths games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Measuring Implements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GB" sz="2800" baseline="0" dirty="0">
                          <a:latin typeface="Comic Sans MS" pitchFamily="66" charset="0"/>
                        </a:rPr>
                        <a:t>Splat Square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latin typeface="Comic Sans MS" pitchFamily="66" charset="0"/>
              </a:rPr>
              <a:t>Homework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6276D-3906-48C6-A4C0-A16C28708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Weekly reading books using the book banded scheme </a:t>
            </a:r>
          </a:p>
          <a:p>
            <a:r>
              <a:rPr lang="en-GB" dirty="0">
                <a:latin typeface="Comic Sans MS" panose="030F0702030302020204" pitchFamily="66" charset="0"/>
              </a:rPr>
              <a:t>Targeted written homework may be provided when your child requires further practice on a concept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your child would like additional reading material then they will each have a log in for Bug Club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11213"/>
          </a:xfrm>
        </p:spPr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Health and Wellbeing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A521C6-6B18-4A04-BE5B-C0B077A127C7}"/>
              </a:ext>
            </a:extLst>
          </p:cNvPr>
          <p:cNvSpPr txBox="1"/>
          <p:nvPr/>
        </p:nvSpPr>
        <p:spPr>
          <a:xfrm>
            <a:off x="467544" y="1323637"/>
            <a:ext cx="7629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Term One: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With Mrs Smith: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Friendships and feeling lonely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Road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World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With Miss Fraser: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Growth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Ball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D6E2C-343B-42C5-B10E-B05FFC1B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101020"/>
            <a:ext cx="2297649" cy="1523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3E78D-53DD-4B28-B492-08E98D6C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078296"/>
            <a:ext cx="2750154" cy="1440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2A90C-5515-4006-B961-A09EA738D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390650"/>
            <a:ext cx="223837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RME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BF954-F0FB-4CDD-A24B-21E3FC521B8F}"/>
              </a:ext>
            </a:extLst>
          </p:cNvPr>
          <p:cNvSpPr txBox="1"/>
          <p:nvPr/>
        </p:nvSpPr>
        <p:spPr>
          <a:xfrm>
            <a:off x="678396" y="1556792"/>
            <a:ext cx="7787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Term one: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Introduction to 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Miracles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RME will be covered by Mrs Smith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DE10D-D3BB-4BE2-A86F-37231BFB6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43" y="846138"/>
            <a:ext cx="2850257" cy="273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A84CB-B2BF-4D63-BFF8-A9869848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48" y="444023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BEF3-4E7A-473A-9B16-D0EA8A1D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ABB81-04AF-4F6B-9A72-D836BA5D0D66}"/>
              </a:ext>
            </a:extLst>
          </p:cNvPr>
          <p:cNvSpPr txBox="1"/>
          <p:nvPr/>
        </p:nvSpPr>
        <p:spPr>
          <a:xfrm>
            <a:off x="1331640" y="2060848"/>
            <a:ext cx="7355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This term we will be learning about energy sources.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358E6-1E00-4040-A4AA-39D8B9173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779735"/>
            <a:ext cx="2800350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5344C-3A30-4F70-A36F-DB73D234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25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73C5-9FCA-4888-908C-C5DBFB35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French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8800-412F-4FA3-90FE-B182193934B5}"/>
              </a:ext>
            </a:extLst>
          </p:cNvPr>
          <p:cNvSpPr txBox="1"/>
          <p:nvPr/>
        </p:nvSpPr>
        <p:spPr>
          <a:xfrm>
            <a:off x="611560" y="1641791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This term: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Alphabet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Greetings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Weather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8156-635A-48F4-9C0B-4A7F92D4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615988"/>
            <a:ext cx="2886075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CF0AD-A083-4799-AB45-69F0515CC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60863"/>
            <a:ext cx="2066925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DD7DC-6D58-4198-BA5C-96F89219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030" y="3792937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Social Studies Topic</a:t>
            </a:r>
          </a:p>
        </p:txBody>
      </p:sp>
      <p:sp>
        <p:nvSpPr>
          <p:cNvPr id="20500" name="TextBox 3"/>
          <p:cNvSpPr txBox="1">
            <a:spLocks noChangeArrowheads="1"/>
          </p:cNvSpPr>
          <p:nvPr/>
        </p:nvSpPr>
        <p:spPr bwMode="auto">
          <a:xfrm>
            <a:off x="5580112" y="4437112"/>
            <a:ext cx="345638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Children work in collaborative groups to teach </a:t>
            </a:r>
            <a:r>
              <a:rPr lang="en-GB" sz="2400" b="1" dirty="0">
                <a:latin typeface="Comic Sans MS" pitchFamily="66" charset="0"/>
              </a:rPr>
              <a:t>social aims: 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Turn taking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Eye contact</a:t>
            </a:r>
          </a:p>
          <a:p>
            <a:pPr>
              <a:buFont typeface="Wingdings" pitchFamily="2" charset="2"/>
              <a:buChar char="ü"/>
            </a:pPr>
            <a:r>
              <a:rPr lang="en-GB" sz="2400" dirty="0">
                <a:latin typeface="Comic Sans MS" pitchFamily="66" charset="0"/>
              </a:rPr>
              <a:t>Leadership etc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115E3-535E-437E-8CC3-FD197A67831F}"/>
              </a:ext>
            </a:extLst>
          </p:cNvPr>
          <p:cNvSpPr txBox="1"/>
          <p:nvPr/>
        </p:nvSpPr>
        <p:spPr>
          <a:xfrm>
            <a:off x="251520" y="1556792"/>
            <a:ext cx="76717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Term One – Glasgow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What makes a city?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What do they need to function?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Links to our local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Glasgow Artists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If you have anything interesting related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to our topic, feel free to send these in for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your child to show the class or get in touch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 with 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09C40-6CD1-4BB4-83C7-3837B377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39" y="1556792"/>
            <a:ext cx="3546217" cy="2308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3661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P2/3 Timetable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under normal circumstances)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389442"/>
              </p:ext>
            </p:extLst>
          </p:nvPr>
        </p:nvGraphicFramePr>
        <p:xfrm>
          <a:off x="323528" y="1340768"/>
          <a:ext cx="8712966" cy="4690188"/>
        </p:xfrm>
        <a:graphic>
          <a:graphicData uri="http://schemas.openxmlformats.org/drawingml/2006/table">
            <a:tbl>
              <a:tblPr/>
              <a:tblGrid>
                <a:gridCol w="100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14048222"/>
                    </a:ext>
                  </a:extLst>
                </a:gridCol>
                <a:gridCol w="131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674">
                  <a:extLst>
                    <a:ext uri="{9D8B030D-6E8A-4147-A177-3AD203B41FA5}">
                      <a16:colId xmlns:a16="http://schemas.microsoft.com/office/drawing/2014/main" val="2593647804"/>
                    </a:ext>
                  </a:extLst>
                </a:gridCol>
              </a:tblGrid>
              <a:tr h="35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7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9 – 9.45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9.45 – 10.30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10.45 – 11.30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11.30 – 12.15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1 -2pm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/>
                          <a:ea typeface="Times New Roman"/>
                          <a:cs typeface="Times New Roman"/>
                        </a:rPr>
                        <a:t>2- 3pm</a:t>
                      </a:r>
                      <a:endParaRPr lang="en-GB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Monday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Numeracy</a:t>
                      </a: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Literacy: </a:t>
                      </a:r>
                      <a:r>
                        <a:rPr lang="en-GB" sz="12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Reading and Phonics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Social Studies/IDL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PE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(Miss Parker)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Tuesday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Literacy: </a:t>
                      </a:r>
                      <a:r>
                        <a:rPr lang="en-GB" sz="12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Taught Writing</a:t>
                      </a: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Numeracy</a:t>
                      </a:r>
                      <a:endParaRPr lang="en-GB" sz="1200" b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STEM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IDL: Expressive Arts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Wednesday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PE</a:t>
                      </a:r>
                      <a:endParaRPr lang="en-GB" sz="1200" b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Spelling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Literacy: </a:t>
                      </a:r>
                      <a:r>
                        <a:rPr lang="en-GB" sz="12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Reading and Comprehension/ Talking and Listening</a:t>
                      </a: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Numeracy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Social Studies/ IDL</a:t>
                      </a: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Thursday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(Mrs Smith)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Literacy : </a:t>
                      </a:r>
                      <a:r>
                        <a:rPr lang="en-GB" sz="1200" b="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Grammar and Punctuation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Maths / Problem Solving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RME</a:t>
                      </a:r>
                      <a:endParaRPr lang="en-GB" sz="1200" b="1" baseline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Hand-writing</a:t>
                      </a:r>
                      <a:endParaRPr lang="en-GB" sz="1200" b="1" baseline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b="1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French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Friday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Literacy: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Reading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and Phonics 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Numeracy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Assembly/Song Practice/Family Grouping/ Pupil Voice Circles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(Miss Parker)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GB" sz="120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Health and Wellbeing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(Mrs Smith)</a:t>
                      </a:r>
                    </a:p>
                  </a:txBody>
                  <a:tcPr marL="41174" marR="41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6CE4-F623-4351-BCA0-D0AF003A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Classroom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22901-A222-4FCB-89D0-4C001C3E1547}"/>
              </a:ext>
            </a:extLst>
          </p:cNvPr>
          <p:cNvSpPr txBox="1"/>
          <p:nvPr/>
        </p:nvSpPr>
        <p:spPr>
          <a:xfrm>
            <a:off x="457200" y="139113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Class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Growth Mindset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Birthday Bees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Work to Be Proud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Book Nook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ED4FC-0143-4512-9BC9-3894E3DF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13" y="4470386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D5E2E-6200-4DE9-90C8-FF5A2FAE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623" y="1608861"/>
            <a:ext cx="2749534" cy="1438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D842E-5F9D-4F42-91B8-3E8514680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75" y="4076533"/>
            <a:ext cx="2106886" cy="1893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E6BAC-CA38-45BB-A2F0-EC7DC95A4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324" y="4580373"/>
            <a:ext cx="1800548" cy="2318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74D5D-387B-4526-A8B0-19051BF46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091" y="4081641"/>
            <a:ext cx="1800548" cy="22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9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Class Charter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64807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Primary 2/3 have chosen 3 Articles to focus on throughout the year for our Rights Respecting School 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 Article 28:The right to learn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 Article 31:The right to play </a:t>
            </a:r>
          </a:p>
          <a:p>
            <a:pPr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 Article 19:The right to be safe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1963B-46BE-42C5-A66F-F8101FEB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7" y="414908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Comic Sans MS" pitchFamily="66" charset="0"/>
              </a:rPr>
              <a:t>Promoting Positive Behaviour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11560" y="1628800"/>
            <a:ext cx="6786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Individual points – House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Recognition Board – whole class approach to achieve one goal</a:t>
            </a:r>
          </a:p>
        </p:txBody>
      </p:sp>
      <p:pic>
        <p:nvPicPr>
          <p:cNvPr id="1026" name="Picture 2" descr="C:\Users\050ahenry\AppData\Local\Microsoft\Windows\Temporary Internet Files\Content.IE5\HUMX4H6Q\big-prize-color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0099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latin typeface="Comic Sans MS" pitchFamily="66" charset="0"/>
              </a:rPr>
              <a:t>Assessment is for Learning (</a:t>
            </a:r>
            <a:r>
              <a:rPr lang="en-GB" u="sng" dirty="0" err="1">
                <a:latin typeface="Comic Sans MS" pitchFamily="66" charset="0"/>
              </a:rPr>
              <a:t>AifL</a:t>
            </a:r>
            <a:r>
              <a:rPr lang="en-GB" u="sng" dirty="0">
                <a:latin typeface="Comic Sans MS" pitchFamily="66" charset="0"/>
              </a:rPr>
              <a:t>)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Traffic Lights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2 Stars &amp; a wish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Peer marking/ Self Assessment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Teacher Comments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Exit passes</a:t>
            </a:r>
          </a:p>
        </p:txBody>
      </p:sp>
      <p:pic>
        <p:nvPicPr>
          <p:cNvPr id="23556" name="Picture 1" descr="C:\Users\christine\AppData\Local\Microsoft\Windows\Temporary Internet Files\Content.IE5\293F4EA6\MC9003556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484313"/>
            <a:ext cx="1689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http://the-treasure-box.co.uk/images/two_stars_one_w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868863"/>
            <a:ext cx="15287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62F7-EB17-4A0F-8A53-D8542D2B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DA28-A5DD-4A1E-A449-26960161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Thank you for attending Meet the Teacher 2019.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I am thoroughly looking forward to working with your children and getting to know them over the coming year!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Tea and coffee are available in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the hall – please help yourself!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2E037-F960-4C27-9508-47C91E2B0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160553"/>
            <a:ext cx="2719189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Literacy</a:t>
            </a:r>
            <a:r>
              <a:rPr lang="en-GB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0195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Reading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Writing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Spelling and Phonics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Talking &amp; Listening</a:t>
            </a:r>
          </a:p>
          <a:p>
            <a:pPr eaLnBrk="1" hangingPunct="1"/>
            <a:endParaRPr lang="en-GB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GB" sz="2800" dirty="0">
                <a:latin typeface="Comic Sans MS" pitchFamily="66" charset="0"/>
              </a:rPr>
              <a:t>All areas will be differentiated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Comic Sans MS" pitchFamily="66" charset="0"/>
              </a:rPr>
              <a:t>by ability e.g. different success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Comic Sans MS" pitchFamily="66" charset="0"/>
              </a:rPr>
              <a:t>criteria will be provided.</a:t>
            </a:r>
          </a:p>
        </p:txBody>
      </p:sp>
      <p:pic>
        <p:nvPicPr>
          <p:cNvPr id="5" name="Picture 1" descr="C:\Users\christine\AppData\Local\Microsoft\Windows\Temporary Internet Files\Content.IE5\JNEBIPIK\MP9003872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260908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53D4-D1E6-4979-9145-A50538B1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 Focuses This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0C18-E7C0-415F-9DF3-4ECA1B82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9" y="1417638"/>
            <a:ext cx="4114800" cy="5440362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Primary 2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Writing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Recount writing (Weekend News etc).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Push to ensure correct letter formation and punctuation is used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Reading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Different strategies to read tricky words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Using Ben Bear resources (using the picture ,sounding out, reading on etc)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Spelling and Phonics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Revising sounds previously learned (</a:t>
            </a:r>
            <a:r>
              <a:rPr lang="en-GB" sz="1600" dirty="0" err="1">
                <a:latin typeface="Comic Sans MS" panose="030F0702030302020204" pitchFamily="66" charset="0"/>
              </a:rPr>
              <a:t>ch</a:t>
            </a:r>
            <a:r>
              <a:rPr lang="en-GB" sz="1600" dirty="0">
                <a:latin typeface="Comic Sans MS" panose="030F0702030302020204" pitchFamily="66" charset="0"/>
              </a:rPr>
              <a:t>, </a:t>
            </a:r>
            <a:r>
              <a:rPr lang="en-GB" sz="1600" dirty="0" err="1">
                <a:latin typeface="Comic Sans MS" panose="030F0702030302020204" pitchFamily="66" charset="0"/>
              </a:rPr>
              <a:t>sh</a:t>
            </a:r>
            <a:r>
              <a:rPr lang="en-GB" sz="1600" dirty="0">
                <a:latin typeface="Comic Sans MS" panose="030F0702030302020204" pitchFamily="66" charset="0"/>
              </a:rPr>
              <a:t>, </a:t>
            </a:r>
            <a:r>
              <a:rPr lang="en-GB" sz="1600" dirty="0" err="1">
                <a:latin typeface="Comic Sans MS" panose="030F0702030302020204" pitchFamily="66" charset="0"/>
              </a:rPr>
              <a:t>th</a:t>
            </a:r>
            <a:r>
              <a:rPr lang="en-GB" sz="1600" dirty="0">
                <a:latin typeface="Comic Sans MS" panose="030F0702030302020204" pitchFamily="66" charset="0"/>
              </a:rPr>
              <a:t>, ng)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Learning diagraphs (ay, </a:t>
            </a:r>
            <a:r>
              <a:rPr lang="en-GB" sz="1600" dirty="0" err="1">
                <a:latin typeface="Comic Sans MS" panose="030F0702030302020204" pitchFamily="66" charset="0"/>
              </a:rPr>
              <a:t>ea</a:t>
            </a:r>
            <a:r>
              <a:rPr lang="en-GB" sz="1600" dirty="0">
                <a:latin typeface="Comic Sans MS" panose="030F0702030302020204" pitchFamily="66" charset="0"/>
              </a:rPr>
              <a:t>, ow…)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98653-3ECB-42D5-BB4A-6B86FFACE02B}"/>
              </a:ext>
            </a:extLst>
          </p:cNvPr>
          <p:cNvSpPr txBox="1">
            <a:spLocks/>
          </p:cNvSpPr>
          <p:nvPr/>
        </p:nvSpPr>
        <p:spPr bwMode="auto">
          <a:xfrm>
            <a:off x="4860032" y="1417638"/>
            <a:ext cx="411479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dirty="0">
                <a:latin typeface="Comic Sans MS" panose="030F0702030302020204" pitchFamily="66" charset="0"/>
              </a:rPr>
              <a:t>Primary 3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Comic Sans MS" panose="030F0702030302020204" pitchFamily="66" charset="0"/>
              </a:rPr>
              <a:t>Writing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Recount writing (Weekend News etc).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Push to ensure correct letter formation and punctuation is used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As we progress we will be looking for use of openers and descriptive words</a:t>
            </a:r>
          </a:p>
          <a:p>
            <a:pPr marL="0" indent="0">
              <a:buFont typeface="Arial" charset="0"/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Comic Sans MS" panose="030F0702030302020204" pitchFamily="66" charset="0"/>
              </a:rPr>
              <a:t>Reading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Different strategies to read unknown words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Developing comprehension skills 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Font typeface="Arial" charset="0"/>
              <a:buNone/>
            </a:pPr>
            <a:r>
              <a:rPr lang="en-GB" sz="1600" dirty="0">
                <a:latin typeface="Comic Sans MS" panose="030F0702030302020204" pitchFamily="66" charset="0"/>
              </a:rPr>
              <a:t>Spelling and Phonics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Revising previously learned sounds such as magic e, aw and ow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1DD652-F41B-46B8-BC1F-933F700E9442}"/>
              </a:ext>
            </a:extLst>
          </p:cNvPr>
          <p:cNvCxnSpPr/>
          <p:nvPr/>
        </p:nvCxnSpPr>
        <p:spPr>
          <a:xfrm>
            <a:off x="4427984" y="1556792"/>
            <a:ext cx="0" cy="504056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>
                <a:latin typeface="Comic Sans MS" pitchFamily="66" charset="0"/>
              </a:rPr>
              <a:t>Language</a:t>
            </a:r>
            <a:br>
              <a:rPr lang="en-GB" u="sng" dirty="0">
                <a:latin typeface="Comic Sans MS" pitchFamily="66" charset="0"/>
              </a:rPr>
            </a:br>
            <a:r>
              <a:rPr lang="en-GB" u="sng" dirty="0">
                <a:latin typeface="Comic Sans MS" pitchFamily="66" charset="0"/>
              </a:rPr>
              <a:t>Lesson Structure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4186237" cy="4525962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pitchFamily="66" charset="0"/>
              </a:rPr>
              <a:t>Warm Up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Teaching/ Groups</a:t>
            </a:r>
          </a:p>
          <a:p>
            <a:pPr lvl="1" eaLnBrk="1" hangingPunct="1"/>
            <a:r>
              <a:rPr lang="en-GB" dirty="0">
                <a:latin typeface="Comic Sans MS" pitchFamily="66" charset="0"/>
              </a:rPr>
              <a:t>Active</a:t>
            </a:r>
          </a:p>
          <a:p>
            <a:pPr lvl="1" eaLnBrk="1" hangingPunct="1"/>
            <a:r>
              <a:rPr lang="en-GB" dirty="0">
                <a:latin typeface="Comic Sans MS" pitchFamily="66" charset="0"/>
              </a:rPr>
              <a:t>Written</a:t>
            </a:r>
          </a:p>
          <a:p>
            <a:pPr lvl="1" eaLnBrk="1" hangingPunct="1"/>
            <a:r>
              <a:rPr lang="en-GB" dirty="0">
                <a:latin typeface="Comic Sans MS" pitchFamily="66" charset="0"/>
              </a:rPr>
              <a:t>Collaborative task</a:t>
            </a:r>
          </a:p>
          <a:p>
            <a:pPr lvl="1" eaLnBrk="1" hangingPunct="1"/>
            <a:r>
              <a:rPr lang="en-GB" dirty="0">
                <a:latin typeface="Comic Sans MS" pitchFamily="66" charset="0"/>
              </a:rPr>
              <a:t>Choice/ Extension 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Plenary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700808"/>
            <a:ext cx="4032250" cy="4681537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b="1" u="sng" dirty="0">
                <a:latin typeface="Comic Sans MS" pitchFamily="66" charset="0"/>
                <a:cs typeface="+mn-cs"/>
              </a:rPr>
              <a:t>Monday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  <a:cs typeface="+mn-cs"/>
              </a:rPr>
              <a:t> Reading Skills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800" dirty="0"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b="1" u="sng" dirty="0">
                <a:latin typeface="Comic Sans MS" pitchFamily="66" charset="0"/>
                <a:cs typeface="+mn-cs"/>
              </a:rPr>
              <a:t>Tuesday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  <a:cs typeface="+mn-cs"/>
              </a:rPr>
              <a:t> Taught Writing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800" dirty="0"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b="1" u="sng" dirty="0">
                <a:latin typeface="Comic Sans MS" pitchFamily="66" charset="0"/>
                <a:cs typeface="+mn-cs"/>
              </a:rPr>
              <a:t>Wednesday</a:t>
            </a:r>
            <a:endParaRPr lang="en-GB" sz="3800" dirty="0"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</a:rPr>
              <a:t> Phonics and Reading / Talking and Listening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800" dirty="0"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b="1" u="sng" dirty="0">
                <a:latin typeface="Comic Sans MS" pitchFamily="66" charset="0"/>
                <a:cs typeface="+mn-cs"/>
              </a:rPr>
              <a:t>Thursday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  <a:cs typeface="+mn-cs"/>
              </a:rPr>
              <a:t> Grammar and Punctuation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  <a:cs typeface="+mn-cs"/>
              </a:rPr>
              <a:t> Handwriting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3800" dirty="0"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b="1" u="sng" dirty="0">
                <a:latin typeface="Comic Sans MS" pitchFamily="66" charset="0"/>
                <a:cs typeface="+mn-cs"/>
              </a:rPr>
              <a:t>Friday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800" dirty="0">
                <a:latin typeface="Comic Sans MS" pitchFamily="66" charset="0"/>
                <a:cs typeface="+mn-cs"/>
              </a:rPr>
              <a:t> Reading and Comprehension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Literacy Task boards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Example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750" y="1628775"/>
            <a:ext cx="2519363" cy="36718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T: Reading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I: Phonics/ Comprehension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P/G: Literacy games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C: Sharing of new learning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82963" y="1628775"/>
            <a:ext cx="2520950" cy="36004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I: Phonics/ Comprehension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P/G: Literacy Games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T:Reading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C: Sharing of new learning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37292" y="1628775"/>
            <a:ext cx="2520950" cy="36004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Play: Open area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T: Reading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Target: Phonics/ Comprehension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C: Sharing of new learning gained through play</a:t>
            </a:r>
          </a:p>
        </p:txBody>
      </p:sp>
      <p:pic>
        <p:nvPicPr>
          <p:cNvPr id="37893" name="Picture 5" descr="C:\Users\christine\AppData\Local\Microsoft\Windows\Temporary Internet Files\Content.IE5\GSUDYAN0\MP9102210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445125"/>
            <a:ext cx="1689100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Language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Sentence structure activities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Spelling games within their choice boxes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Whiteboards – show me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Sound recognition games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Book Area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VCOP – challenge cards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Writing area - writing templates and story building</a:t>
            </a:r>
            <a:r>
              <a:rPr lang="en-GB" dirty="0">
                <a:latin typeface="Comic Sans MS" pitchFamily="66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7172" name="Picture 56" descr="C:\Documents and Settings\059asharp\Local Settings\Temporary Internet Files\Content.IE5\SRTAFNIL\MC900055587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18573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omic Sans MS" pitchFamily="66" charset="0"/>
              </a:rPr>
              <a:t>Resources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Comic Sans MS" pitchFamily="66" charset="0"/>
              </a:rPr>
              <a:t>Book banding - Various Reading Scheme </a:t>
            </a:r>
          </a:p>
          <a:p>
            <a:pPr eaLnBrk="1" hangingPunct="1"/>
            <a:r>
              <a:rPr lang="en-GB" sz="2800" dirty="0">
                <a:latin typeface="Comic Sans MS" pitchFamily="66" charset="0"/>
              </a:rPr>
              <a:t>Bug Club – at home and in class</a:t>
            </a:r>
          </a:p>
          <a:p>
            <a:pPr eaLnBrk="1" hangingPunct="1"/>
            <a:r>
              <a:rPr lang="en-GB" sz="2800" dirty="0">
                <a:latin typeface="Comic Sans MS" pitchFamily="66" charset="0"/>
              </a:rPr>
              <a:t>Reading Comprehension – Prim Ed: reading skills and genres, EDC Intervention Programme ( Big Book Lessons) </a:t>
            </a:r>
          </a:p>
          <a:p>
            <a:pPr eaLnBrk="1" hangingPunct="1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VCOP Pyramids and writing packs</a:t>
            </a:r>
          </a:p>
          <a:p>
            <a:pPr eaLnBrk="1" hangingPunct="1"/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Write to the Top: Ros Wilson</a:t>
            </a:r>
          </a:p>
          <a:p>
            <a:pPr eaLnBrk="1" hangingPunct="1"/>
            <a:r>
              <a:rPr lang="en-GB" sz="2800" dirty="0">
                <a:latin typeface="Comic Sans MS" pitchFamily="66" charset="0"/>
              </a:rPr>
              <a:t>Phonics games and practical resources ( magnetic letters/flashcards) </a:t>
            </a:r>
          </a:p>
        </p:txBody>
      </p:sp>
      <p:pic>
        <p:nvPicPr>
          <p:cNvPr id="8196" name="Picture 2" descr="http://www.dianeschofield.co.uk/images/keystage1/reading/storyworl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0"/>
            <a:ext cx="191293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ecx.images-amazon.com/images/I/418RfQhyRYL._SL500_SS1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3" y="2500313"/>
            <a:ext cx="1512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andrelleducation.co.uk/_images/StarterPacks/Writetothe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09984">
            <a:off x="7383463" y="3932238"/>
            <a:ext cx="10779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dirty="0">
                <a:latin typeface="Comic Sans MS" pitchFamily="66" charset="0"/>
              </a:rPr>
              <a:t>Numeracy and Maths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omic Sans MS" pitchFamily="66" charset="0"/>
              </a:rPr>
              <a:t>Number, Money &amp; Measure </a:t>
            </a:r>
          </a:p>
          <a:p>
            <a:pPr eaLnBrk="1" hangingPunct="1"/>
            <a:r>
              <a:rPr lang="en-GB">
                <a:latin typeface="Comic Sans MS" pitchFamily="66" charset="0"/>
              </a:rPr>
              <a:t>Shape, Position &amp; Movement</a:t>
            </a:r>
          </a:p>
          <a:p>
            <a:pPr eaLnBrk="1" hangingPunct="1"/>
            <a:r>
              <a:rPr lang="en-GB">
                <a:latin typeface="Comic Sans MS" pitchFamily="66" charset="0"/>
              </a:rPr>
              <a:t>Information Handling </a:t>
            </a:r>
          </a:p>
          <a:p>
            <a:pPr eaLnBrk="1" hangingPunct="1"/>
            <a:r>
              <a:rPr lang="en-GB">
                <a:latin typeface="Comic Sans MS" pitchFamily="66" charset="0"/>
              </a:rPr>
              <a:t>Problem Solving</a:t>
            </a:r>
          </a:p>
          <a:p>
            <a:pPr eaLnBrk="1" hangingPunct="1"/>
            <a:endParaRPr lang="en-GB"/>
          </a:p>
        </p:txBody>
      </p:sp>
      <p:pic>
        <p:nvPicPr>
          <p:cNvPr id="4" name="Picture 3" descr="C:\Users\christine\AppData\Local\Microsoft\Windows\Temporary Internet Files\Content.IE5\QDOJ9IYP\MP900341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852738"/>
            <a:ext cx="2608262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1210</Words>
  <Application>Microsoft Office PowerPoint</Application>
  <PresentationFormat>On-screen Show (4:3)</PresentationFormat>
  <Paragraphs>344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Berlin Sans FB Demi</vt:lpstr>
      <vt:lpstr>Calibri</vt:lpstr>
      <vt:lpstr>Comic Sans MS</vt:lpstr>
      <vt:lpstr>Rockwell Extra Bold</vt:lpstr>
      <vt:lpstr>SassoonCRInfant</vt:lpstr>
      <vt:lpstr>Times New Roman</vt:lpstr>
      <vt:lpstr>Wingdings</vt:lpstr>
      <vt:lpstr>Office Theme</vt:lpstr>
      <vt:lpstr>Primary 2/3 Miss Fraser</vt:lpstr>
      <vt:lpstr>P2/3 Timetable ( under normal circumstances) </vt:lpstr>
      <vt:lpstr>Literacy  </vt:lpstr>
      <vt:lpstr>Literacy Focuses This Term</vt:lpstr>
      <vt:lpstr>Language Lesson Structure </vt:lpstr>
      <vt:lpstr>Literacy Task boards Example </vt:lpstr>
      <vt:lpstr>Language Activities </vt:lpstr>
      <vt:lpstr>Resources </vt:lpstr>
      <vt:lpstr>Numeracy and Maths </vt:lpstr>
      <vt:lpstr>Numeracy and Maths</vt:lpstr>
      <vt:lpstr>Format of a normal maths lesson</vt:lpstr>
      <vt:lpstr>Maths Task boards Example </vt:lpstr>
      <vt:lpstr>PowerPoint Presentation</vt:lpstr>
      <vt:lpstr>Homework</vt:lpstr>
      <vt:lpstr>Health and Wellbeing</vt:lpstr>
      <vt:lpstr>RME</vt:lpstr>
      <vt:lpstr>Science</vt:lpstr>
      <vt:lpstr>French</vt:lpstr>
      <vt:lpstr>Social Studies Topic</vt:lpstr>
      <vt:lpstr>Classroom</vt:lpstr>
      <vt:lpstr>Class Charter</vt:lpstr>
      <vt:lpstr>Promoting Positive Behaviour</vt:lpstr>
      <vt:lpstr>Assessment is for Learning (AifL) </vt:lpstr>
      <vt:lpstr>Thank you!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Three  Mrs Bivard</dc:title>
  <dc:creator>050asharp</dc:creator>
  <cp:lastModifiedBy>katie fraser</cp:lastModifiedBy>
  <cp:revision>111</cp:revision>
  <dcterms:created xsi:type="dcterms:W3CDTF">2011-08-22T15:01:22Z</dcterms:created>
  <dcterms:modified xsi:type="dcterms:W3CDTF">2019-09-22T11:45:52Z</dcterms:modified>
</cp:coreProperties>
</file>